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71" r:id="rId2"/>
    <p:sldId id="272" r:id="rId3"/>
    <p:sldId id="274" r:id="rId4"/>
    <p:sldId id="273" r:id="rId5"/>
    <p:sldId id="275" r:id="rId6"/>
    <p:sldId id="284" r:id="rId7"/>
    <p:sldId id="276" r:id="rId8"/>
    <p:sldId id="285" r:id="rId9"/>
    <p:sldId id="277" r:id="rId10"/>
    <p:sldId id="281" r:id="rId11"/>
    <p:sldId id="280" r:id="rId12"/>
    <p:sldId id="279" r:id="rId13"/>
    <p:sldId id="278" r:id="rId14"/>
    <p:sldId id="283" r:id="rId15"/>
    <p:sldId id="288" r:id="rId16"/>
    <p:sldId id="282" r:id="rId17"/>
    <p:sldId id="287" r:id="rId18"/>
    <p:sldId id="286" r:id="rId19"/>
  </p:sldIdLst>
  <p:sldSz cx="9144000" cy="6858000" type="screen4x3"/>
  <p:notesSz cx="6858000" cy="9144000"/>
  <p:defaultTextStyle>
    <a:defPPr>
      <a:defRPr lang="nn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5">
          <p15:clr>
            <a:srgbClr val="A4A3A4"/>
          </p15:clr>
        </p15:guide>
        <p15:guide id="2" pos="4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B523"/>
    <a:srgbClr val="EDEDED"/>
    <a:srgbClr val="FFB952"/>
    <a:srgbClr val="B1B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08" autoAdjust="0"/>
    <p:restoredTop sz="61602" autoAdjust="0"/>
  </p:normalViewPr>
  <p:slideViewPr>
    <p:cSldViewPr snapToGrid="0" snapToObjects="1">
      <p:cViewPr varScale="1">
        <p:scale>
          <a:sx n="75" d="100"/>
          <a:sy n="75" d="100"/>
        </p:scale>
        <p:origin x="1448" y="168"/>
      </p:cViewPr>
      <p:guideLst>
        <p:guide orient="horz" pos="3865"/>
        <p:guide pos="498"/>
      </p:guideLst>
    </p:cSldViewPr>
  </p:slideViewPr>
  <p:outlineViewPr>
    <p:cViewPr>
      <p:scale>
        <a:sx n="33" d="100"/>
        <a:sy n="33" d="100"/>
      </p:scale>
      <p:origin x="0" y="156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B7141-E22B-4746-95A6-E55A464BAE5F}" type="datetimeFigureOut">
              <a:rPr lang="en-US" smtClean="0"/>
              <a:t>10/5/16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C82C4-7C56-F74D-9D34-54FC07770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14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13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53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33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17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Screenshot:</a:t>
            </a:r>
            <a:r>
              <a:rPr lang="en-US" baseline="0" dirty="0" smtClean="0"/>
              <a:t> Unity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99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Screenshot:</a:t>
            </a:r>
            <a:r>
              <a:rPr lang="en-US" baseline="0" dirty="0" smtClean="0"/>
              <a:t> Unity code editor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54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Screenshot:</a:t>
            </a:r>
            <a:r>
              <a:rPr lang="en-US" baseline="0" dirty="0" smtClean="0"/>
              <a:t> Unity code libraries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19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Screenshot:</a:t>
            </a:r>
            <a:r>
              <a:rPr lang="en-US" baseline="0" dirty="0" smtClean="0"/>
              <a:t> Unity with 3D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11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Screenshot:</a:t>
            </a:r>
            <a:r>
              <a:rPr lang="en-US" baseline="0" dirty="0" smtClean="0"/>
              <a:t> Unity with VR toolkit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7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2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4">
                  <a:lumMod val="60000"/>
                  <a:lumOff val="40000"/>
                </a:schemeClr>
              </a:gs>
            </a:gsLst>
            <a:lin ang="13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910403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noProof="0" smtClean="0"/>
              <a:t>Click to edit Master title style</a:t>
            </a:r>
            <a:endParaRPr lang="en-US" noProof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94365" y="3666178"/>
            <a:ext cx="7763835" cy="1752600"/>
          </a:xfrm>
        </p:spPr>
        <p:txBody>
          <a:bodyPr/>
          <a:lstStyle>
            <a:lvl1pPr marL="0" indent="0" algn="l">
              <a:buNone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Click to edit Master subtitle style</a:t>
            </a:r>
            <a:endParaRPr lang="en-US" noProof="0"/>
          </a:p>
        </p:txBody>
      </p:sp>
      <p:cxnSp>
        <p:nvCxnSpPr>
          <p:cNvPr id="15" name="Rett linje 14"/>
          <p:cNvCxnSpPr/>
          <p:nvPr userDrawn="1"/>
        </p:nvCxnSpPr>
        <p:spPr>
          <a:xfrm flipV="1">
            <a:off x="2190060" y="3750273"/>
            <a:ext cx="6953942" cy="3107727"/>
          </a:xfrm>
          <a:prstGeom prst="line">
            <a:avLst/>
          </a:prstGeom>
          <a:ln w="25400" cap="flat" cmpd="sng" algn="ctr">
            <a:solidFill>
              <a:schemeClr val="accent4">
                <a:lumMod val="60000"/>
                <a:lumOff val="40000"/>
                <a:alpha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tt linje 16"/>
          <p:cNvCxnSpPr/>
          <p:nvPr userDrawn="1"/>
        </p:nvCxnSpPr>
        <p:spPr>
          <a:xfrm rot="16200000" flipH="1">
            <a:off x="4816284" y="3694065"/>
            <a:ext cx="4297813" cy="2030055"/>
          </a:xfrm>
          <a:prstGeom prst="line">
            <a:avLst/>
          </a:prstGeom>
          <a:ln w="19050" cap="flat" cmpd="sng" algn="ctr">
            <a:solidFill>
              <a:schemeClr val="accent4">
                <a:lumMod val="60000"/>
                <a:lumOff val="40000"/>
                <a:alpha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tt linje 17"/>
          <p:cNvCxnSpPr/>
          <p:nvPr userDrawn="1"/>
        </p:nvCxnSpPr>
        <p:spPr>
          <a:xfrm>
            <a:off x="5370147" y="4006212"/>
            <a:ext cx="3773855" cy="1504193"/>
          </a:xfrm>
          <a:prstGeom prst="line">
            <a:avLst/>
          </a:prstGeom>
          <a:ln w="19050" cap="flat" cmpd="sng" algn="ctr">
            <a:solidFill>
              <a:schemeClr val="accent4">
                <a:lumMod val="60000"/>
                <a:lumOff val="40000"/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 userDrawn="1"/>
        </p:nvCxnSpPr>
        <p:spPr>
          <a:xfrm rot="5400000">
            <a:off x="2187498" y="2118964"/>
            <a:ext cx="6858000" cy="2620072"/>
          </a:xfrm>
          <a:prstGeom prst="line">
            <a:avLst/>
          </a:prstGeom>
          <a:ln w="50800" cap="flat" cmpd="sng" algn="ctr">
            <a:solidFill>
              <a:srgbClr val="F1B52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Rett linje 27"/>
          <p:cNvCxnSpPr/>
          <p:nvPr userDrawn="1"/>
        </p:nvCxnSpPr>
        <p:spPr>
          <a:xfrm>
            <a:off x="790575" y="3470437"/>
            <a:ext cx="4579572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Bilde 19" descr="LogoNors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37049" y="5990437"/>
            <a:ext cx="532755" cy="532755"/>
          </a:xfrm>
          <a:prstGeom prst="rect">
            <a:avLst/>
          </a:prstGeom>
        </p:spPr>
      </p:pic>
      <p:pic>
        <p:nvPicPr>
          <p:cNvPr id="21" name="Bilde 20" descr="UiT_Navn_en_blaa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360025" cy="2286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 smtClean="0"/>
              <a:t>Click to edit Master title style</a:t>
            </a:r>
            <a:endParaRPr lang="en-US" noProof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noProof="0" smtClean="0"/>
              <a:t>Click to edit Master text styles</a:t>
            </a:r>
          </a:p>
          <a:p>
            <a:pPr lvl="1"/>
            <a:r>
              <a:rPr lang="nb-NO" noProof="0" smtClean="0"/>
              <a:t>Second level</a:t>
            </a:r>
          </a:p>
          <a:p>
            <a:pPr lvl="2"/>
            <a:r>
              <a:rPr lang="nb-NO" noProof="0" smtClean="0"/>
              <a:t>Third level</a:t>
            </a:r>
          </a:p>
          <a:p>
            <a:pPr lvl="3"/>
            <a:r>
              <a:rPr lang="nb-NO" noProof="0" smtClean="0"/>
              <a:t>Fourth level</a:t>
            </a:r>
          </a:p>
          <a:p>
            <a:pPr lvl="4"/>
            <a:r>
              <a:rPr lang="nb-NO" noProof="0" smtClean="0"/>
              <a:t>Fifth level</a:t>
            </a:r>
            <a:endParaRPr lang="en-US" noProof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en-US" noProof="0" smtClean="0"/>
              <a:pPr/>
              <a:t>10/5/16</a:t>
            </a:fld>
            <a:endParaRPr lang="en-US" noProof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 smtClean="0"/>
              <a:t>Click to edit Master title style</a:t>
            </a:r>
            <a:endParaRPr lang="en-US" noProof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70298" y="1837780"/>
            <a:ext cx="3710050" cy="428838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 smtClean="0"/>
              <a:t>Click to edit Master text styles</a:t>
            </a:r>
          </a:p>
          <a:p>
            <a:pPr lvl="1"/>
            <a:r>
              <a:rPr lang="nb-NO" noProof="0" smtClean="0"/>
              <a:t>Second level</a:t>
            </a:r>
          </a:p>
          <a:p>
            <a:pPr lvl="2"/>
            <a:r>
              <a:rPr lang="nb-NO" noProof="0" smtClean="0"/>
              <a:t>Third level</a:t>
            </a:r>
          </a:p>
          <a:p>
            <a:pPr lvl="3"/>
            <a:r>
              <a:rPr lang="nb-NO" noProof="0" smtClean="0"/>
              <a:t>Fourth level</a:t>
            </a:r>
          </a:p>
          <a:p>
            <a:pPr lvl="4"/>
            <a:r>
              <a:rPr lang="nb-NO" noProof="0" smtClean="0"/>
              <a:t>Fifth level</a:t>
            </a:r>
            <a:endParaRPr lang="en-US" noProof="0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en-US" noProof="0" smtClean="0"/>
              <a:pPr/>
              <a:t>10/5/16</a:t>
            </a:fld>
            <a:endParaRPr lang="en-US" noProof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8" name="Plassholder for innhold 2"/>
          <p:cNvSpPr>
            <a:spLocks noGrp="1"/>
          </p:cNvSpPr>
          <p:nvPr>
            <p:ph sz="half" idx="13"/>
          </p:nvPr>
        </p:nvSpPr>
        <p:spPr>
          <a:xfrm>
            <a:off x="4840364" y="1837780"/>
            <a:ext cx="3710050" cy="428838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 smtClean="0"/>
              <a:t>Click to edit Master text styles</a:t>
            </a:r>
          </a:p>
          <a:p>
            <a:pPr lvl="1"/>
            <a:r>
              <a:rPr lang="nb-NO" noProof="0" smtClean="0"/>
              <a:t>Second level</a:t>
            </a:r>
          </a:p>
          <a:p>
            <a:pPr lvl="2"/>
            <a:r>
              <a:rPr lang="nb-NO" noProof="0" smtClean="0"/>
              <a:t>Third level</a:t>
            </a:r>
          </a:p>
          <a:p>
            <a:pPr lvl="3"/>
            <a:r>
              <a:rPr lang="nb-NO" noProof="0" smtClean="0"/>
              <a:t>Fourth level</a:t>
            </a:r>
          </a:p>
          <a:p>
            <a:pPr lvl="4"/>
            <a:r>
              <a:rPr lang="nb-NO" noProof="0" smtClean="0"/>
              <a:t>Fifth level</a:t>
            </a:r>
            <a:endParaRPr lang="en-U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 smtClean="0"/>
              <a:t>Click to edit Master title style</a:t>
            </a:r>
            <a:endParaRPr lang="en-US" noProof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en-US" noProof="0" smtClean="0"/>
              <a:pPr/>
              <a:t>10/5/16</a:t>
            </a:fld>
            <a:endParaRPr lang="en-US" noProof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2" y="0"/>
            <a:ext cx="9144000" cy="6858000"/>
          </a:xfrm>
          <a:prstGeom prst="rect">
            <a:avLst/>
          </a:prstGeom>
          <a:gradFill>
            <a:gsLst>
              <a:gs pos="54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  <a:alpha val="54000"/>
                </a:schemeClr>
              </a:gs>
            </a:gsLst>
            <a:lin ang="33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en-US" noProof="0" smtClean="0"/>
              <a:pPr/>
              <a:t>10/5/16</a:t>
            </a:fld>
            <a:endParaRPr lang="en-US" noProof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en-US" noProof="0" smtClean="0"/>
              <a:pPr/>
              <a:t>10/5/16</a:t>
            </a:fld>
            <a:endParaRPr lang="en-US" noProof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Rektangel 6"/>
          <p:cNvSpPr/>
          <p:nvPr userDrawn="1"/>
        </p:nvSpPr>
        <p:spPr>
          <a:xfrm>
            <a:off x="2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4">
                  <a:lumMod val="60000"/>
                  <a:lumOff val="40000"/>
                </a:schemeClr>
              </a:gs>
            </a:gsLst>
            <a:lin ang="13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694365" y="3666178"/>
            <a:ext cx="7763835" cy="1752600"/>
          </a:xfrm>
        </p:spPr>
        <p:txBody>
          <a:bodyPr/>
          <a:lstStyle>
            <a:lvl1pPr marL="0" indent="0" algn="l">
              <a:buNone/>
              <a:defRPr sz="14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Click to edit Master subtitle style</a:t>
            </a:r>
            <a:endParaRPr lang="en-US" noProof="0"/>
          </a:p>
        </p:txBody>
      </p:sp>
      <p:cxnSp>
        <p:nvCxnSpPr>
          <p:cNvPr id="10" name="Rett linje 9"/>
          <p:cNvCxnSpPr/>
          <p:nvPr userDrawn="1"/>
        </p:nvCxnSpPr>
        <p:spPr>
          <a:xfrm flipV="1">
            <a:off x="2190060" y="3750273"/>
            <a:ext cx="6953942" cy="3107727"/>
          </a:xfrm>
          <a:prstGeom prst="line">
            <a:avLst/>
          </a:prstGeom>
          <a:ln w="25400" cap="flat" cmpd="sng" algn="ctr">
            <a:solidFill>
              <a:schemeClr val="accent4">
                <a:lumMod val="60000"/>
                <a:lumOff val="40000"/>
                <a:alpha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/>
          <p:cNvCxnSpPr/>
          <p:nvPr userDrawn="1"/>
        </p:nvCxnSpPr>
        <p:spPr>
          <a:xfrm rot="16200000" flipH="1">
            <a:off x="4816284" y="3694065"/>
            <a:ext cx="4297813" cy="2030055"/>
          </a:xfrm>
          <a:prstGeom prst="line">
            <a:avLst/>
          </a:prstGeom>
          <a:ln w="19050" cap="flat" cmpd="sng" algn="ctr">
            <a:solidFill>
              <a:schemeClr val="accent4">
                <a:lumMod val="60000"/>
                <a:lumOff val="40000"/>
                <a:alpha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 userDrawn="1"/>
        </p:nvCxnSpPr>
        <p:spPr>
          <a:xfrm>
            <a:off x="5370147" y="4006212"/>
            <a:ext cx="3773855" cy="1504193"/>
          </a:xfrm>
          <a:prstGeom prst="line">
            <a:avLst/>
          </a:prstGeom>
          <a:ln w="19050" cap="flat" cmpd="sng" algn="ctr">
            <a:solidFill>
              <a:schemeClr val="accent4">
                <a:lumMod val="60000"/>
                <a:lumOff val="40000"/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ett linje 12"/>
          <p:cNvCxnSpPr/>
          <p:nvPr userDrawn="1"/>
        </p:nvCxnSpPr>
        <p:spPr>
          <a:xfrm rot="5400000">
            <a:off x="2187498" y="2118964"/>
            <a:ext cx="6858000" cy="2620072"/>
          </a:xfrm>
          <a:prstGeom prst="line">
            <a:avLst/>
          </a:prstGeom>
          <a:ln w="50800" cap="flat" cmpd="sng" algn="ctr">
            <a:solidFill>
              <a:srgbClr val="F1B52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Undertittel 2"/>
          <p:cNvSpPr txBox="1">
            <a:spLocks/>
          </p:cNvSpPr>
          <p:nvPr userDrawn="1"/>
        </p:nvSpPr>
        <p:spPr>
          <a:xfrm>
            <a:off x="706461" y="5870703"/>
            <a:ext cx="7763835" cy="374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sz="14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uit.no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pic>
        <p:nvPicPr>
          <p:cNvPr id="17" name="Bilde 16" descr="LogoNors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37049" y="5990437"/>
            <a:ext cx="532755" cy="532755"/>
          </a:xfrm>
          <a:prstGeom prst="rect">
            <a:avLst/>
          </a:prstGeom>
        </p:spPr>
      </p:pic>
      <p:pic>
        <p:nvPicPr>
          <p:cNvPr id="18" name="Bilde 17" descr="UiT_Navn_en_blaa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360025" cy="2286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17A7-2136-344E-BCA2-C865C6895E70}" type="datetimeFigureOut">
              <a:rPr lang="en-US" smtClean="0"/>
              <a:t>10/5/16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355ED-DC62-6249-9419-1671131A56A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68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54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  <a:alpha val="54000"/>
                </a:schemeClr>
              </a:gs>
            </a:gsLst>
            <a:lin ang="33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70298" y="300207"/>
            <a:ext cx="7880116" cy="12169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n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70298" y="1751183"/>
            <a:ext cx="7888582" cy="4374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n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712374" y="6356350"/>
            <a:ext cx="647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DF9E8F3-4849-FA48-B4C8-2D894E979956}" type="datetimeFigureOut">
              <a:rPr lang="nn-NO" smtClean="0"/>
              <a:pPr/>
              <a:t>05.10.2016</a:t>
            </a:fld>
            <a:endParaRPr lang="nn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49119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nn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198" y="6356350"/>
            <a:ext cx="1827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8967F36-0B61-F749-ACDB-F36D75792314}" type="slidenum">
              <a:rPr lang="nn-NO" smtClean="0"/>
              <a:pPr/>
              <a:t>‹#›</a:t>
            </a:fld>
            <a:endParaRPr lang="nn-NO" dirty="0"/>
          </a:p>
        </p:txBody>
      </p:sp>
      <p:cxnSp>
        <p:nvCxnSpPr>
          <p:cNvPr id="10" name="Rett linje 9"/>
          <p:cNvCxnSpPr/>
          <p:nvPr/>
        </p:nvCxnSpPr>
        <p:spPr>
          <a:xfrm rot="5400000">
            <a:off x="7719374" y="5433376"/>
            <a:ext cx="2085544" cy="763704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/>
        </p:nvCxnSpPr>
        <p:spPr>
          <a:xfrm rot="10800000" flipV="1">
            <a:off x="6927454" y="5850106"/>
            <a:ext cx="2216545" cy="1007893"/>
          </a:xfrm>
          <a:prstGeom prst="line">
            <a:avLst/>
          </a:prstGeom>
          <a:ln>
            <a:solidFill>
              <a:schemeClr val="accent3">
                <a:alpha val="16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/>
          <p:cNvCxnSpPr/>
          <p:nvPr/>
        </p:nvCxnSpPr>
        <p:spPr>
          <a:xfrm rot="5400000">
            <a:off x="8334479" y="6048478"/>
            <a:ext cx="1161841" cy="457200"/>
          </a:xfrm>
          <a:prstGeom prst="line">
            <a:avLst/>
          </a:prstGeom>
          <a:ln w="19050" cap="flat" cmpd="sng" algn="ctr">
            <a:solidFill>
              <a:schemeClr val="accent1">
                <a:alpha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tt linje 15"/>
          <p:cNvCxnSpPr/>
          <p:nvPr/>
        </p:nvCxnSpPr>
        <p:spPr>
          <a:xfrm>
            <a:off x="770100" y="1603376"/>
            <a:ext cx="7788780" cy="1588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8" r:id="rId7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2600" b="1" i="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4.png"/><Relationship Id="rId9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pn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8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 descr="settinnegetbil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3" y="0"/>
            <a:ext cx="9127096" cy="6857999"/>
          </a:xfrm>
          <a:prstGeom prst="rect">
            <a:avLst/>
          </a:prstGeom>
        </p:spPr>
      </p:pic>
      <p:pic>
        <p:nvPicPr>
          <p:cNvPr id="14" name="Picture 4" descr="Nytt bild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19"/>
          <a:stretch/>
        </p:blipFill>
        <p:spPr bwMode="auto">
          <a:xfrm>
            <a:off x="3925774" y="23178"/>
            <a:ext cx="5201323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e 11"/>
          <p:cNvGrpSpPr/>
          <p:nvPr/>
        </p:nvGrpSpPr>
        <p:grpSpPr>
          <a:xfrm>
            <a:off x="1274" y="-129789"/>
            <a:ext cx="6854594" cy="7034143"/>
            <a:chOff x="1274" y="-129789"/>
            <a:chExt cx="6854594" cy="7034143"/>
          </a:xfrm>
        </p:grpSpPr>
        <p:pic>
          <p:nvPicPr>
            <p:cNvPr id="15" name="Bilde 14" descr="Untitled-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4" y="0"/>
              <a:ext cx="6845323" cy="6858000"/>
            </a:xfrm>
            <a:prstGeom prst="rect">
              <a:avLst/>
            </a:prstGeom>
          </p:spPr>
        </p:pic>
        <p:cxnSp>
          <p:nvCxnSpPr>
            <p:cNvPr id="17" name="Rett linje 16"/>
            <p:cNvCxnSpPr/>
            <p:nvPr/>
          </p:nvCxnSpPr>
          <p:spPr>
            <a:xfrm rot="5400000">
              <a:off x="2038799" y="2087286"/>
              <a:ext cx="7034143" cy="2599994"/>
            </a:xfrm>
            <a:prstGeom prst="line">
              <a:avLst/>
            </a:prstGeom>
            <a:ln w="1016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Rett linje 9"/>
          <p:cNvCxnSpPr/>
          <p:nvPr/>
        </p:nvCxnSpPr>
        <p:spPr>
          <a:xfrm>
            <a:off x="790575" y="3490439"/>
            <a:ext cx="4579572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Bilde 10" descr="LogoNorsk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7228" y="5990616"/>
            <a:ext cx="532397" cy="532397"/>
          </a:xfrm>
          <a:prstGeom prst="rect">
            <a:avLst/>
          </a:prstGeom>
        </p:spPr>
      </p:pic>
      <p:pic>
        <p:nvPicPr>
          <p:cNvPr id="16" name="Bilde 15" descr="UiT_Navn_en_blaa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360025" cy="2286710"/>
          </a:xfrm>
          <a:prstGeom prst="rect">
            <a:avLst/>
          </a:prstGeom>
        </p:spPr>
      </p:pic>
      <p:sp>
        <p:nvSpPr>
          <p:cNvPr id="18" name="TekstSylinder 17"/>
          <p:cNvSpPr txBox="1"/>
          <p:nvPr/>
        </p:nvSpPr>
        <p:spPr>
          <a:xfrm>
            <a:off x="4371110" y="6642555"/>
            <a:ext cx="14312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Photo: Jo </a:t>
            </a:r>
            <a:r>
              <a:rPr lang="nb-NO" sz="800" dirty="0" err="1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Jorem</a:t>
            </a:r>
            <a:r>
              <a:rPr lang="nb-NO" sz="800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Aarseth</a:t>
            </a:r>
            <a:endParaRPr lang="nb-NO" sz="800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Virtual Reality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600" dirty="0" smtClean="0"/>
              <a:t>Lars </a:t>
            </a:r>
            <a:r>
              <a:rPr lang="en-US" sz="1600" dirty="0"/>
              <a:t>Ailo Bongo</a:t>
            </a:r>
            <a:endParaRPr lang="en-US" sz="1600" baseline="30000" dirty="0"/>
          </a:p>
          <a:p>
            <a:r>
              <a:rPr lang="en-US" dirty="0" smtClean="0"/>
              <a:t>Dept</a:t>
            </a:r>
            <a:r>
              <a:rPr lang="en-US" dirty="0"/>
              <a:t>. of Computer Science </a:t>
            </a:r>
            <a:r>
              <a:rPr lang="en-US" dirty="0" smtClean="0"/>
              <a:t>&amp; </a:t>
            </a:r>
            <a:r>
              <a:rPr lang="en-US" dirty="0"/>
              <a:t>Center for Bioinformatics,</a:t>
            </a:r>
          </a:p>
          <a:p>
            <a:r>
              <a:rPr lang="en-US" dirty="0"/>
              <a:t>University of </a:t>
            </a:r>
            <a:r>
              <a:rPr lang="en-US" dirty="0" err="1"/>
              <a:t>Tromsø</a:t>
            </a:r>
            <a:r>
              <a:rPr lang="en-US" dirty="0"/>
              <a:t>, Norway</a:t>
            </a:r>
          </a:p>
          <a:p>
            <a:endParaRPr lang="en-US" sz="1600" baseline="30000" dirty="0"/>
          </a:p>
          <a:p>
            <a:r>
              <a:rPr lang="en-US" sz="1600" dirty="0"/>
              <a:t>http:/</a:t>
            </a:r>
            <a:r>
              <a:rPr lang="en-US" sz="1600" dirty="0" smtClean="0"/>
              <a:t>/</a:t>
            </a:r>
            <a:r>
              <a:rPr lang="en-US" sz="1600" dirty="0" err="1" smtClean="0"/>
              <a:t>bdps.cs.uit.no</a:t>
            </a:r>
            <a:endParaRPr lang="en-US" sz="1600" dirty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sz="1600" dirty="0"/>
              <a:t>http:/</a:t>
            </a:r>
            <a:r>
              <a:rPr lang="en-US" sz="1600" dirty="0" smtClean="0"/>
              <a:t>/</a:t>
            </a:r>
            <a:r>
              <a:rPr lang="en-US" sz="1600" dirty="0" err="1" smtClean="0"/>
              <a:t>sfb.cs.uit.no</a:t>
            </a:r>
            <a:endParaRPr lang="en-US" sz="1600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23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298" y="-4591"/>
            <a:ext cx="7880116" cy="1216926"/>
          </a:xfrm>
        </p:spPr>
        <p:txBody>
          <a:bodyPr/>
          <a:lstStyle/>
          <a:p>
            <a:r>
              <a:rPr lang="en-US" dirty="0" smtClean="0"/>
              <a:t>Building VR applications (2)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400"/>
            <a:ext cx="9144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7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298" y="12341"/>
            <a:ext cx="7880116" cy="1216926"/>
          </a:xfrm>
        </p:spPr>
        <p:txBody>
          <a:bodyPr/>
          <a:lstStyle/>
          <a:p>
            <a:r>
              <a:rPr lang="en-US" dirty="0" smtClean="0"/>
              <a:t>Building VR applications (3)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225" y="1432575"/>
            <a:ext cx="5936261" cy="54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7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298" y="12341"/>
            <a:ext cx="7880116" cy="1216926"/>
          </a:xfrm>
        </p:spPr>
        <p:txBody>
          <a:bodyPr/>
          <a:lstStyle/>
          <a:p>
            <a:r>
              <a:rPr lang="en-US" dirty="0" smtClean="0"/>
              <a:t>Building VR applications (4)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551" y="1206380"/>
            <a:ext cx="5683610" cy="565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1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298" y="46209"/>
            <a:ext cx="7880116" cy="1216926"/>
          </a:xfrm>
        </p:spPr>
        <p:txBody>
          <a:bodyPr/>
          <a:lstStyle/>
          <a:p>
            <a:r>
              <a:rPr lang="en-US" dirty="0" smtClean="0"/>
              <a:t>Building VR applications (5)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0215"/>
            <a:ext cx="91440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3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</a:t>
            </a:r>
            <a:r>
              <a:rPr lang="en-US" dirty="0" smtClean="0"/>
              <a:t>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err="1" smtClean="0"/>
              <a:t>Frode</a:t>
            </a:r>
            <a:r>
              <a:rPr lang="en-US" sz="2400" dirty="0" smtClean="0"/>
              <a:t> </a:t>
            </a:r>
            <a:r>
              <a:rPr lang="en-US" sz="2400" dirty="0" err="1" smtClean="0"/>
              <a:t>Opdahl</a:t>
            </a:r>
            <a:r>
              <a:rPr lang="en-US" sz="2400" dirty="0" smtClean="0"/>
              <a:t> (master student @ IFI)</a:t>
            </a:r>
          </a:p>
          <a:p>
            <a:r>
              <a:rPr lang="en-US" sz="2400" dirty="0" smtClean="0"/>
              <a:t>Special curriculum: explore VR technology</a:t>
            </a:r>
          </a:p>
          <a:p>
            <a:endParaRPr lang="en-US" sz="2400" dirty="0"/>
          </a:p>
          <a:p>
            <a:r>
              <a:rPr lang="en-US" sz="2400" dirty="0" smtClean="0"/>
              <a:t>Unity makes VR programming too easy!</a:t>
            </a:r>
          </a:p>
          <a:p>
            <a:pPr lvl="1"/>
            <a:r>
              <a:rPr lang="en-US" sz="2400" dirty="0" smtClean="0"/>
              <a:t>If you know Unity</a:t>
            </a:r>
          </a:p>
          <a:p>
            <a:pPr lvl="1"/>
            <a:r>
              <a:rPr lang="en-US" sz="2400" dirty="0" smtClean="0"/>
              <a:t>Game (app) design important</a:t>
            </a:r>
          </a:p>
          <a:p>
            <a:endParaRPr lang="en-US" sz="2400" dirty="0"/>
          </a:p>
          <a:p>
            <a:r>
              <a:rPr lang="en-US" sz="2400" dirty="0" smtClean="0"/>
              <a:t>Almost no research articles about HTC Vive (yet)</a:t>
            </a:r>
          </a:p>
          <a:p>
            <a:endParaRPr lang="en-US" sz="2400" dirty="0"/>
          </a:p>
          <a:p>
            <a:r>
              <a:rPr lang="en-US" sz="2400" dirty="0" smtClean="0"/>
              <a:t>Many opportunities for novel applications</a:t>
            </a:r>
          </a:p>
        </p:txBody>
      </p:sp>
    </p:spTree>
    <p:extLst>
      <p:ext uri="{BB962C8B-B14F-4D97-AF65-F5344CB8AC3E}">
        <p14:creationId xmlns:p14="http://schemas.microsoft.com/office/powerpoint/2010/main" val="166128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Make 3D visualization</a:t>
            </a:r>
          </a:p>
          <a:p>
            <a:r>
              <a:rPr lang="en-US" sz="2400" dirty="0" smtClean="0"/>
              <a:t>Make it alive</a:t>
            </a:r>
          </a:p>
          <a:p>
            <a:r>
              <a:rPr lang="en-US" sz="2400" dirty="0" smtClean="0"/>
              <a:t>Make it interactive</a:t>
            </a:r>
          </a:p>
          <a:p>
            <a:r>
              <a:rPr lang="en-US" sz="2400" dirty="0"/>
              <a:t>A</a:t>
            </a:r>
            <a:r>
              <a:rPr lang="en-US" sz="2400" dirty="0" smtClean="0"/>
              <a:t>chieve &gt;90HZ FPS</a:t>
            </a:r>
          </a:p>
          <a:p>
            <a:r>
              <a:rPr lang="en-US" sz="2400" dirty="0" smtClean="0"/>
              <a:t>Avoid motion sickness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1373"/>
            <a:ext cx="9144000" cy="511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7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VR @ </a:t>
            </a:r>
            <a:r>
              <a:rPr lang="en-US" dirty="0" err="1" smtClean="0"/>
              <a:t>UiT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IFI has 2 HTC Vive kits</a:t>
            </a:r>
          </a:p>
          <a:p>
            <a:r>
              <a:rPr lang="en-US" sz="2400" dirty="0" smtClean="0"/>
              <a:t>IIS has 1 Oculus Rift</a:t>
            </a:r>
          </a:p>
          <a:p>
            <a:r>
              <a:rPr lang="en-US" sz="2400" dirty="0" err="1" smtClean="0"/>
              <a:t>Norut</a:t>
            </a:r>
            <a:r>
              <a:rPr lang="en-US" sz="2400" dirty="0" smtClean="0"/>
              <a:t> has 1 Oculus Rift &amp; 1 HTC Vive</a:t>
            </a:r>
          </a:p>
        </p:txBody>
      </p:sp>
    </p:spTree>
    <p:extLst>
      <p:ext uri="{BB962C8B-B14F-4D97-AF65-F5344CB8AC3E}">
        <p14:creationId xmlns:p14="http://schemas.microsoft.com/office/powerpoint/2010/main" val="107485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Tromsø</a:t>
            </a:r>
            <a:r>
              <a:rPr lang="en-US" dirty="0" smtClean="0"/>
              <a:t> </a:t>
            </a:r>
            <a:r>
              <a:rPr lang="en-US" dirty="0" smtClean="0"/>
              <a:t>startup </a:t>
            </a:r>
            <a:r>
              <a:rPr lang="en-US" dirty="0" smtClean="0"/>
              <a:t>(</a:t>
            </a:r>
            <a:r>
              <a:rPr lang="en-US" dirty="0" err="1" smtClean="0"/>
              <a:t>Vizda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67" y="1950903"/>
            <a:ext cx="7693977" cy="459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VR hardware is here</a:t>
            </a:r>
          </a:p>
          <a:p>
            <a:r>
              <a:rPr lang="en-US" sz="2400" dirty="0" smtClean="0"/>
              <a:t>VR </a:t>
            </a:r>
            <a:r>
              <a:rPr lang="en-US" sz="2400" strike="sngStrike" dirty="0" smtClean="0"/>
              <a:t>applications</a:t>
            </a:r>
            <a:r>
              <a:rPr lang="en-US" sz="2400" dirty="0" smtClean="0"/>
              <a:t> games very rude</a:t>
            </a:r>
          </a:p>
          <a:p>
            <a:r>
              <a:rPr lang="en-US" sz="2400" dirty="0" smtClean="0"/>
              <a:t>Easy to program</a:t>
            </a:r>
          </a:p>
          <a:p>
            <a:r>
              <a:rPr lang="en-US" sz="2400" dirty="0" smtClean="0"/>
              <a:t>Very open field</a:t>
            </a:r>
          </a:p>
          <a:p>
            <a:endParaRPr lang="en-US" sz="2400" dirty="0"/>
          </a:p>
          <a:p>
            <a:r>
              <a:rPr lang="en-US" sz="2400" dirty="0" smtClean="0"/>
              <a:t>Try it!</a:t>
            </a:r>
            <a:endParaRPr lang="en-US" sz="2400" dirty="0"/>
          </a:p>
        </p:txBody>
      </p:sp>
      <p:pic>
        <p:nvPicPr>
          <p:cNvPr id="1026" name="Picture 2" descr="https://ubistatic9-a.akamaihd.net/ubicomstatic/en-US/global/media/RedAlert_Screenshot_2551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245" y="3565237"/>
            <a:ext cx="5855755" cy="329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40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Realities</a:t>
            </a:r>
            <a:endParaRPr lang="en-US" dirty="0"/>
          </a:p>
        </p:txBody>
      </p:sp>
      <p:pic>
        <p:nvPicPr>
          <p:cNvPr id="1026" name="Picture 2" descr="ttp://vignette1.wikia.nocookie.net/memoryalpha/images/e/eb/Riker_Jungle_Holodeck_2364.jpg/revision/l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049" y="1913466"/>
            <a:ext cx="5744017" cy="430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27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Sword of </a:t>
            </a:r>
            <a:r>
              <a:rPr lang="en-US" sz="2400" dirty="0" smtClean="0"/>
              <a:t>Damocles (</a:t>
            </a:r>
            <a:r>
              <a:rPr lang="en-US" sz="2400" dirty="0" err="1" smtClean="0"/>
              <a:t>Uo</a:t>
            </a:r>
            <a:r>
              <a:rPr lang="en-US" sz="2400" dirty="0" smtClean="0"/>
              <a:t> Utah)</a:t>
            </a:r>
            <a:endParaRPr lang="en-US" sz="2400" dirty="0"/>
          </a:p>
          <a:p>
            <a:r>
              <a:rPr lang="en-US" sz="2400" dirty="0" smtClean="0"/>
              <a:t>Aspen Movie Map (MIT)</a:t>
            </a:r>
          </a:p>
          <a:p>
            <a:r>
              <a:rPr lang="en-US" sz="2400" dirty="0" smtClean="0"/>
              <a:t>Sega VR</a:t>
            </a:r>
          </a:p>
          <a:p>
            <a:r>
              <a:rPr lang="en-US" sz="2400" dirty="0" smtClean="0"/>
              <a:t>Nintendo Virtual Boy</a:t>
            </a:r>
          </a:p>
          <a:p>
            <a:r>
              <a:rPr lang="en-US" sz="2400" dirty="0" smtClean="0"/>
              <a:t>Second Life</a:t>
            </a:r>
          </a:p>
          <a:p>
            <a:r>
              <a:rPr lang="en-US" sz="2400" dirty="0" smtClean="0"/>
              <a:t>Google Street View</a:t>
            </a:r>
          </a:p>
          <a:p>
            <a:r>
              <a:rPr lang="en-US" sz="2400" dirty="0" smtClean="0"/>
              <a:t>Oculus Rift</a:t>
            </a:r>
          </a:p>
          <a:p>
            <a:endParaRPr lang="en-US" sz="2400" dirty="0" smtClean="0"/>
          </a:p>
        </p:txBody>
      </p:sp>
      <p:pic>
        <p:nvPicPr>
          <p:cNvPr id="2050" name="Picture 2" descr="ttps://sr789.files.wordpress.com/2007/11/sword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996" y="91901"/>
            <a:ext cx="5209217" cy="324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tp://www.inventinginteractive.com/wp-content/uploads/2010/03/Aspen_armchai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581" y="679743"/>
            <a:ext cx="57150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tps://s-media-cache-ak0.pinimg.com/originals/01/70/f7/0170f7a5c28fd137bb03ded92990cbb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101" y="1171658"/>
            <a:ext cx="577215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tp://d2rormqr1qwzpz.cloudfront.net/uploads/0/5/10424-virtualboy_6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59" y="1489843"/>
            <a:ext cx="6215096" cy="310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tp://cdn.mmohuts.com/wp-content/uploads/2015/03/Second_Life_604x42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75" y="1885316"/>
            <a:ext cx="57531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398" y="2459636"/>
            <a:ext cx="6183959" cy="3735277"/>
          </a:xfrm>
          <a:prstGeom prst="rect">
            <a:avLst/>
          </a:prstGeom>
        </p:spPr>
      </p:pic>
      <p:pic>
        <p:nvPicPr>
          <p:cNvPr id="2060" name="Picture 12" descr="012-07%20rift%20PR5%20at%20kickstarter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9" y="2773006"/>
            <a:ext cx="5296657" cy="397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97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Oculus Rift</a:t>
            </a:r>
            <a:endParaRPr lang="en-US" dirty="0"/>
          </a:p>
        </p:txBody>
      </p:sp>
      <p:pic>
        <p:nvPicPr>
          <p:cNvPr id="3074" name="Picture 2" descr="ttp://vignette2.wikia.nocookie.net/doom/images/b/b3/Imp.png/revision/latest?cb=200501131710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800" y="1713633"/>
            <a:ext cx="6701111" cy="50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55" y="1713633"/>
            <a:ext cx="8128000" cy="50994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70" y="1821609"/>
            <a:ext cx="7643969" cy="4991488"/>
          </a:xfrm>
          <a:prstGeom prst="rect">
            <a:avLst/>
          </a:prstGeom>
        </p:spPr>
      </p:pic>
      <p:pic>
        <p:nvPicPr>
          <p:cNvPr id="3076" name="Picture 4" descr="ttps://s3.amazonaws.com/static.oculus.com/website/2016/01/newblog1.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3" y="2493586"/>
            <a:ext cx="9118835" cy="364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63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Cardboard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71" y="663415"/>
            <a:ext cx="8050369" cy="602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6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State-of-the-art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Google Cardboard</a:t>
            </a:r>
          </a:p>
          <a:p>
            <a:pPr lvl="1"/>
            <a:r>
              <a:rPr lang="en-US" sz="2400" dirty="0" smtClean="0"/>
              <a:t>Cardboard Demos</a:t>
            </a:r>
          </a:p>
          <a:p>
            <a:pPr lvl="1"/>
            <a:r>
              <a:rPr lang="en-US" sz="2400" dirty="0" smtClean="0"/>
              <a:t>War of Words</a:t>
            </a:r>
          </a:p>
          <a:p>
            <a:pPr lvl="1"/>
            <a:r>
              <a:rPr lang="en-US" sz="2400" dirty="0" smtClean="0"/>
              <a:t>Sisters</a:t>
            </a:r>
          </a:p>
          <a:p>
            <a:pPr lvl="1"/>
            <a:r>
              <a:rPr lang="en-US" sz="2400" dirty="0" smtClean="0"/>
              <a:t>NYT VR</a:t>
            </a:r>
            <a:endParaRPr lang="en-US" sz="2400" dirty="0"/>
          </a:p>
        </p:txBody>
      </p:sp>
      <p:pic>
        <p:nvPicPr>
          <p:cNvPr id="5122" name="Picture 2" descr="ttps://lh3.googleusercontent.com/UP95FJ2hihrqSngLtO2_vAwibKc7mSSHW4PPMahJq2qzi4jPBd8FDz8ZrN8RtI8CGQ=h9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58" y="511091"/>
            <a:ext cx="7849670" cy="441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tps://lh5.ggpht.com/t4xGBDrw21W50TWGRH8mFWeL3r0y_vToEHMvHGtzrsqTdFE232tuPpm_0ziZMhysmQ=h9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06" y="903628"/>
            <a:ext cx="8222474" cy="462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ttp://vriew.com/wp-content/uploads/2015/10/Sisters-500x37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967" y="994567"/>
            <a:ext cx="6562804" cy="492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ttps://i.ytimg.com/vi/jIxQXGTl_mo/maxresdefa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1" y="1608072"/>
            <a:ext cx="8844197" cy="494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90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VR Kits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Google Cardboard</a:t>
            </a:r>
          </a:p>
          <a:p>
            <a:r>
              <a:rPr lang="en-US" sz="2400" dirty="0" smtClean="0"/>
              <a:t>Samsung VR</a:t>
            </a:r>
          </a:p>
          <a:p>
            <a:endParaRPr lang="en-US" sz="2400" dirty="0"/>
          </a:p>
          <a:p>
            <a:r>
              <a:rPr lang="en-US" sz="2400" dirty="0" smtClean="0"/>
              <a:t>PlayStation VR (mid October)</a:t>
            </a:r>
          </a:p>
          <a:p>
            <a:endParaRPr lang="en-US" sz="2400" dirty="0"/>
          </a:p>
          <a:p>
            <a:r>
              <a:rPr lang="en-US" sz="2400" dirty="0" smtClean="0"/>
              <a:t>Oculus Rift</a:t>
            </a:r>
          </a:p>
          <a:p>
            <a:r>
              <a:rPr lang="en-US" sz="2400" dirty="0" smtClean="0"/>
              <a:t>HTC Vive (                            ) </a:t>
            </a:r>
          </a:p>
          <a:p>
            <a:endParaRPr lang="en-US" sz="2400" dirty="0"/>
          </a:p>
          <a:p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0" y="4307417"/>
            <a:ext cx="21463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6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State-of-the-art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HTC Vive</a:t>
            </a:r>
          </a:p>
          <a:p>
            <a:pPr lvl="1"/>
            <a:r>
              <a:rPr lang="en-US" sz="2400" dirty="0" smtClean="0"/>
              <a:t>The Lab</a:t>
            </a:r>
          </a:p>
          <a:p>
            <a:pPr lvl="1"/>
            <a:r>
              <a:rPr lang="en-US" sz="2400" dirty="0" smtClean="0"/>
              <a:t>Job Simulator</a:t>
            </a:r>
          </a:p>
          <a:p>
            <a:pPr lvl="1"/>
            <a:r>
              <a:rPr lang="en-US" sz="2400" dirty="0" err="1" smtClean="0"/>
              <a:t>theBlu</a:t>
            </a:r>
            <a:endParaRPr lang="en-US" sz="2400" dirty="0" smtClean="0"/>
          </a:p>
          <a:p>
            <a:pPr lvl="1"/>
            <a:r>
              <a:rPr lang="en-US" sz="2400" dirty="0" smtClean="0"/>
              <a:t>Fantastic Contraptions</a:t>
            </a:r>
          </a:p>
          <a:p>
            <a:pPr lvl="1"/>
            <a:r>
              <a:rPr lang="en-US" sz="2400" dirty="0" smtClean="0"/>
              <a:t>Tilt Brush</a:t>
            </a:r>
          </a:p>
          <a:p>
            <a:pPr lvl="1"/>
            <a:r>
              <a:rPr lang="en-US" sz="2400" dirty="0" smtClean="0"/>
              <a:t>Onward</a:t>
            </a:r>
          </a:p>
          <a:p>
            <a:pPr lvl="1"/>
            <a:r>
              <a:rPr lang="en-US" sz="2400" dirty="0"/>
              <a:t>The Brookhaven Experiment</a:t>
            </a:r>
            <a:endParaRPr lang="en-US" sz="2400" dirty="0" smtClean="0"/>
          </a:p>
        </p:txBody>
      </p:sp>
      <p:pic>
        <p:nvPicPr>
          <p:cNvPr id="4098" name="Picture 2" descr="ttp://images.cdn.stuff.tv/sites/stuff.tv/files/styles/big-image/public/brands/HTC/Vive/Games/the_lab_ro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002" y="554636"/>
            <a:ext cx="5956091" cy="446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tps://i.ytimg.com/vi/jF6RzK50fDs/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940" y="639638"/>
            <a:ext cx="7519331" cy="422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tp://static3.uk.businessinsider.com/image/54fa2509dd0895223a8b45d4-1200-706/vrthblu_encount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242" y="1886308"/>
            <a:ext cx="7624725" cy="428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tp://vrscout.com/wp-content/uploads/2015/08/fantastic-contraption-htcvive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295" y="2410889"/>
            <a:ext cx="7620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tps://www.tiltbrush.com/static/images/highlights/art-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684" y="2023310"/>
            <a:ext cx="5605164" cy="467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ttps://www.vrheads.com/sites/vrheads.com/files/styles/xlarge_wm_blw/public/field/image/2016/09/onward-h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08" y="1002078"/>
            <a:ext cx="7841435" cy="451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ttps://cdn0.vox-cdn.com/thumbor/L0L_Q3oan1upEp9yd7WQ8tpF3Pw=/cdn0.vox-cdn.com/uploads/chorus_asset/file/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26" y="2013247"/>
            <a:ext cx="8138822" cy="457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6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298" y="12343"/>
            <a:ext cx="7880116" cy="1216926"/>
          </a:xfrm>
        </p:spPr>
        <p:txBody>
          <a:bodyPr/>
          <a:lstStyle/>
          <a:p>
            <a:r>
              <a:rPr lang="en-US" dirty="0" smtClean="0"/>
              <a:t>Building VR applications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6" y="1385887"/>
            <a:ext cx="9144000" cy="547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4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bb2014">
  <a:themeElements>
    <a:clrScheme name="Egendefinert 5">
      <a:dk1>
        <a:sysClr val="windowText" lastClr="000000"/>
      </a:dk1>
      <a:lt1>
        <a:sysClr val="window" lastClr="FFFFFF"/>
      </a:lt1>
      <a:dk2>
        <a:srgbClr val="00617F"/>
      </a:dk2>
      <a:lt2>
        <a:srgbClr val="EEECE1"/>
      </a:lt2>
      <a:accent1>
        <a:srgbClr val="00617F"/>
      </a:accent1>
      <a:accent2>
        <a:srgbClr val="CB343B"/>
      </a:accent2>
      <a:accent3>
        <a:srgbClr val="15718F"/>
      </a:accent3>
      <a:accent4>
        <a:srgbClr val="59A1A2"/>
      </a:accent4>
      <a:accent5>
        <a:srgbClr val="26828C"/>
      </a:accent5>
      <a:accent6>
        <a:srgbClr val="DE7C00"/>
      </a:accent6>
      <a:hlink>
        <a:srgbClr val="007396"/>
      </a:hlink>
      <a:folHlink>
        <a:srgbClr val="A6BBC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cibb2014.potx</Template>
  <TotalTime>20328</TotalTime>
  <Words>284</Words>
  <Application>Microsoft Macintosh PowerPoint</Application>
  <PresentationFormat>On-screen Show (4:3)</PresentationFormat>
  <Paragraphs>91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Calibri</vt:lpstr>
      <vt:lpstr>Open Sans</vt:lpstr>
      <vt:lpstr>Arial</vt:lpstr>
      <vt:lpstr>cibb2014</vt:lpstr>
      <vt:lpstr>Virtual Reality</vt:lpstr>
      <vt:lpstr>Realities</vt:lpstr>
      <vt:lpstr>History</vt:lpstr>
      <vt:lpstr>Oculus Rift</vt:lpstr>
      <vt:lpstr>Google Cardboard</vt:lpstr>
      <vt:lpstr>State-of-the-art Software</vt:lpstr>
      <vt:lpstr>Current VR Kits</vt:lpstr>
      <vt:lpstr>State-of-the-art Software</vt:lpstr>
      <vt:lpstr>Building VR applications</vt:lpstr>
      <vt:lpstr>Building VR applications (2)</vt:lpstr>
      <vt:lpstr>Building VR applications (3)</vt:lpstr>
      <vt:lpstr>Building VR applications (4)</vt:lpstr>
      <vt:lpstr>Building VR applications (5)</vt:lpstr>
      <vt:lpstr>Lessons learned</vt:lpstr>
      <vt:lpstr>Making a visualization</vt:lpstr>
      <vt:lpstr>VR @ UiT</vt:lpstr>
      <vt:lpstr>Tromsø startup (Vizda)</vt:lpstr>
      <vt:lpstr>Conclusion</vt:lpstr>
    </vt:vector>
  </TitlesOfParts>
  <Company>Agendum AS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Lysbilde 1</dc:title>
  <dc:creator>Ann Elin Hvidtsten</dc:creator>
  <cp:lastModifiedBy>Lars Ailo Bongo</cp:lastModifiedBy>
  <cp:revision>343</cp:revision>
  <dcterms:created xsi:type="dcterms:W3CDTF">2013-07-19T20:12:50Z</dcterms:created>
  <dcterms:modified xsi:type="dcterms:W3CDTF">2016-10-05T06:56:12Z</dcterms:modified>
</cp:coreProperties>
</file>