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71" r:id="rId2"/>
    <p:sldId id="417" r:id="rId3"/>
    <p:sldId id="440" r:id="rId4"/>
    <p:sldId id="418" r:id="rId5"/>
    <p:sldId id="419" r:id="rId6"/>
    <p:sldId id="420" r:id="rId7"/>
    <p:sldId id="438" r:id="rId8"/>
    <p:sldId id="439" r:id="rId9"/>
    <p:sldId id="421" r:id="rId10"/>
    <p:sldId id="422" r:id="rId11"/>
    <p:sldId id="424" r:id="rId12"/>
    <p:sldId id="425" r:id="rId13"/>
    <p:sldId id="426" r:id="rId14"/>
    <p:sldId id="427" r:id="rId15"/>
    <p:sldId id="428" r:id="rId16"/>
    <p:sldId id="429" r:id="rId17"/>
    <p:sldId id="432" r:id="rId18"/>
    <p:sldId id="433" r:id="rId19"/>
    <p:sldId id="435" r:id="rId20"/>
    <p:sldId id="431" r:id="rId21"/>
    <p:sldId id="436" r:id="rId22"/>
    <p:sldId id="437" r:id="rId23"/>
    <p:sldId id="385" r:id="rId24"/>
    <p:sldId id="391" r:id="rId25"/>
    <p:sldId id="337" r:id="rId26"/>
    <p:sldId id="318" r:id="rId27"/>
    <p:sldId id="328" r:id="rId28"/>
    <p:sldId id="320" r:id="rId29"/>
    <p:sldId id="414" r:id="rId30"/>
    <p:sldId id="321" r:id="rId31"/>
    <p:sldId id="389" r:id="rId32"/>
    <p:sldId id="329" r:id="rId33"/>
    <p:sldId id="322" r:id="rId34"/>
    <p:sldId id="323" r:id="rId35"/>
    <p:sldId id="416" r:id="rId36"/>
    <p:sldId id="392" r:id="rId37"/>
    <p:sldId id="393" r:id="rId38"/>
    <p:sldId id="330" r:id="rId39"/>
    <p:sldId id="332" r:id="rId40"/>
    <p:sldId id="397" r:id="rId41"/>
    <p:sldId id="390" r:id="rId42"/>
    <p:sldId id="388" r:id="rId43"/>
    <p:sldId id="394" r:id="rId44"/>
    <p:sldId id="395" r:id="rId45"/>
    <p:sldId id="408" r:id="rId46"/>
    <p:sldId id="443" r:id="rId47"/>
    <p:sldId id="402" r:id="rId48"/>
    <p:sldId id="404" r:id="rId49"/>
    <p:sldId id="403" r:id="rId50"/>
    <p:sldId id="406" r:id="rId51"/>
    <p:sldId id="415" r:id="rId52"/>
    <p:sldId id="441" r:id="rId53"/>
    <p:sldId id="444" r:id="rId54"/>
    <p:sldId id="442" r:id="rId55"/>
    <p:sldId id="412" r:id="rId56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865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45" autoAdjust="0"/>
    <p:restoredTop sz="61656" autoAdjust="0"/>
  </p:normalViewPr>
  <p:slideViewPr>
    <p:cSldViewPr snapToGrid="0" snapToObjects="1">
      <p:cViewPr varScale="1">
        <p:scale>
          <a:sx n="67" d="100"/>
          <a:sy n="67" d="100"/>
        </p:scale>
        <p:origin x="-1840" y="-112"/>
      </p:cViewPr>
      <p:guideLst>
        <p:guide orient="horz" pos="3865"/>
        <p:guide pos="498"/>
      </p:guideLst>
    </p:cSldViewPr>
  </p:slideViewPr>
  <p:outlineViewPr>
    <p:cViewPr>
      <p:scale>
        <a:sx n="33" d="100"/>
        <a:sy n="33" d="100"/>
      </p:scale>
      <p:origin x="0" y="156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B7141-E22B-4746-95A6-E55A464BAE5F}" type="datetimeFigureOut">
              <a:rPr lang="en-US" smtClean="0"/>
              <a:t>10/02/16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C82C4-7C56-F74D-9D34-54FC07770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14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13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41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2013: Special</a:t>
            </a:r>
            <a:r>
              <a:rPr lang="en-US" baseline="0" dirty="0" smtClean="0"/>
              <a:t> issue on cancer genomics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1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2015: marine metagenomics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41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2015: 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5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orbel" charset="0"/>
              </a:rPr>
              <a:t>Phenomenal data growth – dotted lines represents doubling every twelve months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691B11-3FAA-5846-B9B0-ED6E49AEE419}" type="slidenum">
              <a:rPr lang="de-DE" sz="1200">
                <a:latin typeface="Corbel" charset="0"/>
                <a:cs typeface="Geneva" charset="0"/>
              </a:rPr>
              <a:pPr/>
              <a:t>17</a:t>
            </a:fld>
            <a:endParaRPr lang="de-DE" sz="1200">
              <a:latin typeface="Corbel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Corbel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EA6EB3-7F1E-0A43-8F28-199511968B76}" type="slidenum">
              <a:rPr lang="de-DE" sz="1200">
                <a:solidFill>
                  <a:srgbClr val="000000"/>
                </a:solidFill>
                <a:latin typeface="Corbel" charset="0"/>
              </a:rPr>
              <a:pPr/>
              <a:t>18</a:t>
            </a:fld>
            <a:endParaRPr lang="de-DE" sz="1200">
              <a:solidFill>
                <a:srgbClr val="000000"/>
              </a:solidFill>
              <a:latin typeface="Corbe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orbel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BC2464-086E-334D-8686-A3DF0E770771}" type="slidenum">
              <a:rPr lang="de-DE" sz="1200">
                <a:solidFill>
                  <a:srgbClr val="000000"/>
                </a:solidFill>
                <a:latin typeface="Corbel" charset="0"/>
              </a:rPr>
              <a:pPr/>
              <a:t>19</a:t>
            </a:fld>
            <a:endParaRPr lang="de-DE" sz="1200">
              <a:solidFill>
                <a:srgbClr val="000000"/>
              </a:solidFill>
              <a:latin typeface="Corbe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Oxford </a:t>
            </a:r>
            <a:r>
              <a:rPr lang="en-US" dirty="0" err="1" smtClean="0"/>
              <a:t>nanopores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15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orbel" charset="0"/>
              </a:rPr>
              <a:t>We are generating data faster than we can transfer it.</a:t>
            </a:r>
          </a:p>
          <a:p>
            <a:endParaRPr lang="en-US">
              <a:latin typeface="Corbel" charset="0"/>
            </a:endParaRPr>
          </a:p>
          <a:p>
            <a:r>
              <a:rPr lang="en-US">
                <a:latin typeface="Corbel" charset="0"/>
              </a:rPr>
              <a:t>Even with faster lines we are talking major computational bottlenecks in file transfer.</a:t>
            </a:r>
          </a:p>
          <a:p>
            <a:endParaRPr lang="en-US">
              <a:latin typeface="Corbel" charset="0"/>
            </a:endParaRPr>
          </a:p>
          <a:p>
            <a:r>
              <a:rPr lang="en-US">
                <a:latin typeface="Corbel" charset="0"/>
              </a:rPr>
              <a:t>Technology get cheaper and faster</a:t>
            </a:r>
          </a:p>
          <a:p>
            <a:r>
              <a:rPr lang="en-US">
                <a:latin typeface="Corbel" charset="0"/>
              </a:rPr>
              <a:t>~15.000 hospital</a:t>
            </a:r>
          </a:p>
          <a:p>
            <a:r>
              <a:rPr lang="en-US">
                <a:latin typeface="Corbel" charset="0"/>
              </a:rPr>
              <a:t>~4.000 universities</a:t>
            </a:r>
          </a:p>
          <a:p>
            <a:r>
              <a:rPr lang="en-US">
                <a:latin typeface="Corbel" charset="0"/>
              </a:rPr>
              <a:t>~2.000 life sciences research institutes</a:t>
            </a:r>
          </a:p>
          <a:p>
            <a:r>
              <a:rPr lang="en-US">
                <a:latin typeface="Corbel" charset="0"/>
              </a:rPr>
              <a:t>How much data we will produce? How we will store it?</a:t>
            </a:r>
          </a:p>
          <a:p>
            <a:endParaRPr lang="en-US">
              <a:latin typeface="Corbel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A24AC4-D4B4-B441-95CC-D255F08443F6}" type="slidenum">
              <a:rPr lang="de-DE" sz="1200">
                <a:latin typeface="Corbel" charset="0"/>
              </a:rPr>
              <a:pPr/>
              <a:t>21</a:t>
            </a:fld>
            <a:endParaRPr lang="de-DE" sz="1200">
              <a:latin typeface="Corbe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Corbel" charset="0"/>
              </a:rPr>
              <a:t>Each colour in the blocks represents a different type of database category: genomics, protein sequences, proteomics, gene expression, structural data, computational models of biological processes, and so forth.</a:t>
            </a:r>
          </a:p>
          <a:p>
            <a:r>
              <a:rPr lang="en-US">
                <a:solidFill>
                  <a:srgbClr val="000000"/>
                </a:solidFill>
                <a:latin typeface="Corbel" charset="0"/>
              </a:rPr>
              <a:t>The size of the squares relate to how many of them are there.</a:t>
            </a:r>
          </a:p>
          <a:p>
            <a:endParaRPr lang="en-US">
              <a:solidFill>
                <a:srgbClr val="000000"/>
              </a:solidFill>
              <a:latin typeface="Corbel" charset="0"/>
            </a:endParaRPr>
          </a:p>
          <a:p>
            <a:r>
              <a:rPr lang="en-US">
                <a:solidFill>
                  <a:srgbClr val="000000"/>
                </a:solidFill>
                <a:latin typeface="Corbel" charset="0"/>
              </a:rPr>
              <a:t>The many databases used to store the wide diversity of data produced in life-science experiments are dispersed throughout the world, and serve many different research communities.</a:t>
            </a:r>
          </a:p>
          <a:p>
            <a:endParaRPr lang="en-US">
              <a:solidFill>
                <a:srgbClr val="000000"/>
              </a:solidFill>
              <a:latin typeface="Corbel" charset="0"/>
            </a:endParaRPr>
          </a:p>
          <a:p>
            <a:r>
              <a:rPr lang="en-US">
                <a:solidFill>
                  <a:srgbClr val="000000"/>
                </a:solidFill>
                <a:latin typeface="Corbel" charset="0"/>
              </a:rPr>
              <a:t>Just keeping track of the vast quantity is a job in itself.</a:t>
            </a:r>
          </a:p>
          <a:p>
            <a:endParaRPr lang="en-US">
              <a:solidFill>
                <a:srgbClr val="000000"/>
              </a:solidFill>
              <a:latin typeface="Corbel" charset="0"/>
            </a:endParaRPr>
          </a:p>
          <a:p>
            <a:r>
              <a:rPr lang="en-US">
                <a:solidFill>
                  <a:srgbClr val="000000"/>
                </a:solidFill>
                <a:latin typeface="Corbel" charset="0"/>
              </a:rPr>
              <a:t>We need a combination of the best people, financing and experience to solve the life science data challenges that lay ahead if we are going to reap the rewards of new technology.</a:t>
            </a:r>
          </a:p>
          <a:p>
            <a:endParaRPr lang="en-US">
              <a:solidFill>
                <a:srgbClr val="000000"/>
              </a:solidFill>
              <a:latin typeface="Corbel" charset="0"/>
            </a:endParaRPr>
          </a:p>
          <a:p>
            <a:r>
              <a:rPr lang="en-US">
                <a:solidFill>
                  <a:srgbClr val="000000"/>
                </a:solidFill>
                <a:latin typeface="Corbel" charset="0"/>
              </a:rPr>
              <a:t>Furthermore no one institute or organisation can deal with all this data. We need a distributed federated infrastructure to deal with the data challenges.</a:t>
            </a:r>
          </a:p>
          <a:p>
            <a:endParaRPr lang="en-US">
              <a:latin typeface="Corbel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E06B5C-9926-564A-916A-B84FF317F5CB}" type="slidenum">
              <a:rPr lang="de-DE" sz="1200">
                <a:latin typeface="Corbel" charset="0"/>
              </a:rPr>
              <a:pPr/>
              <a:t>22</a:t>
            </a:fld>
            <a:endParaRPr lang="de-DE" sz="1200">
              <a:latin typeface="Corbe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566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FBB21-018B-4745-B5BB-CD81C80D22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72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2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64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82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24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68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2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3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2974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23212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0887" cy="3421063"/>
          </a:xfrm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Corbel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0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3644E47-2D17-D647-8548-A552F973154C}" type="slidenum">
              <a:rPr lang="de-DE" sz="1200">
                <a:solidFill>
                  <a:srgbClr val="000000"/>
                </a:solidFill>
                <a:latin typeface="Corbel" charset="0"/>
              </a:rPr>
              <a:pPr/>
              <a:t>7</a:t>
            </a:fld>
            <a:endParaRPr lang="de-DE" sz="1200">
              <a:solidFill>
                <a:srgbClr val="000000"/>
              </a:solidFill>
              <a:latin typeface="Corbe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925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7326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84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Published in 2009</a:t>
            </a:r>
          </a:p>
          <a:p>
            <a:endParaRPr lang="en-US" dirty="0" smtClean="0"/>
          </a:p>
          <a:p>
            <a:r>
              <a:rPr lang="en-US" dirty="0" smtClean="0"/>
              <a:t>Jim Gray’s talk 2007</a:t>
            </a:r>
          </a:p>
          <a:p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Empirical</a:t>
            </a:r>
          </a:p>
          <a:p>
            <a:pPr marL="228600" indent="-228600">
              <a:buAutoNum type="arabicPeriod"/>
            </a:pPr>
            <a:r>
              <a:rPr lang="en-US" dirty="0" smtClean="0"/>
              <a:t>Theoretical</a:t>
            </a:r>
          </a:p>
          <a:p>
            <a:pPr marL="228600" indent="-228600">
              <a:buAutoNum type="arabicPeriod"/>
            </a:pPr>
            <a:r>
              <a:rPr lang="en-US" dirty="0" smtClean="0"/>
              <a:t>Computational</a:t>
            </a:r>
          </a:p>
          <a:p>
            <a:pPr marL="228600" indent="-228600">
              <a:buAutoNum type="arabicPeriod"/>
            </a:pPr>
            <a:r>
              <a:rPr lang="en-US" dirty="0" smtClean="0"/>
              <a:t>Data</a:t>
            </a:r>
            <a:r>
              <a:rPr lang="en-US" baseline="0" dirty="0" smtClean="0"/>
              <a:t>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C82C4-7C56-F74D-9D34-54FC07770F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6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910403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Click to edit Master subtitle style</a:t>
            </a:r>
            <a:endParaRPr lang="en-US" noProof="0"/>
          </a:p>
        </p:txBody>
      </p:sp>
      <p:cxnSp>
        <p:nvCxnSpPr>
          <p:cNvPr id="15" name="Rett linje 14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/>
          <p:nvPr userDrawn="1"/>
        </p:nvCxnSpPr>
        <p:spPr>
          <a:xfrm>
            <a:off x="790575" y="3470437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e 19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049" y="5990437"/>
            <a:ext cx="532755" cy="532755"/>
          </a:xfrm>
          <a:prstGeom prst="rect">
            <a:avLst/>
          </a:prstGeom>
        </p:spPr>
      </p:pic>
      <p:pic>
        <p:nvPicPr>
          <p:cNvPr id="21" name="Bilde 20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  <a:endParaRPr lang="en-US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10/02/16</a:t>
            </a:fld>
            <a:endParaRPr lang="en-US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298" y="1837780"/>
            <a:ext cx="3710050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  <a:endParaRPr lang="en-US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10/02/16</a:t>
            </a:fld>
            <a:endParaRPr lang="en-US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0364" y="1837780"/>
            <a:ext cx="3710050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Click to edit Master text styles</a:t>
            </a:r>
          </a:p>
          <a:p>
            <a:pPr lvl="1"/>
            <a:r>
              <a:rPr lang="nb-NO" noProof="0" smtClean="0"/>
              <a:t>Second level</a:t>
            </a:r>
          </a:p>
          <a:p>
            <a:pPr lvl="2"/>
            <a:r>
              <a:rPr lang="nb-NO" noProof="0" smtClean="0"/>
              <a:t>Third level</a:t>
            </a:r>
          </a:p>
          <a:p>
            <a:pPr lvl="3"/>
            <a:r>
              <a:rPr lang="nb-NO" noProof="0" smtClean="0"/>
              <a:t>Fourth level</a:t>
            </a:r>
          </a:p>
          <a:p>
            <a:pPr lvl="4"/>
            <a:r>
              <a:rPr lang="nb-NO" noProof="0" smtClean="0"/>
              <a:t>Fifth level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 smtClean="0"/>
              <a:t>Click to edit Master title style</a:t>
            </a:r>
            <a:endParaRPr lang="en-US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10/02/16</a:t>
            </a:fld>
            <a:endParaRPr lang="en-US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10/02/16</a:t>
            </a:fld>
            <a:endParaRPr lang="en-US" noProof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en-US" noProof="0" smtClean="0"/>
              <a:pPr/>
              <a:t>10/02/16</a:t>
            </a:fld>
            <a:endParaRPr lang="en-US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Rektangel 6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Click to edit Master subtitle style</a:t>
            </a:r>
            <a:endParaRPr lang="en-US" noProof="0"/>
          </a:p>
        </p:txBody>
      </p:sp>
      <p:cxnSp>
        <p:nvCxnSpPr>
          <p:cNvPr id="10" name="Rett linje 9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706461" y="5870703"/>
            <a:ext cx="7763835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17" name="Bilde 16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7049" y="5990437"/>
            <a:ext cx="532755" cy="532755"/>
          </a:xfrm>
          <a:prstGeom prst="rect">
            <a:avLst/>
          </a:prstGeom>
        </p:spPr>
      </p:pic>
      <p:pic>
        <p:nvPicPr>
          <p:cNvPr id="18" name="Bilde 17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17A7-2136-344E-BCA2-C865C6895E70}" type="datetimeFigureOut">
              <a:rPr lang="en-US" smtClean="0"/>
              <a:t>10/02/16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355ED-DC62-6249-9419-1671131A56A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6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4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XCELERATE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xcelerate_white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949950"/>
            <a:ext cx="15970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949950"/>
            <a:ext cx="1001713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525588"/>
            <a:ext cx="8153400" cy="435133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76035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70298" y="300207"/>
            <a:ext cx="7880116" cy="1216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70298" y="1751183"/>
            <a:ext cx="7888582" cy="437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4" y="6356350"/>
            <a:ext cx="647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DF9E8F3-4849-FA48-B4C8-2D894E979956}" type="datetimeFigureOut">
              <a:rPr lang="nn-NO" smtClean="0"/>
              <a:pPr/>
              <a:t>10/02/16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9119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198" y="6356350"/>
            <a:ext cx="182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967F36-0B61-F749-ACDB-F36D75792314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10" name="Rett linje 9"/>
          <p:cNvCxnSpPr/>
          <p:nvPr/>
        </p:nvCxnSpPr>
        <p:spPr>
          <a:xfrm rot="5400000">
            <a:off x="7719374" y="54333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rot="10800000" flipV="1">
            <a:off x="6927454" y="5850106"/>
            <a:ext cx="2216545" cy="1007893"/>
          </a:xfrm>
          <a:prstGeom prst="line">
            <a:avLst/>
          </a:prstGeom>
          <a:ln>
            <a:solidFill>
              <a:schemeClr val="accent3">
                <a:alpha val="1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rot="5400000">
            <a:off x="8334479" y="6048478"/>
            <a:ext cx="1161841" cy="457200"/>
          </a:xfrm>
          <a:prstGeom prst="line">
            <a:avLst/>
          </a:prstGeom>
          <a:ln w="19050" cap="flat" cmpd="sng" algn="ctr">
            <a:solidFill>
              <a:schemeClr val="accent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770100" y="1603376"/>
            <a:ext cx="778878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/\\localhost\kvik.cs.uit.no\8888" TargetMode="External"/><Relationship Id="rId3" Type="http://schemas.openxmlformats.org/officeDocument/2006/relationships/hyperlink" Target="github.com%5Cfjukstad%5Ckvik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github.com%5CUniversityofTromso%5Cmrclean" TargetMode="External"/><Relationship Id="rId3" Type="http://schemas.openxmlformats.org/officeDocument/2006/relationships/hyperlink" Target="youtu.be%5CNFUDsPQRwqE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hyperlink" Target="http://seek.princeton.edu/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http://imp.princeton.edu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EdvardPedersen/GeStore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ourceforge.net/projects/mortal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fb.cs.uit.no/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8.png"/><Relationship Id="rId6" Type="http://schemas.openxmlformats.org/officeDocument/2006/relationships/image" Target="../media/image19.jp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://site.uit.no/nowac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settinnegetbild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3" y="0"/>
            <a:ext cx="9127096" cy="6857999"/>
          </a:xfrm>
          <a:prstGeom prst="rect">
            <a:avLst/>
          </a:prstGeom>
        </p:spPr>
      </p:pic>
      <p:pic>
        <p:nvPicPr>
          <p:cNvPr id="14" name="Picture 4" descr="Nytt bild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19"/>
          <a:stretch/>
        </p:blipFill>
        <p:spPr bwMode="auto">
          <a:xfrm>
            <a:off x="3942676" y="0"/>
            <a:ext cx="520132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e 11"/>
          <p:cNvGrpSpPr/>
          <p:nvPr/>
        </p:nvGrpSpPr>
        <p:grpSpPr>
          <a:xfrm>
            <a:off x="1274" y="-129789"/>
            <a:ext cx="6854594" cy="7034143"/>
            <a:chOff x="1274" y="-129789"/>
            <a:chExt cx="6854594" cy="7034143"/>
          </a:xfrm>
        </p:grpSpPr>
        <p:pic>
          <p:nvPicPr>
            <p:cNvPr id="15" name="Bilde 14" descr="Untitled-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4" y="0"/>
              <a:ext cx="6845323" cy="6858000"/>
            </a:xfrm>
            <a:prstGeom prst="rect">
              <a:avLst/>
            </a:prstGeom>
          </p:spPr>
        </p:pic>
        <p:cxnSp>
          <p:nvCxnSpPr>
            <p:cNvPr id="17" name="Rett linje 16"/>
            <p:cNvCxnSpPr/>
            <p:nvPr/>
          </p:nvCxnSpPr>
          <p:spPr>
            <a:xfrm rot="5400000">
              <a:off x="2038799" y="2087286"/>
              <a:ext cx="7034143" cy="2599994"/>
            </a:xfrm>
            <a:prstGeom prst="line">
              <a:avLst/>
            </a:prstGeom>
            <a:ln w="1016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Rett linje 9"/>
          <p:cNvCxnSpPr/>
          <p:nvPr/>
        </p:nvCxnSpPr>
        <p:spPr>
          <a:xfrm>
            <a:off x="790575" y="3490439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LogoNors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228" y="5990616"/>
            <a:ext cx="532397" cy="532397"/>
          </a:xfrm>
          <a:prstGeom prst="rect">
            <a:avLst/>
          </a:prstGeom>
        </p:spPr>
      </p:pic>
      <p:pic>
        <p:nvPicPr>
          <p:cNvPr id="16" name="Bilde 15" descr="UiT_Navn_en_blaa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60025" cy="2286710"/>
          </a:xfrm>
          <a:prstGeom prst="rect">
            <a:avLst/>
          </a:prstGeom>
        </p:spPr>
      </p:pic>
      <p:sp>
        <p:nvSpPr>
          <p:cNvPr id="18" name="TekstSylinder 17"/>
          <p:cNvSpPr txBox="1"/>
          <p:nvPr/>
        </p:nvSpPr>
        <p:spPr>
          <a:xfrm>
            <a:off x="4371110" y="6642555"/>
            <a:ext cx="14312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Photo: Jo </a:t>
            </a:r>
            <a:r>
              <a:rPr lang="nb-NO" sz="800" dirty="0" err="1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Jorem</a:t>
            </a:r>
            <a:r>
              <a:rPr lang="nb-NO" sz="8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Aarseth</a:t>
            </a:r>
            <a:endParaRPr lang="nb-NO" sz="8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/>
              <a:t>Lars Ailo Bongo</a:t>
            </a:r>
            <a:endParaRPr lang="en-US" sz="1600" baseline="30000" dirty="0"/>
          </a:p>
          <a:p>
            <a:r>
              <a:rPr lang="en-US" dirty="0" smtClean="0"/>
              <a:t>Dept</a:t>
            </a:r>
            <a:r>
              <a:rPr lang="en-US" dirty="0"/>
              <a:t>. of Computer Science </a:t>
            </a:r>
            <a:r>
              <a:rPr lang="en-US" dirty="0" smtClean="0"/>
              <a:t>&amp; </a:t>
            </a:r>
            <a:r>
              <a:rPr lang="en-US" dirty="0"/>
              <a:t>Center for Bioinformatics,</a:t>
            </a:r>
          </a:p>
          <a:p>
            <a:r>
              <a:rPr lang="en-US" dirty="0"/>
              <a:t>University of </a:t>
            </a:r>
            <a:r>
              <a:rPr lang="en-US" dirty="0" err="1"/>
              <a:t>Tromsø</a:t>
            </a:r>
            <a:r>
              <a:rPr lang="en-US" dirty="0"/>
              <a:t>, Norway</a:t>
            </a:r>
          </a:p>
          <a:p>
            <a:endParaRPr lang="en-US" sz="1600" baseline="30000" dirty="0"/>
          </a:p>
          <a:p>
            <a:r>
              <a:rPr lang="en-US" sz="1600" dirty="0"/>
              <a:t>http:/</a:t>
            </a:r>
            <a:r>
              <a:rPr lang="en-US" sz="1600" dirty="0" smtClean="0"/>
              <a:t>/</a:t>
            </a:r>
            <a:r>
              <a:rPr lang="en-US" sz="1600" dirty="0" err="1" smtClean="0"/>
              <a:t>bdps.cs.uit.no</a:t>
            </a:r>
            <a:endParaRPr lang="en-US" sz="1600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http:/</a:t>
            </a:r>
            <a:r>
              <a:rPr lang="en-US" sz="1600" dirty="0" smtClean="0"/>
              <a:t>/</a:t>
            </a:r>
            <a:r>
              <a:rPr lang="en-US" sz="1600" dirty="0" err="1" smtClean="0"/>
              <a:t>sfb.cs.uit.no</a:t>
            </a:r>
            <a:endParaRPr lang="en-US" sz="1600" dirty="0"/>
          </a:p>
          <a:p>
            <a:endParaRPr lang="en-US" dirty="0" smtClean="0"/>
          </a:p>
        </p:txBody>
      </p:sp>
      <p:pic>
        <p:nvPicPr>
          <p:cNvPr id="19" name="Picture 2" descr="http://en.uit.no/ikbViewer/Content/355128/attr=E9D5A3D504D041B2E040F2818BA02DB5/SfB%20logo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2547328"/>
            <a:ext cx="17145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Lung sounds 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70300" y="1751175"/>
            <a:ext cx="3963600" cy="19456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600"/>
              </a:spcBef>
              <a:buClr>
                <a:srgbClr val="48231E"/>
              </a:buClr>
              <a:buSzPct val="100000"/>
              <a:buFont typeface="Arial"/>
              <a:buChar char="•"/>
            </a:pPr>
            <a:r>
              <a:rPr lang="en-US" sz="2200" dirty="0" smtClean="0">
                <a:solidFill>
                  <a:srgbClr val="48231E"/>
                </a:solidFill>
              </a:rPr>
              <a:t>1000s </a:t>
            </a:r>
            <a:r>
              <a:rPr lang="en-US" sz="2200" dirty="0">
                <a:solidFill>
                  <a:srgbClr val="48231E"/>
                </a:solidFill>
              </a:rPr>
              <a:t>of recordings (</a:t>
            </a:r>
            <a:r>
              <a:rPr lang="en-US" sz="2200" dirty="0" err="1">
                <a:solidFill>
                  <a:srgbClr val="48231E"/>
                </a:solidFill>
              </a:rPr>
              <a:t>Tromsøundersøkelsen</a:t>
            </a:r>
            <a:r>
              <a:rPr lang="en-US" sz="2200" dirty="0">
                <a:solidFill>
                  <a:srgbClr val="48231E"/>
                </a:solidFill>
              </a:rPr>
              <a:t>)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Clr>
                <a:srgbClr val="48231E"/>
              </a:buClr>
              <a:buSzPct val="100000"/>
              <a:buFont typeface="Arial"/>
              <a:buChar char="•"/>
            </a:pPr>
            <a:r>
              <a:rPr lang="en-US" sz="2200" dirty="0">
                <a:solidFill>
                  <a:srgbClr val="48231E"/>
                </a:solidFill>
              </a:rPr>
              <a:t>Machine learning based </a:t>
            </a:r>
            <a:r>
              <a:rPr lang="en-US" sz="2200" dirty="0" smtClean="0">
                <a:solidFill>
                  <a:srgbClr val="48231E"/>
                </a:solidFill>
              </a:rPr>
              <a:t>classification</a:t>
            </a:r>
            <a:endParaRPr lang="en-US" sz="2200" dirty="0">
              <a:solidFill>
                <a:srgbClr val="48231E"/>
              </a:solidFill>
            </a:endParaRPr>
          </a:p>
        </p:txBody>
      </p:sp>
      <p:pic>
        <p:nvPicPr>
          <p:cNvPr id="125" name="Shape 12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11650" y="68750"/>
            <a:ext cx="3782099" cy="38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1652" y="4021202"/>
            <a:ext cx="3782099" cy="283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504372" y="1024228"/>
            <a:ext cx="6585016" cy="492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4443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88900"/>
            <a:ext cx="50800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3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0"/>
            <a:ext cx="481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0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0" y="0"/>
            <a:ext cx="522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2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2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7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635000"/>
            <a:ext cx="43942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7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574675"/>
          </a:xfrm>
        </p:spPr>
        <p:txBody>
          <a:bodyPr/>
          <a:lstStyle/>
          <a:p>
            <a:pPr eaLnBrk="1" hangingPunct="1"/>
            <a:r>
              <a:rPr lang="en-US">
                <a:latin typeface="Corbel" charset="0"/>
              </a:rPr>
              <a:t>Data growth </a:t>
            </a:r>
            <a:r>
              <a:rPr lang="en-GB">
                <a:latin typeface="Corbel" charset="0"/>
              </a:rPr>
              <a:t>in the life sciences</a:t>
            </a:r>
            <a:endParaRPr lang="en-US">
              <a:latin typeface="Corbel" charset="0"/>
            </a:endParaRPr>
          </a:p>
        </p:txBody>
      </p:sp>
      <p:pic>
        <p:nvPicPr>
          <p:cNvPr id="2867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69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153400" cy="574675"/>
          </a:xfrm>
        </p:spPr>
        <p:txBody>
          <a:bodyPr/>
          <a:lstStyle/>
          <a:p>
            <a:pPr eaLnBrk="1" hangingPunct="1"/>
            <a:r>
              <a:rPr lang="en-GB">
                <a:solidFill>
                  <a:srgbClr val="6076B4"/>
                </a:solidFill>
                <a:latin typeface="Corbel" charset="0"/>
              </a:rPr>
              <a:t>The data deluge</a:t>
            </a:r>
          </a:p>
        </p:txBody>
      </p:sp>
      <p:pic>
        <p:nvPicPr>
          <p:cNvPr id="30722" name="Picture 3" descr="Nature 2013 Marx datadeluge 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25538"/>
            <a:ext cx="44005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 txBox="1">
            <a:spLocks noChangeArrowheads="1"/>
          </p:cNvSpPr>
          <p:nvPr/>
        </p:nvSpPr>
        <p:spPr bwMode="auto">
          <a:xfrm>
            <a:off x="468313" y="1052513"/>
            <a:ext cx="34559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4080"/>
              </a:buClr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Corbel" charset="0"/>
              </a:rPr>
              <a:t>Computer speed and storage capacity is </a:t>
            </a:r>
            <a:r>
              <a:rPr lang="en-GB" b="1" dirty="0" smtClean="0">
                <a:solidFill>
                  <a:srgbClr val="000000"/>
                </a:solidFill>
                <a:latin typeface="Corbel" charset="0"/>
              </a:rPr>
              <a:t>doubling every 18 months </a:t>
            </a:r>
            <a:r>
              <a:rPr lang="en-GB" dirty="0" smtClean="0">
                <a:solidFill>
                  <a:srgbClr val="000000"/>
                </a:solidFill>
                <a:latin typeface="Corbel" charset="0"/>
              </a:rPr>
              <a:t>and this rate is steady</a:t>
            </a:r>
          </a:p>
          <a:p>
            <a:pPr eaLnBrk="1" hangingPunct="1">
              <a:spcBef>
                <a:spcPct val="20000"/>
              </a:spcBef>
              <a:buClr>
                <a:srgbClr val="004080"/>
              </a:buClr>
              <a:buFont typeface="Arial" charset="0"/>
              <a:buChar char="•"/>
              <a:defRPr/>
            </a:pPr>
            <a:endParaRPr lang="en-GB" dirty="0" smtClean="0">
              <a:solidFill>
                <a:srgbClr val="000000"/>
              </a:solidFill>
              <a:latin typeface="Corbel" charset="0"/>
            </a:endParaRPr>
          </a:p>
          <a:p>
            <a:pPr eaLnBrk="1" hangingPunct="1">
              <a:spcBef>
                <a:spcPct val="20000"/>
              </a:spcBef>
              <a:buClr>
                <a:srgbClr val="004080"/>
              </a:buClr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Corbel" charset="0"/>
              </a:rPr>
              <a:t>DNA sequence data is </a:t>
            </a:r>
            <a:r>
              <a:rPr lang="en-GB" b="1" dirty="0" smtClean="0">
                <a:solidFill>
                  <a:schemeClr val="accent3"/>
                </a:solidFill>
                <a:latin typeface="Corbel" charset="0"/>
              </a:rPr>
              <a:t>doubling every 6-8 months </a:t>
            </a:r>
            <a:r>
              <a:rPr lang="en-GB" dirty="0" smtClean="0">
                <a:solidFill>
                  <a:srgbClr val="000000"/>
                </a:solidFill>
                <a:latin typeface="Corbel" charset="0"/>
              </a:rPr>
              <a:t>over the last 3 years and looks to continue for this decade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4356100" y="5661025"/>
            <a:ext cx="33845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Source: </a:t>
            </a:r>
            <a:r>
              <a:rPr lang="en-US" sz="1600" i="1"/>
              <a:t>Nature News &amp; Comment, June 2013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8094267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647700"/>
          </a:xfrm>
        </p:spPr>
        <p:txBody>
          <a:bodyPr/>
          <a:lstStyle/>
          <a:p>
            <a:pPr eaLnBrk="1" hangingPunct="1"/>
            <a:r>
              <a:rPr lang="en-US">
                <a:latin typeface="Corbel" charset="0"/>
              </a:rPr>
              <a:t>The data challenge: Geographic spread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533400" y="1525588"/>
            <a:ext cx="3751263" cy="435133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Data production sites increasing across Europe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r>
              <a:rPr lang="en-US" sz="2800" dirty="0" smtClean="0"/>
              <a:t>European </a:t>
            </a:r>
            <a:r>
              <a:rPr lang="en-US" sz="2800" dirty="0" err="1" smtClean="0"/>
              <a:t>Illumina</a:t>
            </a:r>
            <a:r>
              <a:rPr lang="en-US" sz="2800" dirty="0" smtClean="0"/>
              <a:t> </a:t>
            </a:r>
            <a:r>
              <a:rPr lang="en-US" sz="2800" dirty="0" err="1" smtClean="0"/>
              <a:t>seq</a:t>
            </a:r>
            <a:r>
              <a:rPr lang="en-US" sz="2800" dirty="0" smtClean="0"/>
              <a:t> sales up 20% 2014</a:t>
            </a:r>
          </a:p>
          <a:p>
            <a:pPr marL="0" indent="0" eaLnBrk="1" hangingPunct="1">
              <a:buFontTx/>
              <a:buNone/>
              <a:defRPr/>
            </a:pPr>
            <a:endParaRPr lang="en-US" sz="1800" dirty="0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375400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5E7259-C000-174C-8500-8AE0F6AEBB05}" type="slidenum">
              <a:rPr lang="de-DE" sz="900">
                <a:solidFill>
                  <a:srgbClr val="FFFFFF"/>
                </a:solidFill>
                <a:latin typeface="Corbel" charset="0"/>
              </a:rPr>
              <a:pPr eaLnBrk="1" hangingPunct="1"/>
              <a:t>19</a:t>
            </a:fld>
            <a:endParaRPr lang="de-DE" sz="900">
              <a:solidFill>
                <a:srgbClr val="FFFFFF"/>
              </a:solidFill>
              <a:latin typeface="Corbel" charset="0"/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25538"/>
            <a:ext cx="4179887" cy="456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TextBox 1"/>
          <p:cNvSpPr txBox="1">
            <a:spLocks noChangeArrowheads="1"/>
          </p:cNvSpPr>
          <p:nvPr/>
        </p:nvSpPr>
        <p:spPr bwMode="auto">
          <a:xfrm>
            <a:off x="4500563" y="5805488"/>
            <a:ext cx="3997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latin typeface="Corbel" charset="0"/>
                <a:cs typeface="Corbel" charset="0"/>
              </a:rPr>
              <a:t>Source: http://omicsmaps.com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574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960259" y="4984438"/>
            <a:ext cx="1725472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NOTCH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 rot="20859539">
            <a:off x="3185914" y="2498264"/>
            <a:ext cx="1893408" cy="13795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nb-NO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SfB</a:t>
            </a:r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1278530">
            <a:off x="3175599" y="2513774"/>
            <a:ext cx="2148371" cy="19996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14568"/>
              </a:avLst>
            </a:prstTxWarp>
            <a:spAutoFit/>
          </a:bodyPr>
          <a:lstStyle/>
          <a:p>
            <a:pPr algn="ctr"/>
            <a:r>
              <a:rPr lang="nb-NO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NOWAC</a:t>
            </a:r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4597601">
            <a:off x="4315624" y="3336168"/>
            <a:ext cx="874458" cy="7213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nb-NO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++</a:t>
            </a:r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623726" y="3033258"/>
            <a:ext cx="1255611" cy="108502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BDPS lab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731" y="1534064"/>
            <a:ext cx="1270000" cy="952500"/>
          </a:xfrm>
          <a:prstGeom prst="rect">
            <a:avLst/>
          </a:prstGeom>
        </p:spPr>
      </p:pic>
      <p:pic>
        <p:nvPicPr>
          <p:cNvPr id="12" name="Picture 2" descr="http://en.uit.no/ikbViewer/Content/355128/attr=E9D5A3D504D041B2E040F2818BA02DB5/SfB%20log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79" y="1515867"/>
            <a:ext cx="1714500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270066" y="4280048"/>
            <a:ext cx="1918193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/>
              <a:t>System Epidemiology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389" y="2562398"/>
            <a:ext cx="2286000" cy="76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199" y="3486485"/>
            <a:ext cx="1797870" cy="7191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6592" y="4172343"/>
            <a:ext cx="2426394" cy="7485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t="46226" r="44372"/>
          <a:stretch/>
        </p:blipFill>
        <p:spPr>
          <a:xfrm>
            <a:off x="825962" y="3622235"/>
            <a:ext cx="1891869" cy="6096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4323" y="1358572"/>
            <a:ext cx="921144" cy="10316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4681" y="5970012"/>
            <a:ext cx="2183121" cy="65767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42369" y="553577"/>
            <a:ext cx="5573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EBI, ITA, CSC, Sigma2, </a:t>
            </a:r>
            <a:r>
              <a:rPr lang="en-US" sz="2800" dirty="0" err="1" smtClean="0"/>
              <a:t>UiB</a:t>
            </a:r>
            <a:r>
              <a:rPr lang="en-US" sz="2800" dirty="0" smtClean="0"/>
              <a:t>, NTNU, ++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 rot="1993190">
            <a:off x="-295487" y="5374142"/>
            <a:ext cx="401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MAP5, McGill, NR, </a:t>
            </a:r>
            <a:r>
              <a:rPr lang="en-US" sz="2800" dirty="0" err="1" smtClean="0"/>
              <a:t>UiO</a:t>
            </a:r>
            <a:r>
              <a:rPr lang="en-US" sz="2800" dirty="0" smtClean="0"/>
              <a:t>, ++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 rot="3799257">
            <a:off x="6714075" y="2718714"/>
            <a:ext cx="3367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NorInnova</a:t>
            </a:r>
            <a:r>
              <a:rPr lang="en-US" sz="2800" dirty="0" smtClean="0"/>
              <a:t>, </a:t>
            </a:r>
            <a:r>
              <a:rPr lang="en-US" sz="2800" dirty="0" err="1" smtClean="0"/>
              <a:t>Aveiro</a:t>
            </a:r>
            <a:r>
              <a:rPr lang="en-US" sz="2800" dirty="0" smtClean="0"/>
              <a:t>, ++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526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8" grpId="0"/>
      <p:bldP spid="9" grpId="0" animBg="1"/>
      <p:bldP spid="13" grpId="0" animBg="1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059" y="1789313"/>
            <a:ext cx="4881382" cy="32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9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574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orbel" charset="0"/>
              </a:rPr>
              <a:t>We generate data faster than we can deposit it</a:t>
            </a:r>
            <a:br>
              <a:rPr lang="en-US" dirty="0">
                <a:latin typeface="Corbel" charset="0"/>
              </a:rPr>
            </a:br>
            <a:endParaRPr lang="en-US" dirty="0">
              <a:latin typeface="Corbel" charset="0"/>
            </a:endParaRPr>
          </a:p>
        </p:txBody>
      </p:sp>
      <p:sp>
        <p:nvSpPr>
          <p:cNvPr id="36866" name="Rectangle 8"/>
          <p:cNvSpPr>
            <a:spLocks noChangeArrowheads="1"/>
          </p:cNvSpPr>
          <p:nvPr/>
        </p:nvSpPr>
        <p:spPr bwMode="auto">
          <a:xfrm>
            <a:off x="0" y="5300663"/>
            <a:ext cx="9144000" cy="158432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charset="0"/>
              <a:cs typeface="Corbel" charset="0"/>
            </a:endParaRP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0" y="2381250"/>
            <a:ext cx="9144000" cy="1408113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charset="0"/>
              <a:cs typeface="Corbel" charset="0"/>
            </a:endParaRP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0" y="3789363"/>
            <a:ext cx="9144000" cy="15113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orbel" charset="0"/>
              <a:cs typeface="Corbel" charset="0"/>
            </a:endParaRPr>
          </a:p>
        </p:txBody>
      </p:sp>
      <p:sp>
        <p:nvSpPr>
          <p:cNvPr id="6" name="Rectangle 44"/>
          <p:cNvSpPr>
            <a:spLocks noChangeArrowheads="1"/>
          </p:cNvSpPr>
          <p:nvPr/>
        </p:nvSpPr>
        <p:spPr bwMode="auto">
          <a:xfrm>
            <a:off x="4427538" y="1446213"/>
            <a:ext cx="4716462" cy="5411787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txBody>
          <a:bodyPr wrap="none"/>
          <a:lstStyle/>
          <a:p>
            <a:pPr>
              <a:defRPr/>
            </a:pPr>
            <a:endParaRPr lang="en-US" sz="1600" dirty="0"/>
          </a:p>
        </p:txBody>
      </p:sp>
      <p:sp>
        <p:nvSpPr>
          <p:cNvPr id="36870" name="Rectangle 44"/>
          <p:cNvSpPr>
            <a:spLocks noChangeArrowheads="1"/>
          </p:cNvSpPr>
          <p:nvPr/>
        </p:nvSpPr>
        <p:spPr bwMode="auto">
          <a:xfrm>
            <a:off x="0" y="1971675"/>
            <a:ext cx="3382963" cy="4886325"/>
          </a:xfrm>
          <a:prstGeom prst="rect">
            <a:avLst/>
          </a:prstGeom>
          <a:solidFill>
            <a:srgbClr val="DADADA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endParaRPr lang="en-US" sz="1600"/>
          </a:p>
        </p:txBody>
      </p:sp>
      <p:sp>
        <p:nvSpPr>
          <p:cNvPr id="36871" name="Slide Number Placeholder 2"/>
          <p:cNvSpPr txBox="1">
            <a:spLocks/>
          </p:cNvSpPr>
          <p:nvPr/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80DC1D-490D-CF43-9BE3-3AA73E4415ED}" type="slidenum">
              <a:rPr lang="de-DE" sz="900">
                <a:solidFill>
                  <a:srgbClr val="FFFFFF"/>
                </a:solidFill>
                <a:latin typeface="Corbel" charset="0"/>
                <a:cs typeface="Corbel" charset="0"/>
              </a:rPr>
              <a:pPr eaLnBrk="1" hangingPunct="1"/>
              <a:t>21</a:t>
            </a:fld>
            <a:endParaRPr lang="de-DE" sz="900">
              <a:solidFill>
                <a:srgbClr val="FFFFFF"/>
              </a:solidFill>
              <a:latin typeface="Corbel" charset="0"/>
              <a:cs typeface="Corbel" charset="0"/>
            </a:endParaRPr>
          </a:p>
        </p:txBody>
      </p:sp>
      <p:pic>
        <p:nvPicPr>
          <p:cNvPr id="36872" name="Picture 9" descr="micorscop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07" r="-12294"/>
          <a:stretch>
            <a:fillRect/>
          </a:stretch>
        </p:blipFill>
        <p:spPr bwMode="auto">
          <a:xfrm>
            <a:off x="117475" y="5381625"/>
            <a:ext cx="1435100" cy="1441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0" descr="dna_sequenc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2" t="-6927" r="-14911" b="-3314"/>
          <a:stretch>
            <a:fillRect/>
          </a:stretch>
        </p:blipFill>
        <p:spPr bwMode="auto">
          <a:xfrm>
            <a:off x="117475" y="2454275"/>
            <a:ext cx="1436688" cy="127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1" descr="mass_spectome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5515" r="-11703"/>
          <a:stretch>
            <a:fillRect/>
          </a:stretch>
        </p:blipFill>
        <p:spPr bwMode="auto">
          <a:xfrm>
            <a:off x="119063" y="3849688"/>
            <a:ext cx="1435100" cy="13795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TextBox 9"/>
          <p:cNvSpPr txBox="1">
            <a:spLocks noChangeArrowheads="1"/>
          </p:cNvSpPr>
          <p:nvPr/>
        </p:nvSpPr>
        <p:spPr bwMode="auto">
          <a:xfrm>
            <a:off x="2339975" y="2852738"/>
            <a:ext cx="1233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orbel" charset="0"/>
                <a:cs typeface="Corbel" charset="0"/>
              </a:rPr>
              <a:t>~100 GB</a:t>
            </a:r>
          </a:p>
        </p:txBody>
      </p:sp>
      <p:sp>
        <p:nvSpPr>
          <p:cNvPr id="36876" name="TextBox 10"/>
          <p:cNvSpPr txBox="1">
            <a:spLocks noChangeArrowheads="1"/>
          </p:cNvSpPr>
          <p:nvPr/>
        </p:nvSpPr>
        <p:spPr bwMode="auto">
          <a:xfrm>
            <a:off x="2484438" y="4292600"/>
            <a:ext cx="89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orbel" charset="0"/>
                <a:cs typeface="Corbel" charset="0"/>
              </a:rPr>
              <a:t>~4 TB</a:t>
            </a:r>
          </a:p>
        </p:txBody>
      </p:sp>
      <p:sp>
        <p:nvSpPr>
          <p:cNvPr id="36877" name="TextBox 11"/>
          <p:cNvSpPr txBox="1">
            <a:spLocks noChangeArrowheads="1"/>
          </p:cNvSpPr>
          <p:nvPr/>
        </p:nvSpPr>
        <p:spPr bwMode="auto">
          <a:xfrm>
            <a:off x="2484438" y="5876925"/>
            <a:ext cx="895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latin typeface="Corbel" charset="0"/>
                <a:cs typeface="Corbel" charset="0"/>
              </a:rPr>
              <a:t>~4 TB</a:t>
            </a:r>
          </a:p>
        </p:txBody>
      </p:sp>
      <p:sp>
        <p:nvSpPr>
          <p:cNvPr id="36878" name="TextBox 12"/>
          <p:cNvSpPr txBox="1">
            <a:spLocks noChangeArrowheads="1"/>
          </p:cNvSpPr>
          <p:nvPr/>
        </p:nvSpPr>
        <p:spPr bwMode="auto">
          <a:xfrm>
            <a:off x="1192213" y="1966913"/>
            <a:ext cx="1030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orbel" charset="0"/>
                <a:cs typeface="Corbel" charset="0"/>
              </a:rPr>
              <a:t>24 hours</a:t>
            </a:r>
          </a:p>
        </p:txBody>
      </p:sp>
      <p:sp>
        <p:nvSpPr>
          <p:cNvPr id="36879" name="TextBox 14"/>
          <p:cNvSpPr txBox="1">
            <a:spLocks noChangeArrowheads="1"/>
          </p:cNvSpPr>
          <p:nvPr/>
        </p:nvSpPr>
        <p:spPr bwMode="auto">
          <a:xfrm>
            <a:off x="5622925" y="1979613"/>
            <a:ext cx="903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Corbel" charset="0"/>
                <a:cs typeface="Corbel" charset="0"/>
              </a:rPr>
              <a:t>100 Mb</a:t>
            </a:r>
          </a:p>
        </p:txBody>
      </p:sp>
      <p:sp>
        <p:nvSpPr>
          <p:cNvPr id="36880" name="TextBox 19"/>
          <p:cNvSpPr txBox="1">
            <a:spLocks noChangeArrowheads="1"/>
          </p:cNvSpPr>
          <p:nvPr/>
        </p:nvSpPr>
        <p:spPr bwMode="auto">
          <a:xfrm>
            <a:off x="5475288" y="2852738"/>
            <a:ext cx="1266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8000"/>
                </a:solidFill>
                <a:latin typeface="Corbel" charset="0"/>
                <a:cs typeface="Corbel" charset="0"/>
              </a:rPr>
              <a:t>~5 hours</a:t>
            </a:r>
          </a:p>
        </p:txBody>
      </p:sp>
      <p:sp>
        <p:nvSpPr>
          <p:cNvPr id="36881" name="TextBox 20"/>
          <p:cNvSpPr txBox="1">
            <a:spLocks noChangeArrowheads="1"/>
          </p:cNvSpPr>
          <p:nvPr/>
        </p:nvSpPr>
        <p:spPr bwMode="auto">
          <a:xfrm>
            <a:off x="5508625" y="4292600"/>
            <a:ext cx="114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B841E"/>
                </a:solidFill>
                <a:latin typeface="Corbel" charset="0"/>
                <a:cs typeface="Corbel" charset="0"/>
              </a:rPr>
              <a:t>~4 days</a:t>
            </a:r>
          </a:p>
        </p:txBody>
      </p:sp>
      <p:sp>
        <p:nvSpPr>
          <p:cNvPr id="36882" name="TextBox 21"/>
          <p:cNvSpPr txBox="1">
            <a:spLocks noChangeArrowheads="1"/>
          </p:cNvSpPr>
          <p:nvPr/>
        </p:nvSpPr>
        <p:spPr bwMode="auto">
          <a:xfrm>
            <a:off x="5508625" y="5876925"/>
            <a:ext cx="1149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B841E"/>
                </a:solidFill>
                <a:latin typeface="Corbel" charset="0"/>
                <a:cs typeface="Corbel" charset="0"/>
              </a:rPr>
              <a:t>~4 days</a:t>
            </a:r>
          </a:p>
        </p:txBody>
      </p:sp>
      <p:sp>
        <p:nvSpPr>
          <p:cNvPr id="36883" name="TextBox 25"/>
          <p:cNvSpPr txBox="1">
            <a:spLocks noChangeArrowheads="1"/>
          </p:cNvSpPr>
          <p:nvPr/>
        </p:nvSpPr>
        <p:spPr bwMode="auto">
          <a:xfrm>
            <a:off x="2124075" y="2349500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orbel" charset="0"/>
                <a:cs typeface="Corbel" charset="0"/>
              </a:rPr>
              <a:t>DNA sequencing</a:t>
            </a:r>
          </a:p>
        </p:txBody>
      </p:sp>
      <p:sp>
        <p:nvSpPr>
          <p:cNvPr id="36884" name="TextBox 26"/>
          <p:cNvSpPr txBox="1">
            <a:spLocks noChangeArrowheads="1"/>
          </p:cNvSpPr>
          <p:nvPr/>
        </p:nvSpPr>
        <p:spPr bwMode="auto">
          <a:xfrm>
            <a:off x="2119313" y="3736975"/>
            <a:ext cx="18049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orbel" charset="0"/>
                <a:cs typeface="Corbel" charset="0"/>
              </a:rPr>
              <a:t>Mass spectrometry</a:t>
            </a:r>
          </a:p>
        </p:txBody>
      </p:sp>
      <p:sp>
        <p:nvSpPr>
          <p:cNvPr id="36885" name="TextBox 27"/>
          <p:cNvSpPr txBox="1">
            <a:spLocks noChangeArrowheads="1"/>
          </p:cNvSpPr>
          <p:nvPr/>
        </p:nvSpPr>
        <p:spPr bwMode="auto">
          <a:xfrm>
            <a:off x="2128838" y="5276850"/>
            <a:ext cx="1158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orbel" charset="0"/>
                <a:cs typeface="Corbel" charset="0"/>
              </a:rPr>
              <a:t>Microscopy</a:t>
            </a:r>
          </a:p>
        </p:txBody>
      </p:sp>
      <p:sp>
        <p:nvSpPr>
          <p:cNvPr id="36886" name="Rectangle 30"/>
          <p:cNvSpPr>
            <a:spLocks noChangeArrowheads="1"/>
          </p:cNvSpPr>
          <p:nvPr/>
        </p:nvSpPr>
        <p:spPr bwMode="auto">
          <a:xfrm>
            <a:off x="5148263" y="1484313"/>
            <a:ext cx="2317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orbel" charset="0"/>
                <a:cs typeface="Corbel" charset="0"/>
              </a:rPr>
              <a:t>Network file transfer rate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0" y="195103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4427538" y="1989138"/>
            <a:ext cx="0" cy="48688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5345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6" descr="Screen Shot 2014-08-28 at 16.19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7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419872" y="2708920"/>
            <a:ext cx="2088232" cy="26642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Geneva" pitchFamily="-112" charset="0"/>
              <a:cs typeface="Geneva" pitchFamily="-112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525" y="6303963"/>
            <a:ext cx="4608513" cy="5540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dirty="0" smtClean="0">
                <a:solidFill>
                  <a:srgbClr val="000000"/>
                </a:solidFill>
                <a:cs typeface="Geneva" charset="0"/>
              </a:rPr>
              <a:t>Nucleic Acids Research annual Database Issue </a:t>
            </a:r>
          </a:p>
          <a:p>
            <a:pPr>
              <a:defRPr/>
            </a:pPr>
            <a:r>
              <a:rPr lang="en-US" sz="1000" dirty="0" smtClean="0">
                <a:solidFill>
                  <a:srgbClr val="000000"/>
                </a:solidFill>
                <a:cs typeface="Geneva" charset="0"/>
              </a:rPr>
              <a:t>and the NAR online Molecular Biology Database Collection in 2012. </a:t>
            </a:r>
          </a:p>
          <a:p>
            <a:pPr>
              <a:defRPr/>
            </a:pPr>
            <a:r>
              <a:rPr lang="en-US" sz="1000" dirty="0" smtClean="0">
                <a:solidFill>
                  <a:srgbClr val="000000"/>
                </a:solidFill>
                <a:cs typeface="Geneva" charset="0"/>
              </a:rPr>
              <a:t>MY </a:t>
            </a:r>
            <a:r>
              <a:rPr lang="en-US" sz="1000" dirty="0" err="1" smtClean="0">
                <a:solidFill>
                  <a:srgbClr val="000000"/>
                </a:solidFill>
                <a:cs typeface="Geneva" charset="0"/>
              </a:rPr>
              <a:t>Galperin</a:t>
            </a:r>
            <a:r>
              <a:rPr lang="en-US" sz="1000" dirty="0" smtClean="0">
                <a:solidFill>
                  <a:srgbClr val="000000"/>
                </a:solidFill>
                <a:cs typeface="Geneva" charset="0"/>
              </a:rPr>
              <a:t>, GR Cochrane – Nucleic  Acids Research, 2011</a:t>
            </a:r>
          </a:p>
        </p:txBody>
      </p:sp>
      <p:sp>
        <p:nvSpPr>
          <p:cNvPr id="38916" name="Title 1"/>
          <p:cNvSpPr txBox="1">
            <a:spLocks/>
          </p:cNvSpPr>
          <p:nvPr/>
        </p:nvSpPr>
        <p:spPr bwMode="auto">
          <a:xfrm>
            <a:off x="468313" y="333375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accent1"/>
                </a:solidFill>
                <a:latin typeface="Corbel" charset="0"/>
                <a:cs typeface="Geneva" charset="0"/>
              </a:rPr>
              <a:t>Data resources in life science</a:t>
            </a:r>
          </a:p>
        </p:txBody>
      </p:sp>
      <p:sp>
        <p:nvSpPr>
          <p:cNvPr id="40965" name="TextBox 2"/>
          <p:cNvSpPr txBox="1">
            <a:spLocks noChangeArrowheads="1"/>
          </p:cNvSpPr>
          <p:nvPr/>
        </p:nvSpPr>
        <p:spPr bwMode="auto">
          <a:xfrm>
            <a:off x="3492500" y="2565400"/>
            <a:ext cx="1944688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buClr>
                <a:schemeClr val="accent1"/>
              </a:buClr>
              <a:defRPr/>
            </a:pPr>
            <a:r>
              <a:rPr lang="en-US" sz="6000" b="1" dirty="0" smtClean="0">
                <a:latin typeface="Corbel" charset="0"/>
                <a:cs typeface="Corbel" charset="0"/>
              </a:rPr>
              <a:t>1800</a:t>
            </a:r>
          </a:p>
          <a:p>
            <a:pPr eaLnBrk="1" hangingPunct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800" dirty="0" smtClean="0">
                <a:latin typeface="Corbel" charset="0"/>
                <a:cs typeface="Corbel" charset="0"/>
              </a:rPr>
              <a:t>Diverse</a:t>
            </a:r>
          </a:p>
          <a:p>
            <a:pPr eaLnBrk="1" hangingPunct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800" dirty="0" smtClean="0">
                <a:latin typeface="Corbel" charset="0"/>
                <a:cs typeface="Corbel" charset="0"/>
              </a:rPr>
              <a:t>Plentiful</a:t>
            </a:r>
          </a:p>
          <a:p>
            <a:pPr eaLnBrk="1" hangingPunct="1"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sz="2800" dirty="0" smtClean="0">
                <a:latin typeface="Corbel" charset="0"/>
                <a:cs typeface="Corbel" charset="0"/>
              </a:rPr>
              <a:t>Disperse</a:t>
            </a:r>
          </a:p>
          <a:p>
            <a:pPr marL="0" indent="0" eaLnBrk="1" hangingPunct="1">
              <a:buClr>
                <a:schemeClr val="accent1"/>
              </a:buClr>
              <a:defRPr/>
            </a:pPr>
            <a:r>
              <a:rPr lang="en-US" sz="2800" b="1" dirty="0" smtClean="0">
                <a:solidFill>
                  <a:schemeClr val="accent1"/>
                </a:solidFill>
                <a:latin typeface="Corbel" charset="0"/>
                <a:cs typeface="Corbel" charset="0"/>
              </a:rPr>
              <a:t>databases</a:t>
            </a:r>
          </a:p>
        </p:txBody>
      </p:sp>
    </p:spTree>
    <p:extLst>
      <p:ext uri="{BB962C8B-B14F-4D97-AF65-F5344CB8AC3E}">
        <p14:creationId xmlns:p14="http://schemas.microsoft.com/office/powerpoint/2010/main" val="227947982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idtjof Nan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22" y="0"/>
            <a:ext cx="4873625" cy="68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6122" y="-1"/>
            <a:ext cx="4873625" cy="1098075"/>
          </a:xfrm>
          <a:prstGeom prst="rect">
            <a:avLst/>
          </a:prstGeom>
          <a:solidFill>
            <a:srgbClr val="F3E2C6"/>
          </a:solidFill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1079" y="461941"/>
            <a:ext cx="4656330" cy="662592"/>
          </a:xfrm>
          <a:prstGeom prst="rect">
            <a:avLst/>
          </a:prstGeom>
          <a:solidFill>
            <a:srgbClr val="F3E2C6"/>
          </a:solidFill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nb-NO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Interactive Data Exploration</a:t>
            </a:r>
            <a:endParaRPr lang="nb-NO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200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Research Goal</a:t>
            </a:r>
            <a:endParaRPr lang="en-US" dirty="0"/>
          </a:p>
        </p:txBody>
      </p:sp>
      <p:pic>
        <p:nvPicPr>
          <p:cNvPr id="4" name="Picture 3" descr="An external file that holds a picture, illustration, etc.&#10;Object name is 169.S1067502708002417.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77" y="2745314"/>
            <a:ext cx="6667045" cy="12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11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Data Exploration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98" y="1751182"/>
            <a:ext cx="7888582" cy="2777717"/>
          </a:xfrm>
        </p:spPr>
        <p:txBody>
          <a:bodyPr>
            <a:noAutofit/>
          </a:bodyPr>
          <a:lstStyle/>
          <a:p>
            <a:r>
              <a:rPr lang="en-US" sz="2000" dirty="0" smtClean="0"/>
              <a:t>Data exploration = “play with data”</a:t>
            </a:r>
          </a:p>
          <a:p>
            <a:pPr lvl="1"/>
            <a:r>
              <a:rPr lang="en-US" sz="2000" dirty="0" smtClean="0"/>
              <a:t>No prior hypothesis</a:t>
            </a:r>
          </a:p>
          <a:p>
            <a:r>
              <a:rPr lang="en-US" sz="2000" dirty="0" smtClean="0"/>
              <a:t>Interactive</a:t>
            </a:r>
          </a:p>
          <a:p>
            <a:pPr lvl="1"/>
            <a:r>
              <a:rPr lang="en-US" sz="2000" dirty="0" smtClean="0"/>
              <a:t>Human - computer</a:t>
            </a:r>
          </a:p>
          <a:p>
            <a:pPr lvl="1"/>
            <a:r>
              <a:rPr lang="en-US" sz="2000" dirty="0" smtClean="0"/>
              <a:t>Short response times (seconds or milliseconds)</a:t>
            </a:r>
          </a:p>
          <a:p>
            <a:r>
              <a:rPr lang="en-US" sz="2000" dirty="0" smtClean="0"/>
              <a:t>Computers helps by ordering data and making predictions</a:t>
            </a:r>
          </a:p>
          <a:p>
            <a:r>
              <a:rPr lang="en-US" sz="2000" dirty="0" smtClean="0"/>
              <a:t>Combined with (proper) hypothesis testing</a:t>
            </a:r>
          </a:p>
          <a:p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670298" y="4677066"/>
            <a:ext cx="7191003" cy="1833033"/>
            <a:chOff x="670298" y="4528900"/>
            <a:chExt cx="7191003" cy="1981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298" y="4528900"/>
              <a:ext cx="4138769" cy="86071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8801" y="4677067"/>
              <a:ext cx="1714500" cy="647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7601" y="5976700"/>
              <a:ext cx="2933700" cy="3937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7367" y="5583000"/>
              <a:ext cx="2616200" cy="927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03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Data Exploration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Human experts for data analysis</a:t>
            </a:r>
          </a:p>
          <a:p>
            <a:r>
              <a:rPr lang="en-US" sz="2400" dirty="0" smtClean="0"/>
              <a:t>Interactive user interface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nalysis methods and models</a:t>
            </a:r>
          </a:p>
          <a:p>
            <a:r>
              <a:rPr lang="en-US" sz="2400" dirty="0" smtClean="0"/>
              <a:t>Data management and backend processing</a:t>
            </a:r>
          </a:p>
          <a:p>
            <a:r>
              <a:rPr lang="en-US" sz="2400" dirty="0" smtClean="0"/>
              <a:t>Compute and storage resources</a:t>
            </a:r>
          </a:p>
        </p:txBody>
      </p:sp>
    </p:spTree>
    <p:extLst>
      <p:ext uri="{BB962C8B-B14F-4D97-AF65-F5344CB8AC3E}">
        <p14:creationId xmlns:p14="http://schemas.microsoft.com/office/powerpoint/2010/main" val="229117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</a:t>
            </a:r>
            <a:r>
              <a:rPr lang="en-US" dirty="0"/>
              <a:t>V</a:t>
            </a:r>
            <a:r>
              <a:rPr lang="en-US" dirty="0" smtClean="0"/>
              <a:t>isual User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Visualization tool to map NOWAC case-control gene expressions to known biology</a:t>
            </a:r>
          </a:p>
          <a:p>
            <a:r>
              <a:rPr lang="en-US" sz="2400" dirty="0" smtClean="0"/>
              <a:t>Existing visualization tools not flexible enough</a:t>
            </a:r>
          </a:p>
          <a:p>
            <a:r>
              <a:rPr lang="en-US" sz="2400" dirty="0" smtClean="0"/>
              <a:t>Developed with NOWAC data analysts</a:t>
            </a:r>
          </a:p>
          <a:p>
            <a:r>
              <a:rPr lang="en-US" sz="2400" dirty="0" smtClean="0"/>
              <a:t>Approach:</a:t>
            </a:r>
          </a:p>
          <a:p>
            <a:pPr lvl="1"/>
            <a:r>
              <a:rPr lang="en-US" sz="2400" dirty="0" smtClean="0"/>
              <a:t>One specialized tool per analysis project</a:t>
            </a:r>
          </a:p>
          <a:p>
            <a:pPr lvl="1"/>
            <a:r>
              <a:rPr lang="en-US" sz="2400" dirty="0" smtClean="0"/>
              <a:t>Framework that makes it easy to implement tools</a:t>
            </a:r>
          </a:p>
        </p:txBody>
      </p:sp>
    </p:spTree>
    <p:extLst>
      <p:ext uri="{BB962C8B-B14F-4D97-AF65-F5344CB8AC3E}">
        <p14:creationId xmlns:p14="http://schemas.microsoft.com/office/powerpoint/2010/main" val="101142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041" y="157636"/>
            <a:ext cx="8029524" cy="68580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Kvik</a:t>
            </a:r>
            <a:r>
              <a:rPr lang="en-US" sz="2400" dirty="0"/>
              <a:t>– NOWAC P</a:t>
            </a:r>
            <a:r>
              <a:rPr lang="en-US" sz="2400" dirty="0" smtClean="0"/>
              <a:t>athways</a:t>
            </a:r>
            <a:endParaRPr lang="en-US" sz="2400" dirty="0"/>
          </a:p>
        </p:txBody>
      </p:sp>
      <p:pic>
        <p:nvPicPr>
          <p:cNvPr id="6" name="Picture 5" descr="kvik-wind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3" y="1041886"/>
            <a:ext cx="8704162" cy="599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39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Kvik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MIxT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9" y="1697245"/>
            <a:ext cx="7220884" cy="51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8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BDPS: team and projects</a:t>
            </a:r>
          </a:p>
          <a:p>
            <a:r>
              <a:rPr lang="en-US" sz="2400" dirty="0" smtClean="0"/>
              <a:t>Bioinformatics: data management challenge</a:t>
            </a:r>
          </a:p>
          <a:p>
            <a:r>
              <a:rPr lang="en-US" sz="2400" dirty="0" smtClean="0"/>
              <a:t>Our research: interactive data analytics</a:t>
            </a:r>
          </a:p>
          <a:p>
            <a:pPr lvl="1"/>
            <a:r>
              <a:rPr lang="en-US" sz="2400" dirty="0" smtClean="0"/>
              <a:t>Too many slides!</a:t>
            </a:r>
          </a:p>
          <a:p>
            <a:r>
              <a:rPr lang="en-US" sz="2400" dirty="0" smtClean="0"/>
              <a:t>BDPS: resources</a:t>
            </a:r>
          </a:p>
          <a:p>
            <a:r>
              <a:rPr lang="en-US" sz="2400" dirty="0" smtClean="0"/>
              <a:t>New possibilities and some challenges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542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/>
              <a:t>Kvik</a:t>
            </a:r>
            <a:r>
              <a:rPr lang="en-US" sz="2400" dirty="0" smtClean="0"/>
              <a:t> – NOWAC Data Exploration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Currently used for:</a:t>
            </a:r>
          </a:p>
          <a:p>
            <a:pPr lvl="1"/>
            <a:r>
              <a:rPr lang="en-US" sz="2400" dirty="0" smtClean="0"/>
              <a:t>NOWAC pathway analysis</a:t>
            </a:r>
          </a:p>
          <a:p>
            <a:pPr lvl="1"/>
            <a:r>
              <a:rPr lang="en-US" sz="2400" dirty="0" smtClean="0"/>
              <a:t>NOWAC stress data</a:t>
            </a:r>
          </a:p>
          <a:p>
            <a:pPr lvl="1"/>
            <a:r>
              <a:rPr lang="en-US" sz="2400" dirty="0" smtClean="0"/>
              <a:t>NOWAC blood-tissue analysis</a:t>
            </a:r>
          </a:p>
          <a:p>
            <a:r>
              <a:rPr lang="en-US" sz="2400" dirty="0" smtClean="0"/>
              <a:t>Publically available and open-sourced:</a:t>
            </a:r>
          </a:p>
          <a:p>
            <a:pPr lvl="1"/>
            <a:r>
              <a:rPr lang="en-US" sz="2400" dirty="0" smtClean="0">
                <a:hlinkClick r:id="rId2" action="ppaction://hlinkfile"/>
              </a:rPr>
              <a:t>kvik.cs.uit.no</a:t>
            </a:r>
            <a:endParaRPr lang="en-US" sz="2400" dirty="0" smtClean="0"/>
          </a:p>
          <a:p>
            <a:pPr lvl="1"/>
            <a:r>
              <a:rPr lang="en-US" sz="2400" dirty="0" err="1">
                <a:hlinkClick r:id="rId3" action="ppaction://hlinkfile"/>
              </a:rPr>
              <a:t>github.com</a:t>
            </a:r>
            <a:r>
              <a:rPr lang="en-US" sz="2400" dirty="0">
                <a:hlinkClick r:id="rId3" action="ppaction://hlinkfile"/>
              </a:rPr>
              <a:t>/</a:t>
            </a:r>
            <a:r>
              <a:rPr lang="en-US" sz="2400" dirty="0" err="1">
                <a:hlinkClick r:id="rId3" action="ppaction://hlinkfile"/>
              </a:rPr>
              <a:t>fjukstad</a:t>
            </a:r>
            <a:r>
              <a:rPr lang="en-US" sz="2400" dirty="0">
                <a:hlinkClick r:id="rId3" action="ppaction://hlinkfile"/>
              </a:rPr>
              <a:t>/</a:t>
            </a:r>
            <a:r>
              <a:rPr lang="en-US" sz="2400" dirty="0" err="1">
                <a:hlinkClick r:id="rId3" action="ppaction://hlinkfile"/>
              </a:rPr>
              <a:t>kvik</a:t>
            </a:r>
            <a:r>
              <a:rPr lang="en-US" sz="2400" dirty="0"/>
              <a:t> </a:t>
            </a:r>
          </a:p>
          <a:p>
            <a:pPr lvl="1"/>
            <a:r>
              <a:rPr lang="en-US" sz="2400" dirty="0" err="1" smtClean="0"/>
              <a:t>Docker</a:t>
            </a:r>
            <a:r>
              <a:rPr lang="en-US" sz="2400" dirty="0" smtClean="0"/>
              <a:t> containers</a:t>
            </a:r>
          </a:p>
          <a:p>
            <a:r>
              <a:rPr lang="en-US" sz="2400" dirty="0" err="1" smtClean="0"/>
              <a:t>Bjørn</a:t>
            </a:r>
            <a:r>
              <a:rPr lang="en-US" sz="2400" dirty="0" smtClean="0"/>
              <a:t> </a:t>
            </a:r>
            <a:r>
              <a:rPr lang="en-US" sz="2400" dirty="0" err="1" smtClean="0"/>
              <a:t>Fjukstad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06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Freia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Use Unity (game) development framework for data exploration</a:t>
            </a:r>
          </a:p>
          <a:p>
            <a:r>
              <a:rPr lang="en-US" sz="2400" dirty="0" smtClean="0"/>
              <a:t>Questions:</a:t>
            </a:r>
          </a:p>
          <a:p>
            <a:pPr lvl="1"/>
            <a:r>
              <a:rPr lang="en-US" sz="2400" dirty="0" smtClean="0"/>
              <a:t>Can we map biological data to game engine data structures?</a:t>
            </a:r>
          </a:p>
          <a:p>
            <a:pPr lvl="1"/>
            <a:r>
              <a:rPr lang="en-US" sz="2400" dirty="0" smtClean="0"/>
              <a:t>Is our data different?</a:t>
            </a:r>
          </a:p>
          <a:p>
            <a:pPr lvl="1"/>
            <a:r>
              <a:rPr lang="en-US" sz="2400" dirty="0" smtClean="0"/>
              <a:t>Does it scale better than alternative frameworks?</a:t>
            </a:r>
          </a:p>
          <a:p>
            <a:r>
              <a:rPr lang="en-US" sz="2400" dirty="0" smtClean="0"/>
              <a:t>Kenneth Knudsen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50197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Cleaning </a:t>
            </a:r>
            <a:r>
              <a:rPr lang="en-US" dirty="0" err="1" smtClean="0"/>
              <a:t>Toolchain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Data cleaning important, but time consuming (and boring)</a:t>
            </a:r>
          </a:p>
          <a:p>
            <a:r>
              <a:rPr lang="en-US" sz="2400" dirty="0" smtClean="0"/>
              <a:t>Good data cleaning tools for textual and tabular data</a:t>
            </a:r>
          </a:p>
          <a:p>
            <a:pPr lvl="1"/>
            <a:r>
              <a:rPr lang="en-US" sz="2400" dirty="0" smtClean="0"/>
              <a:t>Not suited for scientific data cleaning</a:t>
            </a:r>
            <a:endParaRPr lang="en-US" sz="2400" dirty="0"/>
          </a:p>
          <a:p>
            <a:r>
              <a:rPr lang="en-US" sz="2400" dirty="0" smtClean="0"/>
              <a:t>Approach</a:t>
            </a:r>
            <a:endParaRPr lang="en-US" sz="2400" dirty="0"/>
          </a:p>
          <a:p>
            <a:pPr lvl="1"/>
            <a:r>
              <a:rPr lang="en-US" sz="2400" dirty="0"/>
              <a:t>R scripts generates images with visualizations</a:t>
            </a:r>
          </a:p>
          <a:p>
            <a:pPr lvl="1"/>
            <a:r>
              <a:rPr lang="en-US" sz="2400" dirty="0"/>
              <a:t>Interactively group and sort images</a:t>
            </a:r>
          </a:p>
          <a:p>
            <a:pPr lvl="1"/>
            <a:r>
              <a:rPr lang="en-US" sz="2400" dirty="0"/>
              <a:t>Compare related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414" y="5542588"/>
            <a:ext cx="3048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4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81" y="184096"/>
            <a:ext cx="8060114" cy="685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Mr. Clean – Data Cleaning</a:t>
            </a:r>
            <a:endParaRPr lang="en-US" sz="2400" dirty="0"/>
          </a:p>
        </p:txBody>
      </p:sp>
      <p:pic>
        <p:nvPicPr>
          <p:cNvPr id="5" name="Picture 4" descr="20140620-1355_DSC_7395_h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6" y="1198715"/>
            <a:ext cx="7837849" cy="54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4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Mr. Clean – Data Cleaning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Gesture based interaction with many visualizations</a:t>
            </a:r>
          </a:p>
          <a:p>
            <a:pPr lvl="1"/>
            <a:r>
              <a:rPr lang="en-US" sz="2400" dirty="0" smtClean="0"/>
              <a:t>Use case: NOWAC outlier removal</a:t>
            </a:r>
          </a:p>
          <a:p>
            <a:pPr lvl="1"/>
            <a:r>
              <a:rPr lang="en-US" sz="2400" dirty="0" smtClean="0"/>
              <a:t>Use case: computer vision algorithm development</a:t>
            </a:r>
          </a:p>
          <a:p>
            <a:r>
              <a:rPr lang="en-US" sz="2400" dirty="0" smtClean="0"/>
              <a:t>Availability:</a:t>
            </a:r>
          </a:p>
          <a:p>
            <a:pPr lvl="1"/>
            <a:r>
              <a:rPr lang="en-US" sz="2400" dirty="0" smtClean="0">
                <a:hlinkClick r:id="rId2" action="ppaction://hlinkfile"/>
              </a:rPr>
              <a:t>github.com</a:t>
            </a:r>
            <a:r>
              <a:rPr lang="en-US" sz="2400" dirty="0">
                <a:hlinkClick r:id="rId2" action="ppaction://hlinkfile"/>
              </a:rPr>
              <a:t>/UniversityofTromso/</a:t>
            </a:r>
            <a:r>
              <a:rPr lang="en-US" sz="2400" dirty="0" smtClean="0">
                <a:hlinkClick r:id="rId2" action="ppaction://hlinkfile"/>
              </a:rPr>
              <a:t>mrclean</a:t>
            </a:r>
            <a:endParaRPr lang="en-US" sz="2400" dirty="0" smtClean="0"/>
          </a:p>
          <a:p>
            <a:pPr lvl="1"/>
            <a:r>
              <a:rPr lang="en-US" sz="2400" dirty="0" err="1" smtClean="0">
                <a:hlinkClick r:id="rId3" action="ppaction://hlinkfile"/>
              </a:rPr>
              <a:t>youtu.be</a:t>
            </a:r>
            <a:r>
              <a:rPr lang="en-US" sz="2400" dirty="0">
                <a:hlinkClick r:id="rId3" action="ppaction://hlinkfile"/>
              </a:rPr>
              <a:t>/</a:t>
            </a:r>
            <a:r>
              <a:rPr lang="en-US" sz="2400" dirty="0" err="1">
                <a:hlinkClick r:id="rId3" action="ppaction://hlinkfile"/>
              </a:rPr>
              <a:t>NFUDsPQRwqE</a:t>
            </a:r>
            <a:endParaRPr lang="en-US" sz="2400" dirty="0"/>
          </a:p>
          <a:p>
            <a:pPr lvl="1"/>
            <a:r>
              <a:rPr lang="en-US" sz="2400" dirty="0" smtClean="0"/>
              <a:t>Proc. </a:t>
            </a:r>
            <a:r>
              <a:rPr lang="en-US" sz="2400" dirty="0"/>
              <a:t>o</a:t>
            </a:r>
            <a:r>
              <a:rPr lang="en-US" sz="2400" dirty="0" smtClean="0"/>
              <a:t>f VISSOFT’14</a:t>
            </a:r>
          </a:p>
          <a:p>
            <a:r>
              <a:rPr lang="en-US" sz="2400" dirty="0" err="1"/>
              <a:t>Giacomo</a:t>
            </a:r>
            <a:r>
              <a:rPr lang="en-US" sz="2400" dirty="0"/>
              <a:t> </a:t>
            </a:r>
            <a:r>
              <a:rPr lang="en-US" sz="2400" dirty="0" err="1"/>
              <a:t>Tartari</a:t>
            </a:r>
            <a:r>
              <a:rPr lang="en-US" sz="2400" dirty="0"/>
              <a:t> &amp; </a:t>
            </a:r>
            <a:r>
              <a:rPr lang="en-US" sz="2400" dirty="0" err="1"/>
              <a:t>Einar</a:t>
            </a:r>
            <a:r>
              <a:rPr lang="en-US" sz="2400" dirty="0"/>
              <a:t> </a:t>
            </a:r>
            <a:r>
              <a:rPr lang="en-US" sz="2400" dirty="0" err="1" smtClean="0"/>
              <a:t>Holsbø</a:t>
            </a: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36702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Pippelinen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Standardized pipeline for NOWAC data</a:t>
            </a:r>
          </a:p>
          <a:p>
            <a:pPr lvl="1"/>
            <a:r>
              <a:rPr lang="en-US" sz="2400" dirty="0" smtClean="0"/>
              <a:t>Data cleaning</a:t>
            </a:r>
          </a:p>
          <a:p>
            <a:pPr lvl="1"/>
            <a:r>
              <a:rPr lang="en-US" sz="2400" dirty="0" smtClean="0"/>
              <a:t>Normalization</a:t>
            </a:r>
          </a:p>
          <a:p>
            <a:pPr lvl="1"/>
            <a:r>
              <a:rPr lang="en-US" sz="2400" dirty="0" smtClean="0"/>
              <a:t>Outlier removal</a:t>
            </a:r>
          </a:p>
          <a:p>
            <a:r>
              <a:rPr lang="en-US" sz="2400" dirty="0" smtClean="0"/>
              <a:t>Documentation</a:t>
            </a:r>
            <a:endParaRPr lang="en-US" sz="2400" dirty="0"/>
          </a:p>
          <a:p>
            <a:r>
              <a:rPr lang="en-US" sz="2400" dirty="0" err="1" smtClean="0"/>
              <a:t>Bjørn</a:t>
            </a:r>
            <a:r>
              <a:rPr lang="en-US" sz="2400" dirty="0" smtClean="0"/>
              <a:t> </a:t>
            </a:r>
            <a:r>
              <a:rPr lang="en-US" sz="2400" dirty="0" err="1" smtClean="0"/>
              <a:t>Fjukstad</a:t>
            </a:r>
            <a:r>
              <a:rPr lang="en-US" sz="2400" dirty="0" smtClean="0"/>
              <a:t>, </a:t>
            </a:r>
            <a:r>
              <a:rPr lang="en-US" sz="2400" dirty="0" err="1" smtClean="0"/>
              <a:t>Einar</a:t>
            </a:r>
            <a:r>
              <a:rPr lang="en-US" sz="2400" dirty="0" smtClean="0"/>
              <a:t> </a:t>
            </a:r>
            <a:r>
              <a:rPr lang="en-US" sz="2400" dirty="0" err="1" smtClean="0"/>
              <a:t>Holsbø</a:t>
            </a:r>
            <a:r>
              <a:rPr lang="en-US" sz="2400" dirty="0" smtClean="0"/>
              <a:t>, </a:t>
            </a:r>
            <a:r>
              <a:rPr lang="en-US" sz="2400" dirty="0" err="1" smtClean="0"/>
              <a:t>Hege</a:t>
            </a:r>
            <a:r>
              <a:rPr lang="en-US" sz="2400" dirty="0" smtClean="0"/>
              <a:t> </a:t>
            </a:r>
            <a:r>
              <a:rPr lang="en-US" sz="2400" dirty="0" err="1" smtClean="0"/>
              <a:t>Bøvelstad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62744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How to find signals in the data?</a:t>
            </a:r>
          </a:p>
          <a:p>
            <a:r>
              <a:rPr lang="en-US" sz="2400" dirty="0"/>
              <a:t>Use machine learning classification and prediction as input for data exploration</a:t>
            </a:r>
          </a:p>
          <a:p>
            <a:r>
              <a:rPr lang="en-US" sz="2400" dirty="0" smtClean="0"/>
              <a:t>But make it possible to understand underlying biology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317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33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970" y="6265335"/>
            <a:ext cx="885335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http://seek.princeton.edu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algn="ctr"/>
            <a:r>
              <a:rPr lang="en-US" i="1" dirty="0" smtClean="0"/>
              <a:t>Nature </a:t>
            </a:r>
            <a:r>
              <a:rPr lang="en-US" i="1" dirty="0"/>
              <a:t>Methods</a:t>
            </a:r>
            <a:r>
              <a:rPr lang="en-US" dirty="0"/>
              <a:t> (2015), Mar;12(3):211-4</a:t>
            </a:r>
          </a:p>
        </p:txBody>
      </p:sp>
    </p:spTree>
    <p:extLst>
      <p:ext uri="{BB962C8B-B14F-4D97-AF65-F5344CB8AC3E}">
        <p14:creationId xmlns:p14="http://schemas.microsoft.com/office/powerpoint/2010/main" val="369065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/>
              <a:t>A</a:t>
            </a:r>
            <a:r>
              <a:rPr lang="en-US" dirty="0" smtClean="0"/>
              <a:t>nalysis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Methods</a:t>
            </a:r>
          </a:p>
          <a:p>
            <a:pPr lvl="1"/>
            <a:r>
              <a:rPr lang="en-US" sz="2400" dirty="0" smtClean="0"/>
              <a:t>Metastasis prediction for NOWAC data</a:t>
            </a:r>
          </a:p>
          <a:p>
            <a:pPr lvl="1"/>
            <a:r>
              <a:rPr lang="en-US" sz="2400" dirty="0" smtClean="0"/>
              <a:t>Distributed cross-validation</a:t>
            </a:r>
          </a:p>
          <a:p>
            <a:pPr lvl="1"/>
            <a:r>
              <a:rPr lang="en-US" sz="2400" dirty="0" smtClean="0"/>
              <a:t>Machine learning algorithm optimizations for epidemiological data</a:t>
            </a:r>
          </a:p>
          <a:p>
            <a:pPr lvl="1"/>
            <a:r>
              <a:rPr lang="en-US" sz="2400" dirty="0" smtClean="0"/>
              <a:t>Novel machine learning algorithms for few-samples many-dimensional data</a:t>
            </a:r>
          </a:p>
          <a:p>
            <a:r>
              <a:rPr lang="en-US" sz="2400" dirty="0" smtClean="0"/>
              <a:t>Backend for executing data analysis methods</a:t>
            </a:r>
          </a:p>
          <a:p>
            <a:pPr lvl="1"/>
            <a:r>
              <a:rPr lang="en-US" sz="2400" dirty="0" smtClean="0"/>
              <a:t>Computationally demanding</a:t>
            </a:r>
            <a:endParaRPr lang="en-US" sz="2400" dirty="0"/>
          </a:p>
          <a:p>
            <a:pPr lvl="1"/>
            <a:r>
              <a:rPr lang="en-US" sz="2400" dirty="0" smtClean="0"/>
              <a:t>Must be very fast</a:t>
            </a:r>
          </a:p>
          <a:p>
            <a:pPr lvl="1"/>
            <a:r>
              <a:rPr lang="en-US" sz="2400" dirty="0" smtClean="0"/>
              <a:t>State-of-the-art infrastructure systems</a:t>
            </a:r>
            <a:endParaRPr lang="en-US" sz="2400" dirty="0"/>
          </a:p>
          <a:p>
            <a:r>
              <a:rPr lang="en-US" sz="2400" dirty="0" err="1" smtClean="0"/>
              <a:t>Einar</a:t>
            </a:r>
            <a:r>
              <a:rPr lang="en-US" sz="2400" dirty="0" smtClean="0"/>
              <a:t> </a:t>
            </a:r>
            <a:r>
              <a:rPr lang="en-US" sz="2400" dirty="0" err="1" smtClean="0"/>
              <a:t>Holsbø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544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Meta-database </a:t>
            </a:r>
            <a:r>
              <a:rPr lang="en-US" dirty="0"/>
              <a:t>M</a:t>
            </a:r>
            <a:r>
              <a:rPr lang="en-US" dirty="0" smtClean="0"/>
              <a:t>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98" y="1751183"/>
            <a:ext cx="7888582" cy="468348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How to use state-of-the-art data-intensive computing systems for biological data processing?</a:t>
            </a:r>
          </a:p>
          <a:p>
            <a:r>
              <a:rPr lang="en-US" sz="2400" dirty="0" smtClean="0"/>
              <a:t>Problems:</a:t>
            </a:r>
          </a:p>
          <a:p>
            <a:pPr lvl="1"/>
            <a:r>
              <a:rPr lang="en-US" sz="2400" dirty="0" smtClean="0"/>
              <a:t>Meta-databases are large: 1TB per version</a:t>
            </a:r>
          </a:p>
          <a:p>
            <a:pPr lvl="1"/>
            <a:r>
              <a:rPr lang="en-US" sz="2400" dirty="0" smtClean="0"/>
              <a:t>Updated often =&gt; should update results</a:t>
            </a:r>
          </a:p>
          <a:p>
            <a:pPr lvl="1"/>
            <a:r>
              <a:rPr lang="en-US" sz="2400" dirty="0" smtClean="0"/>
              <a:t>Processing may take weeks</a:t>
            </a:r>
          </a:p>
          <a:p>
            <a:r>
              <a:rPr lang="en-US" sz="2400" dirty="0" smtClean="0"/>
              <a:t>Approach:</a:t>
            </a:r>
          </a:p>
          <a:p>
            <a:pPr lvl="1"/>
            <a:r>
              <a:rPr lang="en-US" sz="2400" dirty="0" smtClean="0"/>
              <a:t>Scalable incremental updates</a:t>
            </a:r>
          </a:p>
          <a:p>
            <a:pPr lvl="1"/>
            <a:r>
              <a:rPr lang="en-US" sz="2400" dirty="0" smtClean="0"/>
              <a:t>Unmodified data analysis tools</a:t>
            </a:r>
          </a:p>
          <a:p>
            <a:pPr lvl="1"/>
            <a:r>
              <a:rPr lang="en-US" sz="2400" dirty="0" smtClean="0"/>
              <a:t>Integrated with Galaxy</a:t>
            </a:r>
          </a:p>
          <a:p>
            <a:pPr lvl="1"/>
            <a:r>
              <a:rPr lang="en-US" sz="2400" dirty="0" smtClean="0"/>
              <a:t>Utilize data-intensive computing systems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5316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Team</a:t>
            </a:r>
            <a:endParaRPr lang="en-US" sz="26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71229" y="1842752"/>
            <a:ext cx="3919844" cy="42883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NOWAC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Einar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Holsbø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PhD student)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Bjørn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Fjukstad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PhD student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(New PhD 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student,</a:t>
            </a:r>
            <a:b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Q3 2016)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indent="0" algn="l" rtl="0">
              <a:spcBef>
                <a:spcPts val="36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marR="0" lvl="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Lung sounds</a:t>
            </a:r>
          </a:p>
          <a:p>
            <a:pPr marL="742950" marR="0" lvl="1" indent="-2857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Morten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Grønne</a:t>
            </a:r>
            <a:r>
              <a:rPr lang="en-US" sz="2000" dirty="0" err="1">
                <a:solidFill>
                  <a:schemeClr val="dk1"/>
                </a:solidFill>
              </a:rPr>
              <a:t>sby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(master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student) </a:t>
            </a:r>
          </a:p>
          <a:p>
            <a:pPr marL="742950" marR="0" lvl="1" indent="-17145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4294967295"/>
          </p:nvPr>
        </p:nvSpPr>
        <p:spPr>
          <a:xfrm>
            <a:off x="4881628" y="1891366"/>
            <a:ext cx="3977065" cy="42883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360"/>
              </a:spcBef>
              <a:buClr>
                <a:srgbClr val="000000"/>
              </a:buClr>
              <a:buSzPct val="100000"/>
            </a:pP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Center 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Bioinformatics</a:t>
            </a:r>
            <a:endParaRPr lang="en-US" sz="20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Edvard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Pedersen 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student)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Espen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Robertsen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PhD student) 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Inge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Alexander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Raknes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(engineer)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Giacomo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Tartari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(engineer</a:t>
            </a: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Aleksandr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Agafonov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(engineer from 15/2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 new position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?)</a:t>
            </a:r>
            <a:endParaRPr lang="en-US" sz="2000" b="0" i="0" u="none" strike="noStrike" cap="none" baseline="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Jarl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Fagerli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(master student)</a:t>
            </a:r>
            <a:endParaRPr lang="en-US" sz="20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60"/>
              </a:spcBef>
              <a:buClr>
                <a:srgbClr val="000000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 </a:t>
            </a:r>
            <a:r>
              <a:rPr lang="en-US" sz="2000" b="0" i="0" u="none" strike="noStrike" cap="none" baseline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Ivar</a:t>
            </a:r>
            <a:r>
              <a:rPr lang="en-US" sz="20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Kristiansen (system administrator)</a:t>
            </a:r>
          </a:p>
        </p:txBody>
      </p:sp>
    </p:spTree>
    <p:extLst>
      <p:ext uri="{BB962C8B-B14F-4D97-AF65-F5344CB8AC3E}">
        <p14:creationId xmlns:p14="http://schemas.microsoft.com/office/powerpoint/2010/main" val="22833688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37" name="Picture 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3"/>
            <a:ext cx="9144000" cy="5943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15037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http://imp.princeton.edu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algn="ctr"/>
            <a:r>
              <a:rPr lang="en-US" i="1" dirty="0" smtClean="0"/>
              <a:t>Nucleic </a:t>
            </a:r>
            <a:r>
              <a:rPr lang="en-US" i="1" dirty="0"/>
              <a:t>Acids Research.</a:t>
            </a:r>
            <a:r>
              <a:rPr lang="en-US" dirty="0"/>
              <a:t> July </a:t>
            </a:r>
            <a:r>
              <a:rPr lang="en-US" dirty="0" smtClean="0"/>
              <a:t>2012 &amp; </a:t>
            </a:r>
            <a:r>
              <a:rPr lang="en-US" i="1" dirty="0" err="1"/>
              <a:t>PLoS</a:t>
            </a:r>
            <a:r>
              <a:rPr lang="en-US" i="1" dirty="0"/>
              <a:t> </a:t>
            </a:r>
            <a:r>
              <a:rPr lang="en-US" i="1" dirty="0" err="1"/>
              <a:t>Comput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i="1" dirty="0"/>
              <a:t> </a:t>
            </a:r>
            <a:r>
              <a:rPr lang="en-US" dirty="0"/>
              <a:t>9(3</a:t>
            </a:r>
            <a:r>
              <a:rPr lang="en-US" dirty="0" smtClean="0"/>
              <a:t>). 2013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0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Meta-database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File-based: wrapper around tools</a:t>
            </a:r>
          </a:p>
          <a:p>
            <a:pPr lvl="1"/>
            <a:r>
              <a:rPr lang="en-US" sz="2400" dirty="0" smtClean="0"/>
              <a:t>Relatively few file formats</a:t>
            </a:r>
          </a:p>
          <a:p>
            <a:pPr lvl="1"/>
            <a:r>
              <a:rPr lang="en-US" sz="2400" dirty="0" smtClean="0"/>
              <a:t>Detect relevant updates</a:t>
            </a:r>
          </a:p>
          <a:p>
            <a:pPr lvl="1"/>
            <a:r>
              <a:rPr lang="en-US" sz="2400" dirty="0" smtClean="0"/>
              <a:t>Fix and merge outputs</a:t>
            </a:r>
          </a:p>
          <a:p>
            <a:r>
              <a:rPr lang="en-US" sz="2400" dirty="0" smtClean="0"/>
              <a:t>Plugin framework</a:t>
            </a:r>
          </a:p>
          <a:p>
            <a:r>
              <a:rPr lang="en-US" sz="2400" dirty="0" smtClean="0"/>
              <a:t>Implemented using HDFS, MapReduce &amp; </a:t>
            </a:r>
            <a:r>
              <a:rPr lang="en-US" sz="2400" dirty="0" err="1" smtClean="0"/>
              <a:t>Hbase</a:t>
            </a:r>
            <a:endParaRPr lang="en-US" sz="2400" dirty="0" smtClean="0"/>
          </a:p>
          <a:p>
            <a:r>
              <a:rPr lang="en-US" sz="2400" dirty="0" err="1" smtClean="0"/>
              <a:t>Edvard</a:t>
            </a:r>
            <a:r>
              <a:rPr lang="en-US" sz="2400" dirty="0" smtClean="0"/>
              <a:t> </a:t>
            </a:r>
            <a:r>
              <a:rPr lang="en-US" sz="2400" dirty="0"/>
              <a:t>Pedersen (PhD student)</a:t>
            </a:r>
          </a:p>
          <a:p>
            <a:pPr lvl="1"/>
            <a:r>
              <a:rPr lang="en-US" sz="2400" dirty="0">
                <a:hlinkClick r:id="rId2"/>
              </a:rPr>
              <a:t>github.com/EdvardPedersen/GeStore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In Proc. of. EurPar’13, CIBB’14, PDP’15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42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META-pipe 2.1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98" y="1751183"/>
            <a:ext cx="7888582" cy="47065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Supercomputer workflow manager run on </a:t>
            </a:r>
            <a:r>
              <a:rPr lang="en-US" sz="2400" dirty="0" err="1" smtClean="0"/>
              <a:t>Stallo</a:t>
            </a:r>
            <a:endParaRPr lang="en-US" sz="2400" dirty="0"/>
          </a:p>
          <a:p>
            <a:pPr lvl="1"/>
            <a:r>
              <a:rPr lang="en-US" sz="2400" dirty="0" smtClean="0"/>
              <a:t>Production system</a:t>
            </a:r>
          </a:p>
          <a:p>
            <a:r>
              <a:rPr lang="en-US" sz="2400" dirty="0" smtClean="0"/>
              <a:t>Intermediate </a:t>
            </a:r>
            <a:r>
              <a:rPr lang="en-US" sz="2400" dirty="0"/>
              <a:t>data </a:t>
            </a:r>
            <a:r>
              <a:rPr lang="en-US" sz="2400" dirty="0" smtClean="0"/>
              <a:t>in a universal </a:t>
            </a:r>
            <a:r>
              <a:rPr lang="en-US" sz="2400" dirty="0"/>
              <a:t>formats </a:t>
            </a:r>
            <a:endParaRPr lang="en-US" sz="2400" dirty="0" smtClean="0"/>
          </a:p>
          <a:p>
            <a:r>
              <a:rPr lang="en-US" sz="2400" dirty="0" smtClean="0"/>
              <a:t>Intermediate </a:t>
            </a:r>
            <a:r>
              <a:rPr lang="en-US" sz="2400" dirty="0"/>
              <a:t>representation of workflow </a:t>
            </a:r>
            <a:r>
              <a:rPr lang="en-US" sz="2400" dirty="0" smtClean="0"/>
              <a:t>(</a:t>
            </a:r>
            <a:r>
              <a:rPr lang="en-US" sz="2400" dirty="0"/>
              <a:t>JSON) </a:t>
            </a:r>
          </a:p>
          <a:p>
            <a:r>
              <a:rPr lang="en-US" sz="2400" dirty="0" smtClean="0"/>
              <a:t>Supports:</a:t>
            </a:r>
            <a:endParaRPr lang="en-US" sz="2400" dirty="0"/>
          </a:p>
          <a:p>
            <a:pPr lvl="1"/>
            <a:r>
              <a:rPr lang="en-US" sz="2400" dirty="0" smtClean="0"/>
              <a:t>Unit test</a:t>
            </a:r>
          </a:p>
          <a:p>
            <a:pPr lvl="1"/>
            <a:r>
              <a:rPr lang="en-US" sz="2400" dirty="0"/>
              <a:t>M</a:t>
            </a:r>
            <a:r>
              <a:rPr lang="en-US" sz="2400" dirty="0" smtClean="0"/>
              <a:t>ultiple </a:t>
            </a:r>
            <a:r>
              <a:rPr lang="en-US" sz="2400" dirty="0"/>
              <a:t>schedulers / queuing </a:t>
            </a:r>
            <a:r>
              <a:rPr lang="en-US" sz="2400" dirty="0" smtClean="0"/>
              <a:t>systems</a:t>
            </a:r>
          </a:p>
          <a:p>
            <a:pPr lvl="1"/>
            <a:r>
              <a:rPr lang="en-US" sz="2400" dirty="0" smtClean="0"/>
              <a:t>Adding </a:t>
            </a:r>
            <a:r>
              <a:rPr lang="en-US" sz="2400" dirty="0"/>
              <a:t>new functionality to a workflow </a:t>
            </a:r>
          </a:p>
          <a:p>
            <a:pPr lvl="1"/>
            <a:r>
              <a:rPr lang="en-US" sz="2400" dirty="0" smtClean="0"/>
              <a:t>Debugging </a:t>
            </a:r>
            <a:r>
              <a:rPr lang="en-US" sz="2400" dirty="0"/>
              <a:t>/ </a:t>
            </a:r>
            <a:r>
              <a:rPr lang="en-US" sz="2400" dirty="0" smtClean="0"/>
              <a:t>visualization </a:t>
            </a:r>
            <a:endParaRPr lang="en-US" sz="2400" dirty="0"/>
          </a:p>
          <a:p>
            <a:pPr lvl="1"/>
            <a:r>
              <a:rPr lang="en-US" sz="2400" dirty="0" smtClean="0"/>
              <a:t>Adding validation </a:t>
            </a:r>
            <a:r>
              <a:rPr lang="en-US" sz="2400" dirty="0"/>
              <a:t>/ fail </a:t>
            </a:r>
            <a:r>
              <a:rPr lang="en-US" sz="2400" dirty="0" smtClean="0"/>
              <a:t>early</a:t>
            </a:r>
            <a:endParaRPr lang="en-US" sz="2400" dirty="0"/>
          </a:p>
          <a:p>
            <a:r>
              <a:rPr lang="en-US" sz="2400" dirty="0" err="1" smtClean="0"/>
              <a:t>Inge</a:t>
            </a:r>
            <a:r>
              <a:rPr lang="en-US" sz="2400" dirty="0" smtClean="0"/>
              <a:t> Alexander </a:t>
            </a:r>
            <a:r>
              <a:rPr lang="en-US" sz="2400" dirty="0" err="1" smtClean="0"/>
              <a:t>Raknes</a:t>
            </a:r>
            <a:r>
              <a:rPr lang="en-US" sz="2400" dirty="0" smtClean="0"/>
              <a:t> (ongoing work, Elixir)</a:t>
            </a:r>
          </a:p>
          <a:p>
            <a:r>
              <a:rPr lang="en-US" sz="2400" dirty="0" smtClean="0"/>
              <a:t>Jarl </a:t>
            </a:r>
            <a:r>
              <a:rPr lang="en-US" sz="2400" dirty="0" err="1" smtClean="0"/>
              <a:t>Fagerli</a:t>
            </a:r>
            <a:r>
              <a:rPr lang="en-US" sz="2400" dirty="0" smtClean="0"/>
              <a:t> (master student)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454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8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SparkSPELL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Distributed search engine</a:t>
            </a:r>
          </a:p>
          <a:p>
            <a:r>
              <a:rPr lang="en-US" sz="2400" dirty="0" smtClean="0"/>
              <a:t>SPELL algorithm: hard to parallelize</a:t>
            </a:r>
          </a:p>
          <a:p>
            <a:r>
              <a:rPr lang="en-US" sz="2400" dirty="0" smtClean="0"/>
              <a:t>Implemented using Spark</a:t>
            </a:r>
          </a:p>
          <a:p>
            <a:pPr lvl="1"/>
            <a:r>
              <a:rPr lang="en-US" sz="2400" dirty="0" smtClean="0"/>
              <a:t>Integrated old sequential Java code</a:t>
            </a:r>
          </a:p>
          <a:p>
            <a:pPr lvl="1"/>
            <a:r>
              <a:rPr lang="en-US" sz="2400" dirty="0" smtClean="0"/>
              <a:t>Optimizations</a:t>
            </a:r>
          </a:p>
          <a:p>
            <a:r>
              <a:rPr lang="en-US" sz="2400" dirty="0" smtClean="0"/>
              <a:t>Very scalable</a:t>
            </a:r>
          </a:p>
          <a:p>
            <a:r>
              <a:rPr lang="en-US" sz="2400" dirty="0" smtClean="0"/>
              <a:t>Search time &lt;1s</a:t>
            </a:r>
          </a:p>
          <a:p>
            <a:r>
              <a:rPr lang="en-US" sz="2400" dirty="0" err="1" smtClean="0"/>
              <a:t>Inge</a:t>
            </a:r>
            <a:r>
              <a:rPr lang="en-US" sz="2400" dirty="0" smtClean="0"/>
              <a:t> Alexander </a:t>
            </a:r>
            <a:r>
              <a:rPr lang="en-US" sz="2400" dirty="0" err="1" smtClean="0"/>
              <a:t>Raknes</a:t>
            </a:r>
            <a:r>
              <a:rPr lang="en-US" sz="2400" dirty="0" smtClean="0"/>
              <a:t> (master project)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761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MORTAL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New programming language for scientific computing</a:t>
            </a:r>
          </a:p>
          <a:p>
            <a:pPr lvl="1"/>
            <a:r>
              <a:rPr lang="en-US" sz="2400" dirty="0" err="1" smtClean="0"/>
              <a:t>Multiparadigm</a:t>
            </a:r>
            <a:r>
              <a:rPr lang="en-US" sz="2400" dirty="0" smtClean="0"/>
              <a:t>: connect </a:t>
            </a:r>
            <a:r>
              <a:rPr lang="en-US" sz="2400" dirty="0"/>
              <a:t>the mathematical formulae written by scientist to algorithms implemented by the software </a:t>
            </a:r>
            <a:r>
              <a:rPr lang="en-US" sz="2400" dirty="0" smtClean="0"/>
              <a:t>engineer</a:t>
            </a:r>
          </a:p>
          <a:p>
            <a:r>
              <a:rPr lang="en-US" sz="2400" dirty="0" smtClean="0"/>
              <a:t>Self hosting compiler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nitial evaluation: similar </a:t>
            </a:r>
            <a:r>
              <a:rPr lang="en-US" sz="2400" dirty="0"/>
              <a:t>performance as </a:t>
            </a:r>
            <a:r>
              <a:rPr lang="en-US" sz="2400" dirty="0" smtClean="0"/>
              <a:t>C</a:t>
            </a:r>
          </a:p>
          <a:p>
            <a:r>
              <a:rPr lang="en-US" sz="2400" dirty="0" err="1" smtClean="0"/>
              <a:t>Ove</a:t>
            </a:r>
            <a:r>
              <a:rPr lang="en-US" sz="2400" dirty="0" smtClean="0"/>
              <a:t> </a:t>
            </a:r>
            <a:r>
              <a:rPr lang="en-US" sz="2400" dirty="0" err="1" smtClean="0"/>
              <a:t>Kåven</a:t>
            </a:r>
            <a:r>
              <a:rPr lang="en-US" sz="2400" dirty="0" smtClean="0"/>
              <a:t> (master project)</a:t>
            </a:r>
            <a:endParaRPr lang="en-US" sz="2400" dirty="0"/>
          </a:p>
          <a:p>
            <a:r>
              <a:rPr lang="en-US" sz="2400" dirty="0">
                <a:hlinkClick r:id="rId2"/>
              </a:rPr>
              <a:t>http://sourceforge.net/projects/mortal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155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2"/>
                </a:solidFill>
                <a:latin typeface="Corbel" charset="0"/>
              </a:rPr>
              <a:t>EXCELERATE </a:t>
            </a:r>
            <a:br>
              <a:rPr lang="en-US">
                <a:solidFill>
                  <a:schemeClr val="tx2"/>
                </a:solidFill>
                <a:latin typeface="Corbel" charset="0"/>
              </a:rPr>
            </a:br>
            <a:r>
              <a:rPr lang="en-US">
                <a:solidFill>
                  <a:schemeClr val="tx2"/>
                </a:solidFill>
                <a:latin typeface="Corbel" charset="0"/>
              </a:rPr>
              <a:t>consortium</a:t>
            </a:r>
          </a:p>
        </p:txBody>
      </p:sp>
      <p:sp>
        <p:nvSpPr>
          <p:cNvPr id="13926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Corbel" charset="0"/>
              </a:rPr>
              <a:t>41 partners</a:t>
            </a:r>
          </a:p>
          <a:p>
            <a:pPr eaLnBrk="1" hangingPunct="1"/>
            <a:r>
              <a:rPr lang="en-US" sz="2400" dirty="0">
                <a:latin typeface="Corbel" charset="0"/>
              </a:rPr>
              <a:t>15 countries</a:t>
            </a:r>
          </a:p>
        </p:txBody>
      </p:sp>
      <p:pic>
        <p:nvPicPr>
          <p:cNvPr id="1392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579438"/>
            <a:ext cx="4027487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274" y="5842000"/>
            <a:ext cx="31369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6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UiT’s</a:t>
            </a:r>
            <a:r>
              <a:rPr lang="en-US" dirty="0" smtClean="0"/>
              <a:t> Role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ELIXIR </a:t>
            </a:r>
            <a:r>
              <a:rPr lang="en-US" sz="2400" dirty="0" err="1" smtClean="0"/>
              <a:t>Excelerate</a:t>
            </a:r>
            <a:r>
              <a:rPr lang="en-US" sz="2400" dirty="0" smtClean="0"/>
              <a:t>: 19M EUR project</a:t>
            </a:r>
          </a:p>
          <a:p>
            <a:r>
              <a:rPr lang="en-US" sz="2400" dirty="0" err="1" smtClean="0"/>
              <a:t>UiT</a:t>
            </a:r>
            <a:r>
              <a:rPr lang="en-US" sz="2400" dirty="0" smtClean="0"/>
              <a:t> leader for one of four scientific use cases</a:t>
            </a:r>
          </a:p>
          <a:p>
            <a:pPr lvl="1"/>
            <a:r>
              <a:rPr lang="en-US" sz="2400" dirty="0" smtClean="0"/>
              <a:t>Marine metagenomics</a:t>
            </a:r>
          </a:p>
          <a:p>
            <a:r>
              <a:rPr lang="en-US" sz="2400" dirty="0" smtClean="0"/>
              <a:t>We will be used as demonstrator for technical services (AAI, cloud, data replication, …)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426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51258" y="1588259"/>
            <a:ext cx="2620642" cy="51714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4000" u="sng" dirty="0" smtClean="0"/>
              <a:t>EBI</a:t>
            </a:r>
            <a:endParaRPr lang="en-US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UiT</a:t>
            </a:r>
            <a:r>
              <a:rPr lang="en-US" dirty="0" smtClean="0"/>
              <a:t> Marine </a:t>
            </a:r>
            <a:r>
              <a:rPr lang="en-US" dirty="0"/>
              <a:t>M</a:t>
            </a:r>
            <a:r>
              <a:rPr lang="en-US" dirty="0" smtClean="0"/>
              <a:t>etagenomics Vision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3399135" y="1784270"/>
            <a:ext cx="1524000" cy="150905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ENA</a:t>
            </a:r>
            <a:endParaRPr lang="en-US" sz="4000" dirty="0"/>
          </a:p>
        </p:txBody>
      </p:sp>
      <p:sp>
        <p:nvSpPr>
          <p:cNvPr id="5" name="Rounded Rectangle 4"/>
          <p:cNvSpPr/>
          <p:nvPr/>
        </p:nvSpPr>
        <p:spPr>
          <a:xfrm>
            <a:off x="3399135" y="4055329"/>
            <a:ext cx="1524000" cy="12401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MGP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24135" y="2296467"/>
            <a:ext cx="2721869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Deposit data</a:t>
            </a:r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/>
          </a:p>
          <a:p>
            <a:r>
              <a:rPr lang="en-US" sz="2400" dirty="0" smtClean="0"/>
              <a:t>2. Select pipeline</a:t>
            </a:r>
            <a:endParaRPr lang="en-US" sz="2400" dirty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pPr marL="457200" indent="-457200">
              <a:buAutoNum type="arabicPeriod"/>
            </a:pPr>
            <a:endParaRPr lang="en-US" sz="2400" dirty="0" smtClean="0"/>
          </a:p>
          <a:p>
            <a:r>
              <a:rPr lang="en-US" sz="2400" dirty="0" smtClean="0"/>
              <a:t>3. Run analysis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4. Compare to other</a:t>
            </a:r>
            <a:br>
              <a:rPr lang="en-US" sz="2400" dirty="0" smtClean="0"/>
            </a:b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066158" y="1588260"/>
            <a:ext cx="2620642" cy="51714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r"/>
            <a:r>
              <a:rPr lang="en-US" sz="1600" u="sng" dirty="0" err="1" smtClean="0"/>
              <a:t>UiT</a:t>
            </a:r>
            <a:endParaRPr lang="en-US" u="sng" dirty="0"/>
          </a:p>
        </p:txBody>
      </p:sp>
      <p:sp>
        <p:nvSpPr>
          <p:cNvPr id="11" name="Rounded Rectangle 10"/>
          <p:cNvSpPr/>
          <p:nvPr/>
        </p:nvSpPr>
        <p:spPr>
          <a:xfrm>
            <a:off x="6214035" y="4055329"/>
            <a:ext cx="1524000" cy="124011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META-pipe</a:t>
            </a:r>
            <a:endParaRPr lang="en-US" sz="4000" dirty="0"/>
          </a:p>
        </p:txBody>
      </p:sp>
      <p:sp>
        <p:nvSpPr>
          <p:cNvPr id="12" name="Rounded Rectangle 11"/>
          <p:cNvSpPr/>
          <p:nvPr/>
        </p:nvSpPr>
        <p:spPr>
          <a:xfrm>
            <a:off x="4273942" y="5671522"/>
            <a:ext cx="319591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Integrate results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4273942" y="3373570"/>
            <a:ext cx="3195916" cy="50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MGP or META-pipe?</a:t>
            </a:r>
            <a:endParaRPr lang="en-US" sz="2000" dirty="0"/>
          </a:p>
        </p:txBody>
      </p:sp>
      <p:sp>
        <p:nvSpPr>
          <p:cNvPr id="14" name="Can 13"/>
          <p:cNvSpPr/>
          <p:nvPr/>
        </p:nvSpPr>
        <p:spPr>
          <a:xfrm>
            <a:off x="6707857" y="1734375"/>
            <a:ext cx="1689741" cy="150905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Marineref</a:t>
            </a:r>
            <a:r>
              <a:rPr lang="en-US" sz="4000" dirty="0" smtClean="0"/>
              <a:t> DB</a:t>
            </a:r>
            <a:endParaRPr lang="en-US" sz="4000" dirty="0"/>
          </a:p>
        </p:txBody>
      </p:sp>
      <p:sp>
        <p:nvSpPr>
          <p:cNvPr id="3" name="Bent Arrow 2"/>
          <p:cNvSpPr/>
          <p:nvPr/>
        </p:nvSpPr>
        <p:spPr>
          <a:xfrm rot="16200000" flipV="1">
            <a:off x="7283959" y="3724457"/>
            <a:ext cx="1475559" cy="513511"/>
          </a:xfrm>
          <a:prstGeom prst="ben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C</a:t>
            </a:r>
            <a:r>
              <a:rPr lang="en-US" dirty="0" smtClean="0"/>
              <a:t>ase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1F4A44-63DD-3A44-AFA2-82F3DAD222F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8" name="image07.jpg" descr="Slide13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71600" y="1608907"/>
            <a:ext cx="7056784" cy="5112568"/>
          </a:xfrm>
          <a:prstGeom prst="rect">
            <a:avLst/>
          </a:prstGeom>
          <a:ln/>
        </p:spPr>
      </p:pic>
      <p:sp>
        <p:nvSpPr>
          <p:cNvPr id="10" name="Rectangle 9"/>
          <p:cNvSpPr/>
          <p:nvPr/>
        </p:nvSpPr>
        <p:spPr>
          <a:xfrm>
            <a:off x="5868144" y="1052736"/>
            <a:ext cx="23042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74101" y="5373216"/>
            <a:ext cx="938259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Collaborators</a:t>
            </a:r>
          </a:p>
        </p:txBody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70297" y="1837780"/>
            <a:ext cx="3710050" cy="42883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NOWAC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Eiliv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Lund (PI)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Etienne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Birmelé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(Paris Descartes)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Mike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Hallett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(McGill)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Karina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Standahl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Olsen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Vanessa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Dumeaux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(McGill/ Tromsø)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Hege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Bøvelstad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(Oslo/ Tromsø)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Mie </a:t>
            </a:r>
            <a:r>
              <a:rPr lang="en-US" sz="180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Jareid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(PhD student)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Knut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Hansen (engineer)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Morten </a:t>
            </a:r>
            <a:r>
              <a:rPr lang="en-US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Aarflot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stastician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</a:pPr>
            <a:endParaRPr sz="1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>
            <a:spLocks noGrp="1"/>
          </p:cNvSpPr>
          <p:nvPr>
            <p:ph type="body" idx="4294967295"/>
          </p:nvPr>
        </p:nvSpPr>
        <p:spPr>
          <a:xfrm>
            <a:off x="4840364" y="1837780"/>
            <a:ext cx="4085922" cy="42883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for Bioinformatics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Nils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Peder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Willassen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(Center leader)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Peik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Haugen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Olga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Troyanskaya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(Princeton &amp; Simons Foundation)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Rob Finn (EBI)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Roy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Drageseth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ITA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Erik </a:t>
            </a:r>
            <a:r>
              <a:rPr lang="en-US" sz="180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Hjerde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NeLS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team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Elixir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teams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CSC Cloud team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</a:pPr>
            <a:endParaRPr sz="1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549724" y="6144303"/>
            <a:ext cx="8283862" cy="369332"/>
          </a:xfrm>
          <a:prstGeom prst="rect">
            <a:avLst/>
          </a:prstGeom>
          <a:noFill/>
          <a:ln w="9525" cap="flat" cmpd="sng">
            <a:solidFill>
              <a:schemeClr val="accent4">
                <a:alpha val="66666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Lung sounds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Prof. </a:t>
            </a:r>
            <a:r>
              <a:rPr lang="en-US" sz="18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Hasse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Melbye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Juan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Carlos Aviles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Solis, Robert </a:t>
            </a:r>
            <a:r>
              <a:rPr lang="en-US" sz="180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Jenssen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76005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UiT</a:t>
            </a:r>
            <a:r>
              <a:rPr lang="en-US" dirty="0" smtClean="0"/>
              <a:t>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Expertise:</a:t>
            </a:r>
          </a:p>
          <a:p>
            <a:pPr lvl="1"/>
            <a:r>
              <a:rPr lang="en-US" sz="2400" dirty="0" smtClean="0"/>
              <a:t>Marine</a:t>
            </a:r>
          </a:p>
          <a:p>
            <a:pPr lvl="1"/>
            <a:r>
              <a:rPr lang="en-US" sz="2400" dirty="0" smtClean="0"/>
              <a:t>Computer science (systems)</a:t>
            </a:r>
          </a:p>
          <a:p>
            <a:r>
              <a:rPr lang="en-US" sz="2400" dirty="0" smtClean="0"/>
              <a:t>Important demonstrator</a:t>
            </a:r>
          </a:p>
          <a:p>
            <a:pPr lvl="1"/>
            <a:r>
              <a:rPr lang="en-US" sz="2400" dirty="0" smtClean="0"/>
              <a:t>Elixir (AAI, data transfer, storage, compute, </a:t>
            </a:r>
            <a:r>
              <a:rPr lang="is-IS" sz="2400" dirty="0" smtClean="0"/>
              <a:t>…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Interactive workload at </a:t>
            </a:r>
            <a:r>
              <a:rPr lang="en-US" sz="2400" dirty="0" err="1" smtClean="0"/>
              <a:t>Stallo</a:t>
            </a:r>
            <a:endParaRPr lang="en-US" sz="2400" dirty="0" smtClean="0"/>
          </a:p>
          <a:p>
            <a:pPr lvl="1"/>
            <a:r>
              <a:rPr lang="en-US" sz="2400" dirty="0" smtClean="0"/>
              <a:t>Cloud (CSC, Finland)</a:t>
            </a:r>
          </a:p>
          <a:p>
            <a:r>
              <a:rPr lang="en-US" sz="2400" dirty="0" smtClean="0"/>
              <a:t>New approach: distributed services</a:t>
            </a:r>
          </a:p>
        </p:txBody>
      </p:sp>
    </p:spTree>
    <p:extLst>
      <p:ext uri="{BB962C8B-B14F-4D97-AF65-F5344CB8AC3E}">
        <p14:creationId xmlns:p14="http://schemas.microsoft.com/office/powerpoint/2010/main" val="134078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and Software 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75" y="1751183"/>
            <a:ext cx="8662986" cy="492197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Ice2: 15 node research cluster</a:t>
            </a:r>
          </a:p>
          <a:p>
            <a:pPr lvl="1"/>
            <a:r>
              <a:rPr lang="en-US" sz="2400" dirty="0" smtClean="0"/>
              <a:t>Distributed storage (45TB raw storage)</a:t>
            </a:r>
          </a:p>
          <a:p>
            <a:pPr lvl="1"/>
            <a:r>
              <a:rPr lang="en-US" sz="2400" dirty="0" smtClean="0"/>
              <a:t>32 or 48 GB DRAM per node</a:t>
            </a:r>
          </a:p>
          <a:p>
            <a:pPr lvl="1"/>
            <a:r>
              <a:rPr lang="en-US" sz="2400" dirty="0" smtClean="0"/>
              <a:t>2 NAS boxes (46TB raw storage)</a:t>
            </a:r>
          </a:p>
          <a:p>
            <a:pPr lvl="1"/>
            <a:r>
              <a:rPr lang="en-US" sz="2400" dirty="0" smtClean="0"/>
              <a:t>Hadoop/ Spark software stack</a:t>
            </a:r>
          </a:p>
          <a:p>
            <a:r>
              <a:rPr lang="en-US" sz="2400" dirty="0" smtClean="0"/>
              <a:t>Burn: large memory node (256GB DRAM)</a:t>
            </a:r>
          </a:p>
          <a:p>
            <a:r>
              <a:rPr lang="en-US" sz="2400" dirty="0" err="1" smtClean="0"/>
              <a:t>Stormbringer</a:t>
            </a:r>
            <a:r>
              <a:rPr lang="en-US" sz="2400" dirty="0" smtClean="0"/>
              <a:t>: VMs with externally exposed services</a:t>
            </a:r>
          </a:p>
          <a:p>
            <a:r>
              <a:rPr lang="en-US" sz="2400" dirty="0" err="1" smtClean="0"/>
              <a:t>Stallo</a:t>
            </a:r>
            <a:endParaRPr lang="en-US" sz="2400" dirty="0" smtClean="0"/>
          </a:p>
          <a:p>
            <a:pPr lvl="1"/>
            <a:r>
              <a:rPr lang="en-US" sz="2400" dirty="0" smtClean="0"/>
              <a:t>HPC software stack</a:t>
            </a:r>
          </a:p>
          <a:p>
            <a:pPr lvl="1"/>
            <a:r>
              <a:rPr lang="en-US" sz="2400" dirty="0" smtClean="0"/>
              <a:t>(Spark)</a:t>
            </a:r>
          </a:p>
          <a:p>
            <a:r>
              <a:rPr lang="en-US" sz="2400" dirty="0" err="1" smtClean="0"/>
              <a:t>cPouta</a:t>
            </a:r>
            <a:r>
              <a:rPr lang="en-US" sz="2400" dirty="0" smtClean="0"/>
              <a:t> cloud</a:t>
            </a:r>
          </a:p>
          <a:p>
            <a:pPr lvl="1"/>
            <a:r>
              <a:rPr lang="en-US" sz="2400" dirty="0" err="1" smtClean="0"/>
              <a:t>OpenStack</a:t>
            </a:r>
            <a:endParaRPr lang="en-US" sz="2400" dirty="0" smtClean="0"/>
          </a:p>
          <a:p>
            <a:pPr lvl="1"/>
            <a:r>
              <a:rPr lang="en-US" sz="2400" dirty="0" smtClean="0"/>
              <a:t>HDFS/ Spark</a:t>
            </a:r>
          </a:p>
          <a:p>
            <a:r>
              <a:rPr lang="en-US" sz="2400" dirty="0" smtClean="0"/>
              <a:t>Amazon EC2</a:t>
            </a:r>
          </a:p>
          <a:p>
            <a:r>
              <a:rPr lang="en-US" sz="2400" dirty="0" smtClean="0"/>
              <a:t>EMBL-EBI Embassy </a:t>
            </a:r>
            <a:r>
              <a:rPr lang="en-US" sz="2400" dirty="0"/>
              <a:t>C</a:t>
            </a:r>
            <a:r>
              <a:rPr lang="en-US" sz="2400" dirty="0" smtClean="0"/>
              <a:t>loud / Google Cloud</a:t>
            </a:r>
          </a:p>
        </p:txBody>
      </p:sp>
    </p:spTree>
    <p:extLst>
      <p:ext uri="{BB962C8B-B14F-4D97-AF65-F5344CB8AC3E}">
        <p14:creationId xmlns:p14="http://schemas.microsoft.com/office/powerpoint/2010/main" val="35489485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Possibilities (Grant Mania)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SFF: System Epidemiology (Lund/ </a:t>
            </a:r>
            <a:r>
              <a:rPr lang="en-US" sz="2400" dirty="0" err="1" smtClean="0"/>
              <a:t>Busund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SFF: Antibiotic resistance (</a:t>
            </a:r>
            <a:r>
              <a:rPr lang="en-US" sz="2400" dirty="0" err="1" smtClean="0"/>
              <a:t>Svendsen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/>
              <a:t>Jebsen</a:t>
            </a:r>
            <a:r>
              <a:rPr lang="en-US" sz="2400" dirty="0"/>
              <a:t>:</a:t>
            </a:r>
            <a:r>
              <a:rPr lang="en-US" sz="2400" dirty="0" smtClean="0"/>
              <a:t> Signals from Death (Lund/ </a:t>
            </a:r>
            <a:r>
              <a:rPr lang="en-US" sz="2400" dirty="0" err="1" smtClean="0"/>
              <a:t>Busund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/>
              <a:t>Jebsen</a:t>
            </a:r>
            <a:r>
              <a:rPr lang="en-US" sz="2400" dirty="0"/>
              <a:t>:</a:t>
            </a:r>
            <a:r>
              <a:rPr lang="en-US" sz="2400" dirty="0" smtClean="0"/>
              <a:t> </a:t>
            </a:r>
            <a:r>
              <a:rPr lang="en-US" sz="2400" dirty="0"/>
              <a:t>Antibiotic resistance </a:t>
            </a:r>
            <a:r>
              <a:rPr lang="en-US" sz="2400" dirty="0" smtClean="0"/>
              <a:t>(</a:t>
            </a:r>
            <a:r>
              <a:rPr lang="en-US" sz="2400" dirty="0"/>
              <a:t>?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IKTPLUSS </a:t>
            </a:r>
            <a:r>
              <a:rPr lang="en-US" sz="2400" dirty="0" err="1" smtClean="0"/>
              <a:t>Fyrtårn</a:t>
            </a:r>
            <a:r>
              <a:rPr lang="en-US" sz="2400" dirty="0" smtClean="0"/>
              <a:t>: Precsion2Practice (NTNU/ Bongo)</a:t>
            </a:r>
          </a:p>
          <a:p>
            <a:r>
              <a:rPr lang="en-US" sz="2400" dirty="0" smtClean="0"/>
              <a:t>? Digital Life: (?/ Bongo?)</a:t>
            </a:r>
          </a:p>
          <a:p>
            <a:r>
              <a:rPr lang="en-US" sz="2400" dirty="0" smtClean="0"/>
              <a:t>Sigma2 AUS: META-pipe (ITA/ </a:t>
            </a:r>
            <a:r>
              <a:rPr lang="en-US" sz="2400" dirty="0" err="1" smtClean="0"/>
              <a:t>SfB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Sigma2 </a:t>
            </a:r>
            <a:r>
              <a:rPr lang="en-US" sz="2400" dirty="0" smtClean="0"/>
              <a:t>AUS: Bioinformatics </a:t>
            </a:r>
            <a:r>
              <a:rPr lang="en-US" sz="2400" dirty="0"/>
              <a:t>(ITA/ </a:t>
            </a:r>
            <a:r>
              <a:rPr lang="en-US" sz="2400" dirty="0" err="1" smtClean="0"/>
              <a:t>SfB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EGI AUS: META-pipe (</a:t>
            </a:r>
            <a:r>
              <a:rPr lang="en-US" sz="2400" dirty="0" err="1" smtClean="0"/>
              <a:t>SfB</a:t>
            </a:r>
            <a:r>
              <a:rPr lang="en-US" sz="2400" dirty="0" smtClean="0"/>
              <a:t>)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570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IKTPLUSS </a:t>
            </a:r>
            <a:r>
              <a:rPr lang="en-US" dirty="0" err="1" smtClean="0"/>
              <a:t>Fyrtårn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Integrative data analysis</a:t>
            </a:r>
          </a:p>
          <a:p>
            <a:r>
              <a:rPr lang="en-US" sz="2400" dirty="0" smtClean="0"/>
              <a:t>Precision medicine tools</a:t>
            </a:r>
          </a:p>
          <a:p>
            <a:r>
              <a:rPr lang="en-US" sz="2400" dirty="0" smtClean="0"/>
              <a:t>Prostate and breast cancer</a:t>
            </a:r>
          </a:p>
          <a:p>
            <a:r>
              <a:rPr lang="en-US" sz="2400" dirty="0" smtClean="0"/>
              <a:t>Image and molecular data</a:t>
            </a:r>
          </a:p>
          <a:p>
            <a:r>
              <a:rPr lang="en-US" sz="2400" dirty="0" smtClean="0"/>
              <a:t>Partners: NTNU, </a:t>
            </a:r>
            <a:r>
              <a:rPr lang="en-US" sz="2400" dirty="0" err="1" smtClean="0"/>
              <a:t>UiT</a:t>
            </a:r>
            <a:r>
              <a:rPr lang="en-US" sz="2400" dirty="0" smtClean="0"/>
              <a:t>, </a:t>
            </a:r>
            <a:r>
              <a:rPr lang="en-US" sz="2400" dirty="0" err="1" smtClean="0"/>
              <a:t>UiB</a:t>
            </a:r>
            <a:r>
              <a:rPr lang="en-US" sz="2400" dirty="0" smtClean="0"/>
              <a:t>, SINTEF, UNN, St. </a:t>
            </a:r>
            <a:r>
              <a:rPr lang="en-US" sz="2400" dirty="0" err="1" smtClean="0"/>
              <a:t>Olavs</a:t>
            </a:r>
            <a:r>
              <a:rPr lang="en-US" sz="2400" dirty="0" smtClean="0"/>
              <a:t>, </a:t>
            </a:r>
            <a:r>
              <a:rPr lang="en-US" sz="2400" dirty="0" err="1" smtClean="0"/>
              <a:t>Sectra</a:t>
            </a:r>
            <a:r>
              <a:rPr lang="en-US" sz="2400" dirty="0" smtClean="0"/>
              <a:t>, </a:t>
            </a:r>
            <a:r>
              <a:rPr lang="en-US" sz="2400" dirty="0" err="1" smtClean="0"/>
              <a:t>Idletech</a:t>
            </a:r>
            <a:r>
              <a:rPr lang="en-US" sz="2400" dirty="0" smtClean="0"/>
              <a:t>, HEMIT, HN-IKT</a:t>
            </a:r>
          </a:p>
          <a:p>
            <a:r>
              <a:rPr lang="en-US" sz="2400" dirty="0" err="1" smtClean="0"/>
              <a:t>UiT</a:t>
            </a:r>
            <a:r>
              <a:rPr lang="en-US" sz="2400" dirty="0" smtClean="0"/>
              <a:t> (approx. 20% of budget):</a:t>
            </a:r>
          </a:p>
          <a:p>
            <a:pPr lvl="1"/>
            <a:r>
              <a:rPr lang="en-US" sz="2400" dirty="0" smtClean="0"/>
              <a:t>WP5 lead: ICT Services</a:t>
            </a:r>
          </a:p>
          <a:p>
            <a:pPr lvl="1"/>
            <a:r>
              <a:rPr lang="en-US" sz="2400" dirty="0" smtClean="0"/>
              <a:t>WP7 lead: Communications, industry and community engagement</a:t>
            </a:r>
          </a:p>
          <a:p>
            <a:pPr lvl="1"/>
            <a:r>
              <a:rPr lang="en-US" sz="2400" dirty="0" smtClean="0"/>
              <a:t>Use cases: blood test, digital pathology</a:t>
            </a:r>
          </a:p>
          <a:p>
            <a:pPr lvl="1"/>
            <a:r>
              <a:rPr lang="en-US" sz="2400" dirty="0" smtClean="0"/>
              <a:t>Lead on breast cancer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32393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</a:t>
            </a:r>
            <a:r>
              <a:rPr lang="en-US" dirty="0" smtClean="0">
                <a:sym typeface="Wingdings"/>
              </a:rPr>
              <a:t> suggested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98" y="1751182"/>
            <a:ext cx="7888582" cy="4846147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# problems to solve &gt; # people to solve them</a:t>
            </a:r>
          </a:p>
          <a:p>
            <a:pPr lvl="1"/>
            <a:r>
              <a:rPr lang="en-US" sz="2000" dirty="0" smtClean="0">
                <a:sym typeface="Wingdings"/>
              </a:rPr>
              <a:t>More </a:t>
            </a:r>
            <a:r>
              <a:rPr lang="en-US" sz="2000" dirty="0" smtClean="0">
                <a:sym typeface="Wingdings"/>
              </a:rPr>
              <a:t>people</a:t>
            </a:r>
          </a:p>
          <a:p>
            <a:r>
              <a:rPr lang="en-US" sz="2000" dirty="0" smtClean="0">
                <a:sym typeface="Wingdings"/>
              </a:rPr>
              <a:t>Scalability issues, close to maximum lab size</a:t>
            </a:r>
            <a:endParaRPr lang="en-US" sz="2000" dirty="0" smtClean="0">
              <a:sym typeface="Wingdings"/>
            </a:endParaRPr>
          </a:p>
          <a:p>
            <a:pPr lvl="1"/>
            <a:r>
              <a:rPr lang="en-US" sz="2000" dirty="0" smtClean="0">
                <a:sym typeface="Wingdings"/>
              </a:rPr>
              <a:t>Additional faculty</a:t>
            </a:r>
          </a:p>
          <a:p>
            <a:r>
              <a:rPr lang="en-US" sz="2000" dirty="0" smtClean="0">
                <a:sym typeface="Wingdings"/>
              </a:rPr>
              <a:t>Engineers produce publishable results, but </a:t>
            </a:r>
            <a:r>
              <a:rPr lang="en-US" sz="2000" dirty="0" smtClean="0">
                <a:sym typeface="Wingdings"/>
              </a:rPr>
              <a:t>no </a:t>
            </a:r>
            <a:r>
              <a:rPr lang="en-US" sz="2000" dirty="0" smtClean="0">
                <a:sym typeface="Wingdings"/>
              </a:rPr>
              <a:t>time to write papers</a:t>
            </a:r>
          </a:p>
          <a:p>
            <a:pPr lvl="1"/>
            <a:r>
              <a:rPr lang="en-US" sz="2000" dirty="0" smtClean="0">
                <a:sym typeface="Wingdings"/>
              </a:rPr>
              <a:t>Postdoc(s)</a:t>
            </a:r>
          </a:p>
          <a:p>
            <a:r>
              <a:rPr lang="en-US" sz="2000" dirty="0" smtClean="0">
                <a:sym typeface="Wingdings"/>
              </a:rPr>
              <a:t>Interdisciplinary projects have overhead</a:t>
            </a:r>
          </a:p>
          <a:p>
            <a:pPr lvl="1"/>
            <a:r>
              <a:rPr lang="en-US" sz="2000" dirty="0" smtClean="0">
                <a:sym typeface="Wingdings"/>
              </a:rPr>
              <a:t>“</a:t>
            </a:r>
            <a:r>
              <a:rPr lang="en-US" sz="2000" dirty="0" err="1">
                <a:sym typeface="Wingdings"/>
              </a:rPr>
              <a:t>P</a:t>
            </a:r>
            <a:r>
              <a:rPr lang="en-US" sz="2000" dirty="0" err="1" smtClean="0">
                <a:sym typeface="Wingdings"/>
              </a:rPr>
              <a:t>liktarbeid</a:t>
            </a:r>
            <a:r>
              <a:rPr lang="en-US" sz="2000" dirty="0" smtClean="0">
                <a:sym typeface="Wingdings"/>
              </a:rPr>
              <a:t>” for PhD students</a:t>
            </a:r>
          </a:p>
          <a:p>
            <a:r>
              <a:rPr lang="en-US" sz="2000" dirty="0" smtClean="0">
                <a:sym typeface="Wingdings"/>
              </a:rPr>
              <a:t>Writing big grants is time consuming</a:t>
            </a:r>
          </a:p>
          <a:p>
            <a:pPr lvl="1"/>
            <a:r>
              <a:rPr lang="en-US" sz="2000" dirty="0" smtClean="0">
                <a:sym typeface="Wingdings"/>
              </a:rPr>
              <a:t>Reward for effort (as done in MH, NTNU, </a:t>
            </a:r>
            <a:r>
              <a:rPr lang="is-IS" sz="2000" dirty="0" smtClean="0">
                <a:sym typeface="Wingdings"/>
              </a:rPr>
              <a:t>…</a:t>
            </a:r>
            <a:r>
              <a:rPr lang="en-US" sz="2000" dirty="0" smtClean="0">
                <a:sym typeface="Wingdings"/>
              </a:rPr>
              <a:t>)</a:t>
            </a:r>
          </a:p>
          <a:p>
            <a:pPr lvl="1"/>
            <a:r>
              <a:rPr lang="en-US" sz="2000" dirty="0" smtClean="0">
                <a:sym typeface="Wingdings"/>
              </a:rPr>
              <a:t>Postdoc that can be hired to (help) write grant</a:t>
            </a:r>
          </a:p>
          <a:p>
            <a:r>
              <a:rPr lang="en-US" sz="2000" dirty="0" smtClean="0">
                <a:sym typeface="Wingdings"/>
              </a:rPr>
              <a:t>Many positions are financed as PMs</a:t>
            </a:r>
          </a:p>
          <a:p>
            <a:pPr lvl="1"/>
            <a:r>
              <a:rPr lang="en-US" sz="2000" dirty="0" smtClean="0">
                <a:sym typeface="Wingdings"/>
              </a:rPr>
              <a:t></a:t>
            </a:r>
            <a:r>
              <a:rPr lang="en-US" sz="2000" dirty="0">
                <a:sym typeface="Wingdings"/>
              </a:rPr>
              <a:t>T</a:t>
            </a:r>
            <a:r>
              <a:rPr lang="en-US" sz="2000" dirty="0" smtClean="0">
                <a:sym typeface="Wingdings"/>
              </a:rPr>
              <a:t>eam of people to use PMs on</a:t>
            </a:r>
          </a:p>
          <a:p>
            <a:endParaRPr lang="en-US" sz="2000" dirty="0" smtClean="0">
              <a:sym typeface="Wingdings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71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Advances in scientific instruments + compute capacity + storage capacity </a:t>
            </a:r>
            <a:r>
              <a:rPr lang="en-US" sz="2400" dirty="0" smtClean="0">
                <a:sym typeface="Wingdings" panose="05000000000000000000" pitchFamily="2" charset="2"/>
              </a:rPr>
              <a:t></a:t>
            </a:r>
            <a:r>
              <a:rPr lang="en-US" sz="2400" dirty="0" smtClean="0"/>
              <a:t> big biological data</a:t>
            </a:r>
          </a:p>
          <a:p>
            <a:r>
              <a:rPr lang="en-US" sz="2400" dirty="0" smtClean="0"/>
              <a:t>Need </a:t>
            </a:r>
            <a:r>
              <a:rPr lang="en-US" sz="2400" dirty="0"/>
              <a:t>c</a:t>
            </a:r>
            <a:r>
              <a:rPr lang="en-US" sz="2400" dirty="0" smtClean="0"/>
              <a:t>omplex systems for analysis</a:t>
            </a:r>
          </a:p>
          <a:p>
            <a:r>
              <a:rPr lang="en-US" sz="2400" dirty="0" smtClean="0"/>
              <a:t>Biological </a:t>
            </a:r>
            <a:r>
              <a:rPr lang="en-US" sz="2400" dirty="0"/>
              <a:t>data </a:t>
            </a:r>
            <a:r>
              <a:rPr lang="en-US" sz="2400" dirty="0" smtClean="0"/>
              <a:t>analysis:</a:t>
            </a:r>
          </a:p>
          <a:p>
            <a:pPr lvl="1"/>
            <a:r>
              <a:rPr lang="en-US" sz="2400" dirty="0" smtClean="0"/>
              <a:t>Unique computer science research challenges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equires a distributed infrastructure</a:t>
            </a:r>
          </a:p>
          <a:p>
            <a:r>
              <a:rPr lang="en-US" sz="2400" dirty="0" smtClean="0"/>
              <a:t>Our interdisciplinary research</a:t>
            </a:r>
          </a:p>
          <a:p>
            <a:pPr lvl="1"/>
            <a:r>
              <a:rPr lang="en-US" sz="2400" dirty="0" smtClean="0"/>
              <a:t>Computer science skills </a:t>
            </a:r>
            <a:r>
              <a:rPr lang="en-US" sz="2400" dirty="0" smtClean="0">
                <a:sym typeface="Wingdings" panose="05000000000000000000" pitchFamily="2" charset="2"/>
              </a:rPr>
              <a:t> </a:t>
            </a:r>
            <a:r>
              <a:rPr lang="en-US" sz="2400" dirty="0" smtClean="0"/>
              <a:t>competitive advantage</a:t>
            </a:r>
          </a:p>
          <a:p>
            <a:pPr lvl="1"/>
            <a:r>
              <a:rPr lang="en-US" sz="2400" dirty="0" smtClean="0"/>
              <a:t>..and in great need</a:t>
            </a:r>
          </a:p>
          <a:p>
            <a:pPr lvl="1"/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7855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Center </a:t>
            </a:r>
            <a:r>
              <a:rPr lang="en-US" sz="26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Bioinformatics </a:t>
            </a: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600" b="1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SfB</a:t>
            </a:r>
            <a:r>
              <a:rPr lang="en-US" sz="26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70297" y="3699317"/>
            <a:ext cx="7888581" cy="24268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Interdisciplinary research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Computer science</a:t>
            </a:r>
          </a:p>
          <a:p>
            <a:pPr marL="742950" marR="0" lvl="1" indent="-285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Biotechnology</a:t>
            </a:r>
          </a:p>
          <a:p>
            <a:pPr marL="742950" marR="0" lvl="1" indent="-285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Bioinformatics</a:t>
            </a:r>
          </a:p>
          <a:p>
            <a:pPr indent="-28575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Bioinformatics e-infrastructure services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Special focus on marine metagenomics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Commercial exploitation of marine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http://sfb.cs.uit.no</a:t>
            </a: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914" y="513591"/>
            <a:ext cx="1714500" cy="79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552" y="1858716"/>
            <a:ext cx="2836311" cy="159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70487" y="1740866"/>
            <a:ext cx="3026926" cy="170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40939" y="1864358"/>
            <a:ext cx="2493291" cy="1584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76248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6" descr="map-memb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637222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itle 2"/>
          <p:cNvSpPr>
            <a:spLocks noGrp="1"/>
          </p:cNvSpPr>
          <p:nvPr>
            <p:ph type="title" idx="4294967295"/>
          </p:nvPr>
        </p:nvSpPr>
        <p:spPr>
          <a:xfrm>
            <a:off x="308250" y="-135145"/>
            <a:ext cx="5186363" cy="1152525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>
                <a:solidFill>
                  <a:schemeClr val="accent1"/>
                </a:solidFill>
                <a:latin typeface="Corbel" charset="0"/>
              </a:rPr>
              <a:t>ELIXIR: An </a:t>
            </a:r>
            <a:r>
              <a:rPr lang="en-US" sz="2700" dirty="0">
                <a:solidFill>
                  <a:schemeClr val="accent1"/>
                </a:solidFill>
                <a:latin typeface="Corbel" charset="0"/>
              </a:rPr>
              <a:t>international distributed infrastructure for biological data</a:t>
            </a:r>
          </a:p>
        </p:txBody>
      </p:sp>
      <p:sp>
        <p:nvSpPr>
          <p:cNvPr id="60419" name="Content Placeholder 1"/>
          <p:cNvSpPr>
            <a:spLocks noGrp="1"/>
          </p:cNvSpPr>
          <p:nvPr>
            <p:ph idx="4294967295"/>
          </p:nvPr>
        </p:nvSpPr>
        <p:spPr>
          <a:xfrm>
            <a:off x="980112" y="1579356"/>
            <a:ext cx="2087563" cy="2447925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Data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Standards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Tools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Compute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800" i="1" dirty="0">
                <a:latin typeface="Corbel"/>
                <a:cs typeface="Corbel"/>
              </a:rPr>
              <a:t>Training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endParaRPr lang="en-US" sz="2200" i="1" dirty="0">
              <a:latin typeface="Corbel" charset="0"/>
            </a:endParaRPr>
          </a:p>
        </p:txBody>
      </p:sp>
      <p:pic>
        <p:nvPicPr>
          <p:cNvPr id="60420" name="Picture 2" descr="data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9847"/>
            <a:ext cx="406598" cy="34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3" descr="compu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28278"/>
            <a:ext cx="418955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4" descr="standard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9203"/>
            <a:ext cx="387846" cy="33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5" descr="tool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2" y="2383901"/>
            <a:ext cx="41917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6" descr="train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6950"/>
            <a:ext cx="406243" cy="35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51520" y="1063099"/>
            <a:ext cx="24693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2075">
              <a:buClr>
                <a:schemeClr val="accent1"/>
              </a:buClr>
              <a:defRPr/>
            </a:pPr>
            <a:r>
              <a:rPr lang="en-US" sz="2200" i="1" dirty="0">
                <a:solidFill>
                  <a:srgbClr val="E68422"/>
                </a:solidFill>
                <a:latin typeface="Corbel"/>
                <a:cs typeface="Corbel"/>
              </a:rPr>
              <a:t>Technical platforms</a:t>
            </a:r>
          </a:p>
        </p:txBody>
      </p:sp>
      <p:sp>
        <p:nvSpPr>
          <p:cNvPr id="60428" name="Rectangle 21"/>
          <p:cNvSpPr>
            <a:spLocks noChangeArrowheads="1"/>
          </p:cNvSpPr>
          <p:nvPr/>
        </p:nvSpPr>
        <p:spPr bwMode="auto">
          <a:xfrm>
            <a:off x="251520" y="4149080"/>
            <a:ext cx="226851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92075">
              <a:buClr>
                <a:schemeClr val="accent1"/>
              </a:buClr>
            </a:pPr>
            <a:r>
              <a:rPr lang="en-US" sz="2200" i="1" dirty="0" smtClean="0">
                <a:solidFill>
                  <a:srgbClr val="E68422"/>
                </a:solidFill>
                <a:latin typeface="Corbel" charset="0"/>
                <a:cs typeface="Geneva" charset="0"/>
              </a:rPr>
              <a:t>User communities </a:t>
            </a:r>
            <a:endParaRPr lang="en-US" sz="2200" dirty="0">
              <a:solidFill>
                <a:srgbClr val="E68422"/>
              </a:solidFill>
            </a:endParaRPr>
          </a:p>
        </p:txBody>
      </p:sp>
      <p:pic>
        <p:nvPicPr>
          <p:cNvPr id="60429" name="Picture 8" descr="rar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1" y="6237312"/>
            <a:ext cx="429342" cy="44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9" descr="plants-agri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8" y="5178127"/>
            <a:ext cx="421286" cy="41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10" descr="human-dat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3" y="5733256"/>
            <a:ext cx="398390" cy="40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2" name="Picture 11" descr="marine0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5" y="4651622"/>
            <a:ext cx="432734" cy="42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3" name="Rectangle 12"/>
          <p:cNvSpPr>
            <a:spLocks noChangeArrowheads="1"/>
          </p:cNvSpPr>
          <p:nvPr/>
        </p:nvSpPr>
        <p:spPr bwMode="auto">
          <a:xfrm>
            <a:off x="899592" y="4653136"/>
            <a:ext cx="2134332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Marine </a:t>
            </a:r>
            <a:r>
              <a:rPr lang="en-US" sz="1700" i="1" dirty="0" err="1">
                <a:solidFill>
                  <a:schemeClr val="tx1"/>
                </a:solidFill>
                <a:latin typeface="Corbel" charset="0"/>
                <a:cs typeface="Geneva" charset="0"/>
              </a:rPr>
              <a:t>metagenomics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60434" name="Rectangle 16"/>
          <p:cNvSpPr>
            <a:spLocks noChangeArrowheads="1"/>
          </p:cNvSpPr>
          <p:nvPr/>
        </p:nvSpPr>
        <p:spPr bwMode="auto">
          <a:xfrm>
            <a:off x="925496" y="5738556"/>
            <a:ext cx="1293632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Human data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60435" name="Rectangle 17"/>
          <p:cNvSpPr>
            <a:spLocks noChangeArrowheads="1"/>
          </p:cNvSpPr>
          <p:nvPr/>
        </p:nvSpPr>
        <p:spPr bwMode="auto">
          <a:xfrm>
            <a:off x="899592" y="5202242"/>
            <a:ext cx="2123257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Crop and forest plants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60436" name="Rectangle 18"/>
          <p:cNvSpPr>
            <a:spLocks noChangeArrowheads="1"/>
          </p:cNvSpPr>
          <p:nvPr/>
        </p:nvSpPr>
        <p:spPr bwMode="auto">
          <a:xfrm>
            <a:off x="921921" y="6257131"/>
            <a:ext cx="1377849" cy="35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700" i="1" dirty="0">
                <a:solidFill>
                  <a:schemeClr val="tx1"/>
                </a:solidFill>
                <a:latin typeface="Corbel" charset="0"/>
                <a:cs typeface="Geneva" charset="0"/>
              </a:rPr>
              <a:t>Rare diseases</a:t>
            </a: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22" name="Picture 21" descr="ELIXIR_logo_white_background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085184"/>
            <a:ext cx="2159055" cy="162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53400" cy="574675"/>
          </a:xfrm>
        </p:spPr>
        <p:txBody>
          <a:bodyPr/>
          <a:lstStyle/>
          <a:p>
            <a:pPr eaLnBrk="1" hangingPunct="1"/>
            <a:r>
              <a:rPr lang="en-US">
                <a:latin typeface="Corbel" charset="0"/>
                <a:cs typeface="Corbel" charset="0"/>
              </a:rPr>
              <a:t> </a:t>
            </a:r>
          </a:p>
        </p:txBody>
      </p:sp>
      <p:sp>
        <p:nvSpPr>
          <p:cNvPr id="65538" name="Title 2"/>
          <p:cNvSpPr txBox="1">
            <a:spLocks/>
          </p:cNvSpPr>
          <p:nvPr/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accent1"/>
                </a:solidFill>
                <a:latin typeface="Corbel" charset="0"/>
                <a:cs typeface="Corbel" charset="0"/>
              </a:rPr>
              <a:t>Infrastructure for Life Sciences</a:t>
            </a:r>
          </a:p>
        </p:txBody>
      </p:sp>
      <p:sp>
        <p:nvSpPr>
          <p:cNvPr id="65539" name="Slide Number Placeholder 3"/>
          <p:cNvSpPr txBox="1">
            <a:spLocks/>
          </p:cNvSpPr>
          <p:nvPr/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765DC8-B786-A441-84CF-E13026E64DB8}" type="slidenum">
              <a:rPr lang="de-DE" sz="900">
                <a:solidFill>
                  <a:srgbClr val="FFFFFF"/>
                </a:solidFill>
                <a:latin typeface="Corbel" charset="0"/>
                <a:cs typeface="Corbel" charset="0"/>
              </a:rPr>
              <a:pPr/>
              <a:t>8</a:t>
            </a:fld>
            <a:endParaRPr lang="de-DE" sz="900">
              <a:solidFill>
                <a:srgbClr val="FFFFFF"/>
              </a:solidFill>
              <a:latin typeface="Corbel" charset="0"/>
              <a:cs typeface="Corbel" charset="0"/>
            </a:endParaRP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250825" y="2063750"/>
            <a:ext cx="2305050" cy="13239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rbel"/>
                <a:cs typeface="Corbel"/>
              </a:rPr>
              <a:t>Services &amp; connectors to drive access and exploitation</a:t>
            </a:r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5867400" y="1196975"/>
            <a:ext cx="2952750" cy="1016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rbel"/>
                <a:cs typeface="Corbel"/>
              </a:rPr>
              <a:t>Integration and interoperability of data and services</a:t>
            </a:r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250825" y="4365625"/>
            <a:ext cx="2305050" cy="70802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Corbel"/>
                <a:cs typeface="Corbel"/>
              </a:rPr>
              <a:t>Sustain core data resources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425" y="3141663"/>
            <a:ext cx="2952750" cy="101441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orbel"/>
                <a:cs typeface="Corbel"/>
              </a:rPr>
              <a:t>Access, Exchange &amp; Compute on sensitive data</a:t>
            </a:r>
          </a:p>
        </p:txBody>
      </p:sp>
      <p:cxnSp>
        <p:nvCxnSpPr>
          <p:cNvPr id="9" name="Elbow Connector 8"/>
          <p:cNvCxnSpPr>
            <a:stCxn id="7" idx="0"/>
          </p:cNvCxnSpPr>
          <p:nvPr/>
        </p:nvCxnSpPr>
        <p:spPr>
          <a:xfrm rot="5400000" flipH="1" flipV="1">
            <a:off x="2411413" y="2925762"/>
            <a:ext cx="431800" cy="2447925"/>
          </a:xfrm>
          <a:prstGeom prst="bentConnector2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6" idx="2"/>
            <a:endCxn id="65555" idx="3"/>
          </p:cNvCxnSpPr>
          <p:nvPr/>
        </p:nvCxnSpPr>
        <p:spPr>
          <a:xfrm rot="5400000">
            <a:off x="5925344" y="1229519"/>
            <a:ext cx="434975" cy="2401887"/>
          </a:xfrm>
          <a:prstGeom prst="bentConnector2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5" idx="0"/>
            <a:endCxn id="65556" idx="1"/>
          </p:cNvCxnSpPr>
          <p:nvPr/>
        </p:nvCxnSpPr>
        <p:spPr>
          <a:xfrm rot="5400000" flipH="1" flipV="1">
            <a:off x="2462213" y="765175"/>
            <a:ext cx="239712" cy="2357438"/>
          </a:xfrm>
          <a:prstGeom prst="bentConnector2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65553" idx="3"/>
            <a:endCxn id="8" idx="2"/>
          </p:cNvCxnSpPr>
          <p:nvPr/>
        </p:nvCxnSpPr>
        <p:spPr>
          <a:xfrm>
            <a:off x="4873625" y="4037013"/>
            <a:ext cx="2543175" cy="119062"/>
          </a:xfrm>
          <a:prstGeom prst="bentConnector4">
            <a:avLst>
              <a:gd name="adj1" fmla="val 20964"/>
              <a:gd name="adj2" fmla="val 291832"/>
            </a:avLst>
          </a:prstGeom>
          <a:ln w="9525">
            <a:solidFill>
              <a:schemeClr val="tx1">
                <a:lumMod val="85000"/>
                <a:lumOff val="1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548" name="Group 68620"/>
          <p:cNvGrpSpPr>
            <a:grpSpLocks/>
          </p:cNvGrpSpPr>
          <p:nvPr/>
        </p:nvGrpSpPr>
        <p:grpSpPr bwMode="auto">
          <a:xfrm>
            <a:off x="2589213" y="1398588"/>
            <a:ext cx="3179762" cy="3455987"/>
            <a:chOff x="2589133" y="1398896"/>
            <a:chExt cx="3179243" cy="3455354"/>
          </a:xfrm>
        </p:grpSpPr>
        <p:sp>
          <p:nvSpPr>
            <p:cNvPr id="65551" name="Oval 6"/>
            <p:cNvSpPr>
              <a:spLocks noChangeArrowheads="1"/>
            </p:cNvSpPr>
            <p:nvPr/>
          </p:nvSpPr>
          <p:spPr bwMode="auto">
            <a:xfrm>
              <a:off x="2589133" y="1398896"/>
              <a:ext cx="3179243" cy="3179243"/>
            </a:xfrm>
            <a:prstGeom prst="ellipse">
              <a:avLst/>
            </a:prstGeom>
            <a:solidFill>
              <a:srgbClr val="FFF2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solidFill>
                  <a:srgbClr val="000000"/>
                </a:solidFill>
                <a:latin typeface="Corbel" charset="0"/>
                <a:cs typeface="Corbel" charset="0"/>
              </a:endParaRPr>
            </a:p>
          </p:txBody>
        </p:sp>
        <p:grpSp>
          <p:nvGrpSpPr>
            <p:cNvPr id="65552" name="Group 7"/>
            <p:cNvGrpSpPr>
              <a:grpSpLocks/>
            </p:cNvGrpSpPr>
            <p:nvPr/>
          </p:nvGrpSpPr>
          <p:grpSpPr bwMode="auto">
            <a:xfrm>
              <a:off x="2766035" y="1566224"/>
              <a:ext cx="2833848" cy="2808904"/>
              <a:chOff x="3034035" y="2256352"/>
              <a:chExt cx="2698881" cy="2676941"/>
            </a:xfrm>
          </p:grpSpPr>
          <p:grpSp>
            <p:nvGrpSpPr>
              <p:cNvPr id="65558" name="Group 8"/>
              <p:cNvGrpSpPr>
                <a:grpSpLocks/>
              </p:cNvGrpSpPr>
              <p:nvPr/>
            </p:nvGrpSpPr>
            <p:grpSpPr bwMode="auto">
              <a:xfrm>
                <a:off x="3034035" y="2256352"/>
                <a:ext cx="2698881" cy="2676941"/>
                <a:chOff x="2628154" y="1117923"/>
                <a:chExt cx="5591612" cy="5546158"/>
              </a:xfrm>
            </p:grpSpPr>
            <p:sp>
              <p:nvSpPr>
                <p:cNvPr id="25" name="Block Arc 24"/>
                <p:cNvSpPr/>
                <p:nvPr/>
              </p:nvSpPr>
              <p:spPr>
                <a:xfrm>
                  <a:off x="2639263" y="1116596"/>
                  <a:ext cx="5580986" cy="5427969"/>
                </a:xfrm>
                <a:prstGeom prst="blockArc">
                  <a:avLst>
                    <a:gd name="adj1" fmla="val 10800000"/>
                    <a:gd name="adj2" fmla="val 36284"/>
                    <a:gd name="adj3" fmla="val 18801"/>
                  </a:avLst>
                </a:prstGeom>
                <a:solidFill>
                  <a:srgbClr val="CA500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solidFill>
                      <a:srgbClr val="000000"/>
                    </a:solidFill>
                    <a:latin typeface="Corbel"/>
                    <a:ea typeface="Geneva"/>
                    <a:cs typeface="Corbel"/>
                  </a:endParaRPr>
                </a:p>
              </p:txBody>
            </p:sp>
            <p:sp>
              <p:nvSpPr>
                <p:cNvPr id="26" name="Block Arc 25"/>
                <p:cNvSpPr/>
                <p:nvPr/>
              </p:nvSpPr>
              <p:spPr>
                <a:xfrm rot="10800000">
                  <a:off x="2626736" y="1235686"/>
                  <a:ext cx="5593514" cy="5427969"/>
                </a:xfrm>
                <a:prstGeom prst="blockArc">
                  <a:avLst>
                    <a:gd name="adj1" fmla="val 10800000"/>
                    <a:gd name="adj2" fmla="val 1"/>
                    <a:gd name="adj3" fmla="val 18804"/>
                  </a:avLst>
                </a:prstGeom>
                <a:solidFill>
                  <a:srgbClr val="C58B15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solidFill>
                      <a:srgbClr val="000000"/>
                    </a:solidFill>
                    <a:latin typeface="Corbel"/>
                    <a:ea typeface="Geneva"/>
                    <a:cs typeface="Corbel"/>
                  </a:endParaRPr>
                </a:p>
              </p:txBody>
            </p:sp>
          </p:grpSp>
          <p:grpSp>
            <p:nvGrpSpPr>
              <p:cNvPr id="65559" name="Group 9"/>
              <p:cNvGrpSpPr>
                <a:grpSpLocks/>
              </p:cNvGrpSpPr>
              <p:nvPr/>
            </p:nvGrpSpPr>
            <p:grpSpPr bwMode="auto">
              <a:xfrm>
                <a:off x="3580866" y="2785258"/>
                <a:ext cx="1607390" cy="1622058"/>
                <a:chOff x="3338706" y="940796"/>
                <a:chExt cx="4788420" cy="4832116"/>
              </a:xfrm>
            </p:grpSpPr>
            <p:sp>
              <p:nvSpPr>
                <p:cNvPr id="23" name="Chord 22"/>
                <p:cNvSpPr/>
                <p:nvPr/>
              </p:nvSpPr>
              <p:spPr>
                <a:xfrm rot="5400000">
                  <a:off x="3338487" y="980315"/>
                  <a:ext cx="4790052" cy="4791401"/>
                </a:xfrm>
                <a:prstGeom prst="chord">
                  <a:avLst>
                    <a:gd name="adj1" fmla="val 5594664"/>
                    <a:gd name="adj2" fmla="val 16053138"/>
                  </a:avLst>
                </a:prstGeom>
                <a:solidFill>
                  <a:srgbClr val="7D290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solidFill>
                      <a:srgbClr val="FFFFFF"/>
                    </a:solidFill>
                    <a:latin typeface="Corbel"/>
                    <a:ea typeface="Geneva"/>
                    <a:cs typeface="Corbel"/>
                  </a:endParaRPr>
                </a:p>
              </p:txBody>
            </p:sp>
            <p:sp>
              <p:nvSpPr>
                <p:cNvPr id="24" name="Chord 23"/>
                <p:cNvSpPr/>
                <p:nvPr/>
              </p:nvSpPr>
              <p:spPr>
                <a:xfrm rot="16200000">
                  <a:off x="3338484" y="939761"/>
                  <a:ext cx="4790055" cy="4791401"/>
                </a:xfrm>
                <a:prstGeom prst="chord">
                  <a:avLst>
                    <a:gd name="adj1" fmla="val 5522136"/>
                    <a:gd name="adj2" fmla="val 16082539"/>
                  </a:avLst>
                </a:prstGeom>
                <a:solidFill>
                  <a:srgbClr val="F5C52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solidFill>
                      <a:srgbClr val="FFFFFF"/>
                    </a:solidFill>
                    <a:latin typeface="Corbel"/>
                    <a:ea typeface="Geneva"/>
                    <a:cs typeface="Corbel"/>
                  </a:endParaRPr>
                </a:p>
              </p:txBody>
            </p:sp>
          </p:grpSp>
        </p:grpSp>
        <p:sp>
          <p:nvSpPr>
            <p:cNvPr id="65553" name="TextBox 14"/>
            <p:cNvSpPr txBox="1">
              <a:spLocks noChangeArrowheads="1"/>
            </p:cNvSpPr>
            <p:nvPr/>
          </p:nvSpPr>
          <p:spPr bwMode="auto">
            <a:xfrm>
              <a:off x="3485247" y="3837233"/>
              <a:ext cx="138851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FFFF"/>
                  </a:solidFill>
                  <a:latin typeface="Corbel" charset="0"/>
                  <a:cs typeface="Corbel" charset="0"/>
                </a:rPr>
                <a:t>Compute</a:t>
              </a:r>
            </a:p>
          </p:txBody>
        </p:sp>
        <p:sp>
          <p:nvSpPr>
            <p:cNvPr id="65554" name="TextBox 15"/>
            <p:cNvSpPr txBox="1">
              <a:spLocks noChangeArrowheads="1"/>
            </p:cNvSpPr>
            <p:nvPr/>
          </p:nvSpPr>
          <p:spPr bwMode="auto">
            <a:xfrm>
              <a:off x="3820590" y="3063746"/>
              <a:ext cx="7330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000000"/>
                  </a:solidFill>
                  <a:latin typeface="Corbel" charset="0"/>
                  <a:cs typeface="Corbel" charset="0"/>
                </a:rPr>
                <a:t>Data</a:t>
              </a:r>
            </a:p>
          </p:txBody>
        </p:sp>
        <p:sp>
          <p:nvSpPr>
            <p:cNvPr id="65555" name="TextBox 16"/>
            <p:cNvSpPr txBox="1">
              <a:spLocks noChangeArrowheads="1"/>
            </p:cNvSpPr>
            <p:nvPr/>
          </p:nvSpPr>
          <p:spPr bwMode="auto">
            <a:xfrm>
              <a:off x="3439877" y="2448042"/>
              <a:ext cx="150214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FFFF"/>
                  </a:solidFill>
                  <a:latin typeface="Corbel" charset="0"/>
                  <a:cs typeface="Corbel" charset="0"/>
                </a:rPr>
                <a:t>Standards</a:t>
              </a:r>
            </a:p>
          </p:txBody>
        </p:sp>
        <p:sp>
          <p:nvSpPr>
            <p:cNvPr id="65556" name="TextBox 17"/>
            <p:cNvSpPr txBox="1">
              <a:spLocks noChangeArrowheads="1"/>
            </p:cNvSpPr>
            <p:nvPr/>
          </p:nvSpPr>
          <p:spPr bwMode="auto">
            <a:xfrm>
              <a:off x="3760464" y="1624506"/>
              <a:ext cx="8633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FFFF"/>
                  </a:solidFill>
                  <a:latin typeface="Corbel" charset="0"/>
                  <a:cs typeface="Corbel" charset="0"/>
                </a:rPr>
                <a:t>Tools</a:t>
              </a:r>
            </a:p>
          </p:txBody>
        </p:sp>
        <p:sp>
          <p:nvSpPr>
            <p:cNvPr id="65557" name="TextBox 26"/>
            <p:cNvSpPr txBox="1">
              <a:spLocks noChangeArrowheads="1"/>
            </p:cNvSpPr>
            <p:nvPr/>
          </p:nvSpPr>
          <p:spPr bwMode="auto">
            <a:xfrm>
              <a:off x="3593514" y="4454140"/>
              <a:ext cx="1194509" cy="400110"/>
            </a:xfrm>
            <a:prstGeom prst="rect">
              <a:avLst/>
            </a:prstGeom>
            <a:solidFill>
              <a:srgbClr val="FFF2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00"/>
                  </a:solidFill>
                  <a:latin typeface="Corbel" charset="0"/>
                  <a:cs typeface="Corbel" charset="0"/>
                </a:rPr>
                <a:t>Training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940425" y="4787900"/>
            <a:ext cx="2952750" cy="1016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Corbel"/>
                <a:cs typeface="Corbel"/>
              </a:rPr>
              <a:t>Professional skills for managing and exploiting data</a:t>
            </a:r>
          </a:p>
        </p:txBody>
      </p:sp>
      <p:cxnSp>
        <p:nvCxnSpPr>
          <p:cNvPr id="28" name="Elbow Connector 27"/>
          <p:cNvCxnSpPr>
            <a:stCxn id="65557" idx="2"/>
            <a:endCxn id="27" idx="1"/>
          </p:cNvCxnSpPr>
          <p:nvPr/>
        </p:nvCxnSpPr>
        <p:spPr>
          <a:xfrm rot="16200000" flipH="1">
            <a:off x="4845050" y="4200525"/>
            <a:ext cx="441325" cy="1749425"/>
          </a:xfrm>
          <a:prstGeom prst="bentConnector2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03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738" y="1775735"/>
            <a:ext cx="6326261" cy="2885541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70297" y="300207"/>
            <a:ext cx="7880116" cy="12169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Norwegian Woman and Cancer (NOWAC)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70297" y="4748378"/>
            <a:ext cx="7888581" cy="16748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 and unique </a:t>
            </a:r>
            <a:r>
              <a:rPr lang="en-US" sz="2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biobank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blood samples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 development of cancer (and how to avoid it)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diagnosis approaches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 or improve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treatment</a:t>
            </a:r>
          </a:p>
          <a:p>
            <a:pPr lvl="0">
              <a:spcBef>
                <a:spcPts val="400"/>
              </a:spcBef>
              <a:buClr>
                <a:schemeClr val="dk1"/>
              </a:buClr>
              <a:buSzPct val="100000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http://site.uit.no/nowac</a:t>
            </a:r>
            <a:r>
              <a:rPr lang="en-U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/</a:t>
            </a:r>
            <a:endParaRPr lang="en-U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915305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ibb2014">
  <a:themeElements>
    <a:clrScheme name="Egendefinert 5">
      <a:dk1>
        <a:sysClr val="windowText" lastClr="000000"/>
      </a:dk1>
      <a:lt1>
        <a:sysClr val="window" lastClr="FFFFFF"/>
      </a:lt1>
      <a:dk2>
        <a:srgbClr val="00617F"/>
      </a:dk2>
      <a:lt2>
        <a:srgbClr val="EEECE1"/>
      </a:lt2>
      <a:accent1>
        <a:srgbClr val="00617F"/>
      </a:accent1>
      <a:accent2>
        <a:srgbClr val="CB343B"/>
      </a:accent2>
      <a:accent3>
        <a:srgbClr val="15718F"/>
      </a:accent3>
      <a:accent4>
        <a:srgbClr val="59A1A2"/>
      </a:accent4>
      <a:accent5>
        <a:srgbClr val="26828C"/>
      </a:accent5>
      <a:accent6>
        <a:srgbClr val="DE7C00"/>
      </a:accent6>
      <a:hlink>
        <a:srgbClr val="007396"/>
      </a:hlink>
      <a:folHlink>
        <a:srgbClr val="A6BB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cibb2014.potx</Template>
  <TotalTime>19439</TotalTime>
  <Words>1959</Words>
  <Application>Microsoft Macintosh PowerPoint</Application>
  <PresentationFormat>On-screen Show (4:3)</PresentationFormat>
  <Paragraphs>434</Paragraphs>
  <Slides>55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cibb2014</vt:lpstr>
      <vt:lpstr>PowerPoint Presentation</vt:lpstr>
      <vt:lpstr>PowerPoint Presentation</vt:lpstr>
      <vt:lpstr>Outline</vt:lpstr>
      <vt:lpstr>The Team</vt:lpstr>
      <vt:lpstr>Collaborators</vt:lpstr>
      <vt:lpstr>Center for Bioinformatics (SfB)</vt:lpstr>
      <vt:lpstr>ELIXIR: An international distributed infrastructure for biological data</vt:lpstr>
      <vt:lpstr> </vt:lpstr>
      <vt:lpstr>Norwegian Woman and Cancer (NOWAC)</vt:lpstr>
      <vt:lpstr>Lung sounds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growth in the life sciences</vt:lpstr>
      <vt:lpstr>The data deluge</vt:lpstr>
      <vt:lpstr>The data challenge: Geographic spread</vt:lpstr>
      <vt:lpstr>PowerPoint Presentation</vt:lpstr>
      <vt:lpstr>We generate data faster than we can deposit it </vt:lpstr>
      <vt:lpstr>PowerPoint Presentation</vt:lpstr>
      <vt:lpstr>PowerPoint Presentation</vt:lpstr>
      <vt:lpstr>Our Research Goal</vt:lpstr>
      <vt:lpstr>Interactive Data Exploration</vt:lpstr>
      <vt:lpstr>Interactive Data Exploration Requirements</vt:lpstr>
      <vt:lpstr>Interactive Visual User Interface</vt:lpstr>
      <vt:lpstr>Kvik– NOWAC Pathways</vt:lpstr>
      <vt:lpstr>Kvik - MIxT</vt:lpstr>
      <vt:lpstr>Kvik – NOWAC Data Exploration</vt:lpstr>
      <vt:lpstr>Freia</vt:lpstr>
      <vt:lpstr>Data Cleaning Toolchain</vt:lpstr>
      <vt:lpstr>Mr. Clean – Data Cleaning</vt:lpstr>
      <vt:lpstr>Mr. Clean – Data Cleaning</vt:lpstr>
      <vt:lpstr>Pippelinen</vt:lpstr>
      <vt:lpstr>Data Analysis</vt:lpstr>
      <vt:lpstr>PowerPoint Presentation</vt:lpstr>
      <vt:lpstr>Data Analysis Methods</vt:lpstr>
      <vt:lpstr>Meta-database Management</vt:lpstr>
      <vt:lpstr>PowerPoint Presentation</vt:lpstr>
      <vt:lpstr>Meta-database management</vt:lpstr>
      <vt:lpstr>META-pipe 2.1</vt:lpstr>
      <vt:lpstr>PowerPoint Presentation</vt:lpstr>
      <vt:lpstr>SparkSPELL</vt:lpstr>
      <vt:lpstr>MORTAL</vt:lpstr>
      <vt:lpstr>EXCELERATE  consortium</vt:lpstr>
      <vt:lpstr>UiT’s Role</vt:lpstr>
      <vt:lpstr>UiT Marine Metagenomics Vision</vt:lpstr>
      <vt:lpstr>Use Case Architecture</vt:lpstr>
      <vt:lpstr>UiT Advantages</vt:lpstr>
      <vt:lpstr>Hardware and Software Stack</vt:lpstr>
      <vt:lpstr>New Possibilities (Grant Mania)</vt:lpstr>
      <vt:lpstr>IKTPLUSS Fyrtårn</vt:lpstr>
      <vt:lpstr>Challenges  suggested solution</vt:lpstr>
      <vt:lpstr>Summary</vt:lpstr>
    </vt:vector>
  </TitlesOfParts>
  <Company>Agendum 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Ann Elin Hvidtsten</dc:creator>
  <cp:lastModifiedBy>Lars Ailo Bongo</cp:lastModifiedBy>
  <cp:revision>311</cp:revision>
  <dcterms:created xsi:type="dcterms:W3CDTF">2013-07-19T20:12:50Z</dcterms:created>
  <dcterms:modified xsi:type="dcterms:W3CDTF">2016-02-10T11:09:30Z</dcterms:modified>
</cp:coreProperties>
</file>