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1" r:id="rId2"/>
    <p:sldId id="289" r:id="rId3"/>
    <p:sldId id="273" r:id="rId4"/>
    <p:sldId id="285" r:id="rId5"/>
    <p:sldId id="328" r:id="rId6"/>
    <p:sldId id="281" r:id="rId7"/>
    <p:sldId id="312" r:id="rId8"/>
    <p:sldId id="322" r:id="rId9"/>
    <p:sldId id="290" r:id="rId10"/>
    <p:sldId id="304" r:id="rId11"/>
    <p:sldId id="327" r:id="rId12"/>
    <p:sldId id="325" r:id="rId13"/>
    <p:sldId id="295" r:id="rId14"/>
    <p:sldId id="314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24" r:id="rId23"/>
    <p:sldId id="326" r:id="rId24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5" autoAdjust="0"/>
    <p:restoredTop sz="85841" autoAdjust="0"/>
  </p:normalViewPr>
  <p:slideViewPr>
    <p:cSldViewPr snapToGrid="0" snapToObjects="1">
      <p:cViewPr>
        <p:scale>
          <a:sx n="56" d="100"/>
          <a:sy n="56" d="100"/>
        </p:scale>
        <p:origin x="1306" y="50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15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7141-E22B-4746-95A6-E55A464BAE5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82C4-7C56-F74D-9D34-54FC0777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1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9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2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7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7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603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7739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orbe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C3644E47-2D17-D647-8548-A552F973154C}" type="slidenum">
              <a:rPr lang="de-DE" sz="1200">
                <a:solidFill>
                  <a:srgbClr val="000000"/>
                </a:solidFill>
                <a:latin typeface="Corbel" charset="0"/>
              </a:rPr>
              <a:pPr/>
              <a:t>5</a:t>
            </a:fld>
            <a:endParaRPr lang="de-DE" sz="1200">
              <a:solidFill>
                <a:srgbClr val="000000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5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AB941-629C-3340-9EE2-B0FEE171F8AD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03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AB941-629C-3340-9EE2-B0FEE171F8AD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05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72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07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  <a:endParaRPr lang="en-US" noProof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11/16/2016</a:t>
            </a:fld>
            <a:endParaRPr lang="en-US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298" y="1837780"/>
            <a:ext cx="371005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11/16/2016</a:t>
            </a:fld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0364" y="1837780"/>
            <a:ext cx="371005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11/16/2016</a:t>
            </a:fld>
            <a:endParaRPr lang="en-US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11/16/2016</a:t>
            </a:fld>
            <a:endParaRPr lang="en-US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11/16/2016</a:t>
            </a:fld>
            <a:endParaRPr lang="en-US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  <a:endParaRPr lang="en-US" noProof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17A7-2136-344E-BCA2-C865C6895E7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5ED-DC62-6249-9419-1671131A56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CELERAT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xcelerate_white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9950"/>
            <a:ext cx="1597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949950"/>
            <a:ext cx="10017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525588"/>
            <a:ext cx="8153400" cy="4351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7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75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298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298" y="1751183"/>
            <a:ext cx="7888582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4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n-NO" smtClean="0"/>
              <a:pPr/>
              <a:t>16.11.2016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198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4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4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79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0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61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fb.cs.uit.no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els.bioinfo.n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uit.no/nowa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settinnegetbil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3" y="0"/>
            <a:ext cx="9127096" cy="6857999"/>
          </a:xfrm>
          <a:prstGeom prst="rect">
            <a:avLst/>
          </a:prstGeom>
        </p:spPr>
      </p:pic>
      <p:pic>
        <p:nvPicPr>
          <p:cNvPr id="14" name="Picture 4" descr="Nytt bild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 bwMode="auto">
          <a:xfrm>
            <a:off x="3942676" y="0"/>
            <a:ext cx="520132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e 11"/>
          <p:cNvGrpSpPr/>
          <p:nvPr/>
        </p:nvGrpSpPr>
        <p:grpSpPr>
          <a:xfrm>
            <a:off x="1274" y="-129789"/>
            <a:ext cx="6854594" cy="7034143"/>
            <a:chOff x="1274" y="-129789"/>
            <a:chExt cx="6854594" cy="7034143"/>
          </a:xfrm>
        </p:grpSpPr>
        <p:pic>
          <p:nvPicPr>
            <p:cNvPr id="15" name="Bilde 14" descr="Untitled-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4" y="0"/>
              <a:ext cx="6845323" cy="6858000"/>
            </a:xfrm>
            <a:prstGeom prst="rect">
              <a:avLst/>
            </a:prstGeom>
          </p:spPr>
        </p:pic>
        <p:cxnSp>
          <p:nvCxnSpPr>
            <p:cNvPr id="17" name="Rett linje 16"/>
            <p:cNvCxnSpPr/>
            <p:nvPr/>
          </p:nvCxnSpPr>
          <p:spPr>
            <a:xfrm rot="5400000">
              <a:off x="2038799" y="2087286"/>
              <a:ext cx="7034143" cy="2599994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cloud usage - and not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790575" y="3490439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e 10" descr="LogoNors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228" y="5990616"/>
            <a:ext cx="532397" cy="532397"/>
          </a:xfrm>
          <a:prstGeom prst="rect">
            <a:avLst/>
          </a:prstGeom>
        </p:spPr>
      </p:pic>
      <p:pic>
        <p:nvPicPr>
          <p:cNvPr id="16" name="Bilde 15" descr="UiT_Navn_en_blaa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4371110" y="6642555"/>
            <a:ext cx="1431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Photo: Jo </a:t>
            </a:r>
            <a:r>
              <a:rPr lang="nb-NO" sz="8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Jorem</a:t>
            </a:r>
            <a:r>
              <a:rPr lang="nb-NO" sz="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Aarseth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Lars Ailo Bongo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larsab@cs.uit.no</a:t>
            </a:r>
            <a:r>
              <a:rPr lang="en-US" sz="1600" dirty="0"/>
              <a:t>)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39" y="5209146"/>
            <a:ext cx="2286000" cy="1054100"/>
          </a:xfrm>
          <a:prstGeom prst="rect">
            <a:avLst/>
          </a:prstGeom>
        </p:spPr>
      </p:pic>
      <p:pic>
        <p:nvPicPr>
          <p:cNvPr id="20" name="Picture 2" descr="https://elixir-registry.cbs.dtu.dk/img/ELIXIR_logo_white_backgroun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98" y="5328029"/>
            <a:ext cx="1471906" cy="1107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70297" y="300207"/>
            <a:ext cx="7880116" cy="12169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 sounds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70300" y="1751175"/>
            <a:ext cx="3963600" cy="19456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rgbClr val="48231E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rgbClr val="48231E"/>
                </a:solidFill>
              </a:rPr>
              <a:t>1000s of recordings (</a:t>
            </a:r>
            <a:r>
              <a:rPr lang="en-US" sz="2200" dirty="0" err="1">
                <a:solidFill>
                  <a:srgbClr val="48231E"/>
                </a:solidFill>
              </a:rPr>
              <a:t>Tromsøundersøkelsen</a:t>
            </a:r>
            <a:r>
              <a:rPr lang="en-US" sz="2200" dirty="0">
                <a:solidFill>
                  <a:srgbClr val="48231E"/>
                </a:solidFill>
              </a:rPr>
              <a:t>)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rgbClr val="48231E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rgbClr val="48231E"/>
                </a:solidFill>
              </a:rPr>
              <a:t>Machine learning based classification</a:t>
            </a:r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11650" y="68750"/>
            <a:ext cx="3782099" cy="38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23"/>
          <p:cNvSpPr txBox="1">
            <a:spLocks/>
          </p:cNvSpPr>
          <p:nvPr/>
        </p:nvSpPr>
        <p:spPr>
          <a:xfrm>
            <a:off x="670300" y="3127568"/>
            <a:ext cx="7880116" cy="121692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</a:t>
            </a:r>
          </a:p>
        </p:txBody>
      </p:sp>
      <p:sp>
        <p:nvSpPr>
          <p:cNvPr id="10" name="Shape 124"/>
          <p:cNvSpPr txBox="1">
            <a:spLocks/>
          </p:cNvSpPr>
          <p:nvPr/>
        </p:nvSpPr>
        <p:spPr>
          <a:xfrm>
            <a:off x="670303" y="4578536"/>
            <a:ext cx="3963600" cy="194560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Clr>
                <a:srgbClr val="48231E"/>
              </a:buClr>
              <a:buSzPct val="100000"/>
            </a:pPr>
            <a:r>
              <a:rPr lang="en-US" sz="2200" dirty="0">
                <a:solidFill>
                  <a:srgbClr val="48231E"/>
                </a:solidFill>
              </a:rPr>
              <a:t>Mobile air pollution measurements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48231E"/>
              </a:buClr>
              <a:buSzPct val="100000"/>
            </a:pPr>
            <a:r>
              <a:rPr lang="en-US" sz="2200" dirty="0">
                <a:solidFill>
                  <a:srgbClr val="48231E"/>
                </a:solidFill>
              </a:rPr>
              <a:t>Orchestrate crowd sourcing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Clr>
                <a:srgbClr val="48231E"/>
              </a:buClr>
              <a:buSzPct val="100000"/>
              <a:buNone/>
            </a:pPr>
            <a:endParaRPr lang="en-US" sz="2200" dirty="0">
              <a:solidFill>
                <a:srgbClr val="48231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87" y="4030155"/>
            <a:ext cx="2579729" cy="27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443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inf-2202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67" y="1989016"/>
            <a:ext cx="9144000" cy="38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1" y="1949015"/>
            <a:ext cx="8563970" cy="38842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415627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use in our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Focus: build cloud technologies</a:t>
            </a:r>
          </a:p>
          <a:p>
            <a:r>
              <a:rPr lang="en-US" sz="2400" dirty="0"/>
              <a:t>Technologies: Hadoop, HBase, Spark, Pachyderm, …</a:t>
            </a:r>
          </a:p>
          <a:p>
            <a:r>
              <a:rPr lang="en-US" sz="2400" dirty="0"/>
              <a:t>AWS: Scalability evaluation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Uninett</a:t>
            </a:r>
            <a:r>
              <a:rPr lang="en-US" sz="2400" dirty="0"/>
              <a:t>) Kubernetes (or Azure, GCP): Scalable pipelines with built-in data versioning</a:t>
            </a:r>
          </a:p>
          <a:p>
            <a:r>
              <a:rPr lang="en-US" sz="2400" dirty="0"/>
              <a:t>AWS (or Azure, </a:t>
            </a:r>
            <a:r>
              <a:rPr lang="en-US" sz="2400" dirty="0" err="1"/>
              <a:t>Tensorflow</a:t>
            </a:r>
            <a:r>
              <a:rPr lang="en-US" sz="2400" dirty="0"/>
              <a:t>): Deep learning</a:t>
            </a:r>
          </a:p>
          <a:p>
            <a:r>
              <a:rPr lang="en-US" sz="2400" dirty="0"/>
              <a:t>Heroku: Data management for air pollution</a:t>
            </a:r>
          </a:p>
          <a:p>
            <a:r>
              <a:rPr lang="en-US" sz="2400" dirty="0" err="1"/>
              <a:t>Github</a:t>
            </a:r>
            <a:r>
              <a:rPr lang="en-US" sz="2400" dirty="0"/>
              <a:t>: open source repositories</a:t>
            </a:r>
          </a:p>
          <a:p>
            <a:r>
              <a:rPr lang="en-US" sz="2400" dirty="0"/>
              <a:t>Google docs: paper writing</a:t>
            </a:r>
          </a:p>
          <a:p>
            <a:r>
              <a:rPr lang="en-US" sz="2400" dirty="0"/>
              <a:t>Slack: chat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407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NOT used in our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analyses on data we cannot move out of Stallo</a:t>
            </a:r>
          </a:p>
          <a:p>
            <a:r>
              <a:rPr lang="en-US" sz="2400" dirty="0" err="1"/>
              <a:t>Gitlab</a:t>
            </a:r>
            <a:r>
              <a:rPr lang="en-US" sz="2400" dirty="0"/>
              <a:t> for not (yet) open sourced software</a:t>
            </a:r>
          </a:p>
          <a:p>
            <a:r>
              <a:rPr lang="en-US" sz="2400" dirty="0"/>
              <a:t>SharePoint for paper writing</a:t>
            </a:r>
          </a:p>
          <a:p>
            <a:r>
              <a:rPr lang="en-US" sz="2400" dirty="0"/>
              <a:t>Developer cluster</a:t>
            </a:r>
          </a:p>
          <a:p>
            <a:pPr lvl="1"/>
            <a:r>
              <a:rPr lang="en-US" sz="2400" dirty="0"/>
              <a:t>But testing a virtual machine based cluster</a:t>
            </a:r>
          </a:p>
          <a:p>
            <a:r>
              <a:rPr lang="en-US" sz="2400" dirty="0"/>
              <a:t>Virtual reality</a:t>
            </a:r>
          </a:p>
        </p:txBody>
      </p:sp>
    </p:spTree>
    <p:extLst>
      <p:ext uri="{BB962C8B-B14F-4D97-AF65-F5344CB8AC3E}">
        <p14:creationId xmlns:p14="http://schemas.microsoft.com/office/powerpoint/2010/main" val="93186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use in infrastructure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Focus: deliver data analysis services</a:t>
            </a:r>
          </a:p>
          <a:p>
            <a:r>
              <a:rPr lang="en-US" sz="2400" dirty="0"/>
              <a:t>Technologies: Spark, OpenStack, </a:t>
            </a:r>
            <a:r>
              <a:rPr lang="en-US" sz="2400" dirty="0" err="1"/>
              <a:t>AppImage</a:t>
            </a:r>
            <a:r>
              <a:rPr lang="en-US" sz="2400" dirty="0"/>
              <a:t>, </a:t>
            </a:r>
            <a:r>
              <a:rPr lang="en-US" sz="2400" dirty="0"/>
              <a:t>Jenkins</a:t>
            </a:r>
            <a:endParaRPr lang="en-US" sz="2400" dirty="0"/>
          </a:p>
          <a:p>
            <a:r>
              <a:rPr lang="en-US" sz="2400" dirty="0"/>
              <a:t>OpenStack: portable Spark based backend for research clouds</a:t>
            </a:r>
          </a:p>
          <a:p>
            <a:r>
              <a:rPr lang="en-US" sz="2400" dirty="0"/>
              <a:t>ELIXIR cloud platform: run </a:t>
            </a:r>
            <a:r>
              <a:rPr lang="en-US" sz="2400" dirty="0" err="1"/>
              <a:t>anlyses</a:t>
            </a:r>
            <a:endParaRPr lang="en-US" sz="2400" dirty="0"/>
          </a:p>
          <a:p>
            <a:r>
              <a:rPr lang="en-US" sz="2400" dirty="0"/>
              <a:t>AWS (or Azure, GCP): scalability evaluation</a:t>
            </a:r>
          </a:p>
          <a:p>
            <a:r>
              <a:rPr lang="en-US" sz="2400" dirty="0"/>
              <a:t>Jenkins: application deployment</a:t>
            </a:r>
          </a:p>
          <a:p>
            <a:r>
              <a:rPr lang="en-US" sz="2400" dirty="0"/>
              <a:t>Jira: project coordination</a:t>
            </a:r>
          </a:p>
          <a:p>
            <a:r>
              <a:rPr lang="en-US" sz="2400" dirty="0"/>
              <a:t>Bitbucket: private repositories</a:t>
            </a:r>
          </a:p>
          <a:p>
            <a:r>
              <a:rPr lang="en-US" sz="2400" dirty="0" err="1"/>
              <a:t>Github</a:t>
            </a:r>
            <a:r>
              <a:rPr lang="en-US" sz="2400" dirty="0"/>
              <a:t>, slack, Google docs, ….</a:t>
            </a:r>
          </a:p>
        </p:txBody>
      </p:sp>
    </p:spTree>
    <p:extLst>
      <p:ext uri="{BB962C8B-B14F-4D97-AF65-F5344CB8AC3E}">
        <p14:creationId xmlns:p14="http://schemas.microsoft.com/office/powerpoint/2010/main" val="193301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NOT used in infrastructure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Stallo backend</a:t>
            </a:r>
          </a:p>
          <a:p>
            <a:r>
              <a:rPr lang="en-US" sz="2400" dirty="0"/>
              <a:t>Servers</a:t>
            </a:r>
          </a:p>
          <a:p>
            <a:r>
              <a:rPr lang="en-US" sz="2400" dirty="0"/>
              <a:t>Data storage</a:t>
            </a:r>
          </a:p>
          <a:p>
            <a:r>
              <a:rPr lang="en-US" sz="2400" dirty="0"/>
              <a:t>De-novo assembly</a:t>
            </a:r>
          </a:p>
        </p:txBody>
      </p:sp>
    </p:spTree>
    <p:extLst>
      <p:ext uri="{BB962C8B-B14F-4D97-AF65-F5344CB8AC3E}">
        <p14:creationId xmlns:p14="http://schemas.microsoft.com/office/powerpoint/2010/main" val="403608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use in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Focus: computer science education</a:t>
            </a:r>
          </a:p>
          <a:p>
            <a:r>
              <a:rPr lang="en-US" sz="2400" dirty="0"/>
              <a:t>Technologies: Spark, Docker, </a:t>
            </a:r>
            <a:r>
              <a:rPr lang="en-US" sz="2400" dirty="0" err="1"/>
              <a:t>Tensorflow</a:t>
            </a:r>
            <a:r>
              <a:rPr lang="en-US" sz="2400" dirty="0"/>
              <a:t>, …</a:t>
            </a:r>
          </a:p>
          <a:p>
            <a:r>
              <a:rPr lang="en-US" sz="2400" dirty="0"/>
              <a:t>GitHub and GitHub Classroom: course materials</a:t>
            </a:r>
          </a:p>
          <a:p>
            <a:r>
              <a:rPr lang="en-US" sz="2400" dirty="0"/>
              <a:t>AWS Education: big data analysis in an undergraduate course </a:t>
            </a:r>
          </a:p>
        </p:txBody>
      </p:sp>
    </p:spTree>
    <p:extLst>
      <p:ext uri="{BB962C8B-B14F-4D97-AF65-F5344CB8AC3E}">
        <p14:creationId xmlns:p14="http://schemas.microsoft.com/office/powerpoint/2010/main" val="182844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NOT used in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“In person” activities</a:t>
            </a:r>
          </a:p>
          <a:p>
            <a:r>
              <a:rPr lang="en-US" sz="2400" dirty="0"/>
              <a:t>Developer machines</a:t>
            </a:r>
          </a:p>
          <a:p>
            <a:r>
              <a:rPr lang="en-US" sz="2400" dirty="0"/>
              <a:t>All but one course</a:t>
            </a:r>
          </a:p>
          <a:p>
            <a:r>
              <a:rPr lang="en-US" sz="2400" dirty="0"/>
              <a:t>Digital exam?</a:t>
            </a:r>
          </a:p>
          <a:p>
            <a:r>
              <a:rPr lang="en-US" sz="2400" dirty="0"/>
              <a:t>Mailing lists</a:t>
            </a:r>
          </a:p>
        </p:txBody>
      </p:sp>
    </p:spTree>
    <p:extLst>
      <p:ext uri="{BB962C8B-B14F-4D97-AF65-F5344CB8AC3E}">
        <p14:creationId xmlns:p14="http://schemas.microsoft.com/office/powerpoint/2010/main" val="3122151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use in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just created a Twitter account</a:t>
            </a:r>
          </a:p>
          <a:p>
            <a:r>
              <a:rPr lang="en-US" sz="2400" dirty="0"/>
              <a:t>Webinars in </a:t>
            </a:r>
            <a:r>
              <a:rPr lang="en-US" sz="2400" dirty="0" err="1"/>
              <a:t>youtube</a:t>
            </a:r>
            <a:endParaRPr lang="en-US" sz="2400" dirty="0"/>
          </a:p>
          <a:p>
            <a:r>
              <a:rPr lang="en-US" sz="2400" dirty="0" err="1"/>
              <a:t>Lær</a:t>
            </a:r>
            <a:r>
              <a:rPr lang="en-US" sz="2400" dirty="0"/>
              <a:t> </a:t>
            </a:r>
            <a:r>
              <a:rPr lang="en-US" sz="2400" dirty="0" err="1"/>
              <a:t>kidsa</a:t>
            </a:r>
            <a:r>
              <a:rPr lang="en-US" sz="2400" dirty="0"/>
              <a:t> å </a:t>
            </a:r>
            <a:r>
              <a:rPr lang="en-US" sz="2400" dirty="0" err="1"/>
              <a:t>kode</a:t>
            </a:r>
            <a:r>
              <a:rPr lang="en-US" sz="2400" dirty="0"/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23580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70297" y="300207"/>
            <a:ext cx="7880116" cy="12169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for Bioinformatics (</a:t>
            </a:r>
            <a:r>
              <a:rPr lang="en-US" sz="2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SfB</a:t>
            </a:r>
            <a:r>
              <a:rPr 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0297" y="3699317"/>
            <a:ext cx="7888581" cy="2426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Interdisciplinary research and services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science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Biotechnology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Bioinformatics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focus on marine metagenomics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~15 people</a:t>
            </a:r>
          </a:p>
          <a:p>
            <a:pPr lvl="1" indent="-34290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computer science</a:t>
            </a:r>
            <a:endParaRPr lang="en-US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http://sfb.cs.uit.no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914" y="513591"/>
            <a:ext cx="1714500" cy="79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52" y="1858716"/>
            <a:ext cx="2836311" cy="159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0487" y="1740866"/>
            <a:ext cx="3026926" cy="170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40939" y="1864358"/>
            <a:ext cx="2493291" cy="1584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178813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NOT used in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“In person” activities</a:t>
            </a:r>
            <a:endParaRPr lang="en-US" sz="2400" dirty="0"/>
          </a:p>
          <a:p>
            <a:r>
              <a:rPr lang="en-US" sz="2400" dirty="0"/>
              <a:t>Webpage hosted locally</a:t>
            </a:r>
          </a:p>
        </p:txBody>
      </p:sp>
    </p:spTree>
    <p:extLst>
      <p:ext uri="{BB962C8B-B14F-4D97-AF65-F5344CB8AC3E}">
        <p14:creationId xmlns:p14="http://schemas.microsoft.com/office/powerpoint/2010/main" val="2284311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Cloud in research:</a:t>
            </a:r>
          </a:p>
          <a:p>
            <a:pPr lvl="1"/>
            <a:r>
              <a:rPr lang="en-US" sz="2400" dirty="0"/>
              <a:t>Must in computer science</a:t>
            </a:r>
          </a:p>
          <a:p>
            <a:pPr lvl="1"/>
            <a:r>
              <a:rPr lang="en-US" sz="2400" dirty="0"/>
              <a:t>Need in life science</a:t>
            </a:r>
            <a:endParaRPr lang="en-US" sz="2400" dirty="0"/>
          </a:p>
          <a:p>
            <a:r>
              <a:rPr lang="en-US" sz="2400" dirty="0"/>
              <a:t>Cloud in life science analysis services:</a:t>
            </a:r>
          </a:p>
          <a:p>
            <a:pPr lvl="1"/>
            <a:r>
              <a:rPr lang="en-US" sz="2400" dirty="0"/>
              <a:t>Must to provide a good service</a:t>
            </a:r>
          </a:p>
          <a:p>
            <a:pPr lvl="1"/>
            <a:r>
              <a:rPr lang="en-US" sz="2400" dirty="0"/>
              <a:t>Easier to develop and maintain services</a:t>
            </a:r>
          </a:p>
          <a:p>
            <a:r>
              <a:rPr lang="en-US" sz="2400" dirty="0"/>
              <a:t>Cloud in teaching:</a:t>
            </a:r>
          </a:p>
          <a:p>
            <a:pPr lvl="1"/>
            <a:r>
              <a:rPr lang="en-US" sz="2400" dirty="0"/>
              <a:t>Should for computer science</a:t>
            </a:r>
          </a:p>
          <a:p>
            <a:pPr lvl="1"/>
            <a:r>
              <a:rPr lang="en-US" sz="2400" dirty="0"/>
              <a:t>Should for other courses</a:t>
            </a:r>
          </a:p>
          <a:p>
            <a:r>
              <a:rPr lang="en-US" sz="2400" dirty="0"/>
              <a:t>Cloud in outreach</a:t>
            </a:r>
          </a:p>
          <a:p>
            <a:pPr lvl="1"/>
            <a:r>
              <a:rPr lang="en-US" sz="2400" dirty="0"/>
              <a:t>Must and should</a:t>
            </a:r>
          </a:p>
        </p:txBody>
      </p:sp>
    </p:spTree>
    <p:extLst>
      <p:ext uri="{BB962C8B-B14F-4D97-AF65-F5344CB8AC3E}">
        <p14:creationId xmlns:p14="http://schemas.microsoft.com/office/powerpoint/2010/main" val="415176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-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Who can develop the services?</a:t>
            </a:r>
          </a:p>
          <a:p>
            <a:r>
              <a:rPr lang="en-US" sz="2400" dirty="0"/>
              <a:t>Who pays for the use of services?</a:t>
            </a:r>
          </a:p>
          <a:p>
            <a:r>
              <a:rPr lang="en-US" sz="2400" dirty="0"/>
              <a:t>How to overcome cloud skepticism?</a:t>
            </a:r>
          </a:p>
          <a:p>
            <a:r>
              <a:rPr lang="nb-NO" sz="2400" dirty="0"/>
              <a:t>R</a:t>
            </a:r>
            <a:r>
              <a:rPr lang="en-US" sz="2400" dirty="0" err="1"/>
              <a:t>esearch</a:t>
            </a:r>
            <a:r>
              <a:rPr lang="en-US" sz="2400" dirty="0"/>
              <a:t> vs. other usage?</a:t>
            </a:r>
          </a:p>
          <a:p>
            <a:r>
              <a:rPr lang="en-US" sz="2400" dirty="0"/>
              <a:t>Ethical, legal, and political problems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140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70297" y="300207"/>
            <a:ext cx="7880116" cy="12169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Team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71229" y="1690355"/>
            <a:ext cx="3919844" cy="42883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NOWAC</a:t>
            </a:r>
          </a:p>
          <a:p>
            <a:pPr marL="742950" marR="0" lvl="1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Einar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Holsbø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(PhD student)</a:t>
            </a:r>
          </a:p>
          <a:p>
            <a:pPr marL="742950" marR="0" lvl="1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Bjørn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Fjukstad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(PhD student)</a:t>
            </a:r>
          </a:p>
          <a:p>
            <a:pPr marL="742950" marR="0" lvl="1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Morten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Grønnesby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(PhD student)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 sounds,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others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Johan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Ravn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(master student) </a:t>
            </a:r>
          </a:p>
          <a:p>
            <a:pPr marL="742950" marR="0" lvl="1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Frode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Opdahl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(master student)</a:t>
            </a:r>
          </a:p>
          <a:p>
            <a:pPr marL="742950" marR="0" lvl="1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Nina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Angelvik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(master student)</a:t>
            </a:r>
          </a:p>
          <a:p>
            <a:pPr marL="742950" marR="0" lvl="1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7145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4294967295"/>
          </p:nvPr>
        </p:nvSpPr>
        <p:spPr>
          <a:xfrm>
            <a:off x="4881628" y="1654304"/>
            <a:ext cx="3977065" cy="4288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 for Bioinformatics (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SfB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2950" marR="0" lvl="1" indent="-2857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Edvard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Pedersen </a:t>
            </a:r>
            <a:b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(PhD student)</a:t>
            </a:r>
          </a:p>
          <a:p>
            <a:pPr marL="742950" marR="0" lvl="1" indent="-2857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Espen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Robertsen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(PhD student) </a:t>
            </a:r>
          </a:p>
          <a:p>
            <a:pPr marL="742950" marR="0" lvl="1" indent="-2857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Inge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Alexander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Raknes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(engineer)</a:t>
            </a:r>
          </a:p>
          <a:p>
            <a:pPr marL="742950" marR="0" lvl="1" indent="-2857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Giacomo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Tartari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(engineer)</a:t>
            </a:r>
          </a:p>
          <a:p>
            <a:pPr marL="742950" marR="0" lvl="1" indent="-2857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Aleksandr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Agafonov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(engineer)</a:t>
            </a:r>
          </a:p>
          <a:p>
            <a:pPr marL="742950" marR="0" lvl="1" indent="-2857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Jon Ivar Kristiansen (system administrator)</a:t>
            </a:r>
          </a:p>
        </p:txBody>
      </p:sp>
    </p:spTree>
    <p:extLst>
      <p:ext uri="{BB962C8B-B14F-4D97-AF65-F5344CB8AC3E}">
        <p14:creationId xmlns:p14="http://schemas.microsoft.com/office/powerpoint/2010/main" val="228336882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Bioinformatics services for Norwegian users</a:t>
            </a:r>
          </a:p>
          <a:p>
            <a:pPr lvl="1"/>
            <a:r>
              <a:rPr lang="en-US" sz="2000" dirty="0"/>
              <a:t>Tools</a:t>
            </a:r>
          </a:p>
          <a:p>
            <a:pPr lvl="1"/>
            <a:r>
              <a:rPr lang="en-US" sz="2000" dirty="0"/>
              <a:t>Pipelines</a:t>
            </a:r>
          </a:p>
          <a:p>
            <a:pPr lvl="1"/>
            <a:r>
              <a:rPr lang="en-US" sz="2000" dirty="0"/>
              <a:t>Compute resources</a:t>
            </a:r>
          </a:p>
          <a:p>
            <a:pPr lvl="1"/>
            <a:r>
              <a:rPr lang="en-US" sz="2000" dirty="0"/>
              <a:t>Storage resources (project &amp; archive)</a:t>
            </a:r>
          </a:p>
          <a:p>
            <a:r>
              <a:rPr lang="en-US" sz="2000" dirty="0" err="1"/>
              <a:t>UiT</a:t>
            </a:r>
            <a:r>
              <a:rPr lang="en-US" sz="2000" dirty="0"/>
              <a:t>, </a:t>
            </a:r>
            <a:r>
              <a:rPr lang="en-US" sz="2000" dirty="0" err="1"/>
              <a:t>UiB</a:t>
            </a:r>
            <a:r>
              <a:rPr lang="en-US" sz="2000" dirty="0"/>
              <a:t>, </a:t>
            </a:r>
            <a:r>
              <a:rPr lang="en-US" sz="2000" dirty="0" err="1"/>
              <a:t>UiO</a:t>
            </a:r>
            <a:r>
              <a:rPr lang="en-US" sz="2000" dirty="0"/>
              <a:t>, NTNU, NMBU</a:t>
            </a:r>
          </a:p>
          <a:p>
            <a:pPr lvl="1"/>
            <a:r>
              <a:rPr lang="en-US" sz="2000" dirty="0" err="1"/>
              <a:t>UiT</a:t>
            </a:r>
            <a:r>
              <a:rPr lang="en-US" sz="2000" dirty="0"/>
              <a:t> participating in all work packages</a:t>
            </a:r>
          </a:p>
          <a:p>
            <a:r>
              <a:rPr lang="en-US" sz="2000" dirty="0"/>
              <a:t>Financed by NFR </a:t>
            </a:r>
            <a:r>
              <a:rPr lang="en-US" sz="2000" dirty="0" err="1"/>
              <a:t>Infrastruktur</a:t>
            </a:r>
            <a:r>
              <a:rPr lang="en-US" sz="2000" dirty="0"/>
              <a:t> grant</a:t>
            </a:r>
          </a:p>
          <a:p>
            <a:pPr lvl="1"/>
            <a:r>
              <a:rPr lang="en-US" sz="2000" dirty="0"/>
              <a:t>New grant submitted</a:t>
            </a:r>
          </a:p>
          <a:p>
            <a:r>
              <a:rPr lang="en-US" sz="2000" dirty="0">
                <a:hlinkClick r:id="rId2"/>
              </a:rPr>
              <a:t>https://nels.bioinfo.no/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98" y="0"/>
            <a:ext cx="4733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NeLS</a:t>
            </a:r>
            <a:r>
              <a:rPr lang="en-US" dirty="0"/>
              <a:t> architecture</a:t>
            </a:r>
          </a:p>
        </p:txBody>
      </p:sp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8" y="2466022"/>
            <a:ext cx="7955280" cy="37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8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6" descr="map-memb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637222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itle 2"/>
          <p:cNvSpPr>
            <a:spLocks noGrp="1"/>
          </p:cNvSpPr>
          <p:nvPr>
            <p:ph type="title" idx="4294967295"/>
          </p:nvPr>
        </p:nvSpPr>
        <p:spPr>
          <a:xfrm>
            <a:off x="308250" y="-232914"/>
            <a:ext cx="5186363" cy="11525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solidFill>
                  <a:schemeClr val="accent1"/>
                </a:solidFill>
                <a:latin typeface="Corbel" charset="0"/>
              </a:rPr>
              <a:t>ELIXIR: An international distributed infrastructure for biological data</a:t>
            </a:r>
          </a:p>
        </p:txBody>
      </p:sp>
      <p:sp>
        <p:nvSpPr>
          <p:cNvPr id="60419" name="Content Placeholder 1"/>
          <p:cNvSpPr>
            <a:spLocks noGrp="1"/>
          </p:cNvSpPr>
          <p:nvPr>
            <p:ph idx="4294967295"/>
          </p:nvPr>
        </p:nvSpPr>
        <p:spPr>
          <a:xfrm>
            <a:off x="980112" y="1579357"/>
            <a:ext cx="2087563" cy="220107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Data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Standards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Tools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Compute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Training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endParaRPr lang="en-US" sz="2200" i="1" dirty="0">
              <a:latin typeface="Corbel" charset="0"/>
            </a:endParaRPr>
          </a:p>
        </p:txBody>
      </p:sp>
      <p:pic>
        <p:nvPicPr>
          <p:cNvPr id="60420" name="Picture 2" descr="data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9847"/>
            <a:ext cx="406598" cy="3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 descr="compu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8278"/>
            <a:ext cx="41895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 descr="standar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9203"/>
            <a:ext cx="387846" cy="3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5" descr="tool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" y="2383901"/>
            <a:ext cx="41917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6" descr="trainin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6950"/>
            <a:ext cx="406243" cy="35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51520" y="1063099"/>
            <a:ext cx="24693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>
              <a:buClr>
                <a:schemeClr val="accent1"/>
              </a:buClr>
              <a:defRPr/>
            </a:pPr>
            <a:r>
              <a:rPr lang="en-US" sz="2200" i="1" dirty="0">
                <a:solidFill>
                  <a:srgbClr val="E68422"/>
                </a:solidFill>
                <a:latin typeface="Corbel"/>
                <a:cs typeface="Corbel"/>
              </a:rPr>
              <a:t>Technical platforms</a:t>
            </a:r>
          </a:p>
        </p:txBody>
      </p:sp>
      <p:sp>
        <p:nvSpPr>
          <p:cNvPr id="60428" name="Rectangle 21"/>
          <p:cNvSpPr>
            <a:spLocks noChangeArrowheads="1"/>
          </p:cNvSpPr>
          <p:nvPr/>
        </p:nvSpPr>
        <p:spPr bwMode="auto">
          <a:xfrm>
            <a:off x="251520" y="4149080"/>
            <a:ext cx="2268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92075">
              <a:buClr>
                <a:schemeClr val="accent1"/>
              </a:buClr>
            </a:pPr>
            <a:r>
              <a:rPr lang="en-US" sz="2200" i="1" dirty="0">
                <a:solidFill>
                  <a:srgbClr val="E68422"/>
                </a:solidFill>
                <a:latin typeface="Corbel" charset="0"/>
                <a:cs typeface="Geneva" charset="0"/>
              </a:rPr>
              <a:t>User communities </a:t>
            </a:r>
            <a:endParaRPr lang="en-US" sz="2200" dirty="0">
              <a:solidFill>
                <a:srgbClr val="E68422"/>
              </a:solidFill>
            </a:endParaRPr>
          </a:p>
        </p:txBody>
      </p:sp>
      <p:pic>
        <p:nvPicPr>
          <p:cNvPr id="60429" name="Picture 8" descr="rar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" y="6237312"/>
            <a:ext cx="429342" cy="44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9" descr="plants-agri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8" y="5178127"/>
            <a:ext cx="421286" cy="4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0" descr="human-data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3" y="5733256"/>
            <a:ext cx="398390" cy="4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1" descr="marine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5" y="4651622"/>
            <a:ext cx="432734" cy="42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3" name="Rectangle 12"/>
          <p:cNvSpPr>
            <a:spLocks noChangeArrowheads="1"/>
          </p:cNvSpPr>
          <p:nvPr/>
        </p:nvSpPr>
        <p:spPr bwMode="auto">
          <a:xfrm>
            <a:off x="899592" y="4653136"/>
            <a:ext cx="2134332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Marine </a:t>
            </a:r>
            <a:r>
              <a:rPr lang="en-US" sz="1700" i="1" dirty="0" err="1">
                <a:solidFill>
                  <a:schemeClr val="tx1"/>
                </a:solidFill>
                <a:latin typeface="Corbel" charset="0"/>
                <a:cs typeface="Geneva" charset="0"/>
              </a:rPr>
              <a:t>metagenomics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0434" name="Rectangle 16"/>
          <p:cNvSpPr>
            <a:spLocks noChangeArrowheads="1"/>
          </p:cNvSpPr>
          <p:nvPr/>
        </p:nvSpPr>
        <p:spPr bwMode="auto">
          <a:xfrm>
            <a:off x="925496" y="5738556"/>
            <a:ext cx="1293632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Human data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0435" name="Rectangle 17"/>
          <p:cNvSpPr>
            <a:spLocks noChangeArrowheads="1"/>
          </p:cNvSpPr>
          <p:nvPr/>
        </p:nvSpPr>
        <p:spPr bwMode="auto">
          <a:xfrm>
            <a:off x="899592" y="5202242"/>
            <a:ext cx="2123257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Crop and forest plants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0436" name="Rectangle 18"/>
          <p:cNvSpPr>
            <a:spLocks noChangeArrowheads="1"/>
          </p:cNvSpPr>
          <p:nvPr/>
        </p:nvSpPr>
        <p:spPr bwMode="auto">
          <a:xfrm>
            <a:off x="921921" y="6257131"/>
            <a:ext cx="1377849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Rare diseases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22" name="Picture 21" descr="ELIXIR_logo_white_background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85184"/>
            <a:ext cx="2159055" cy="162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9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07.jpg" descr="Slide13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1600" y="1457242"/>
            <a:ext cx="7056784" cy="5112568"/>
          </a:xfrm>
          <a:prstGeom prst="rect">
            <a:avLst/>
          </a:prstGeom>
          <a:ln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Architecture</a:t>
            </a:r>
          </a:p>
        </p:txBody>
      </p:sp>
    </p:spTree>
    <p:extLst>
      <p:ext uri="{BB962C8B-B14F-4D97-AF65-F5344CB8AC3E}">
        <p14:creationId xmlns:p14="http://schemas.microsoft.com/office/powerpoint/2010/main" val="398588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98" y="-334415"/>
            <a:ext cx="7880116" cy="1216926"/>
          </a:xfrm>
        </p:spPr>
        <p:txBody>
          <a:bodyPr/>
          <a:lstStyle/>
          <a:p>
            <a:r>
              <a:rPr lang="en-US" dirty="0"/>
              <a:t>Backend Architecture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345"/>
          <a:stretch/>
        </p:blipFill>
        <p:spPr>
          <a:xfrm>
            <a:off x="181657" y="847683"/>
            <a:ext cx="8857397" cy="50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9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Deployment</a:t>
            </a:r>
            <a:endParaRPr lang="en-US" dirty="0"/>
          </a:p>
        </p:txBody>
      </p:sp>
      <p:pic>
        <p:nvPicPr>
          <p:cNvPr id="4" name="Picture 3" descr="Meta-pipe architecture (2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5" y="2046828"/>
            <a:ext cx="9144000" cy="32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738" y="1775735"/>
            <a:ext cx="6326261" cy="2885541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70297" y="300207"/>
            <a:ext cx="7880116" cy="12169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Norwegian Woman and Cancer (NOWAC)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0297" y="4748378"/>
            <a:ext cx="7888581" cy="1674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and unique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biobank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blood samples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development of cancer (and how to avoid it)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diagnosis approaches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or improve treatment</a:t>
            </a:r>
          </a:p>
          <a:p>
            <a:pPr lvl="0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http://site.uit.no/nowac/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48010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ibb2014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cibb2014.potx</Template>
  <TotalTime>8663</TotalTime>
  <Words>593</Words>
  <Application>Microsoft Office PowerPoint</Application>
  <PresentationFormat>On-screen Show (4:3)</PresentationFormat>
  <Paragraphs>151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Corbel</vt:lpstr>
      <vt:lpstr>Geneva</vt:lpstr>
      <vt:lpstr>Open Sans</vt:lpstr>
      <vt:lpstr>cibb2014</vt:lpstr>
      <vt:lpstr>Our cloud usage - and not</vt:lpstr>
      <vt:lpstr>Center for Bioinformatics (SfB)</vt:lpstr>
      <vt:lpstr>PowerPoint Presentation</vt:lpstr>
      <vt:lpstr>NeLS architecture</vt:lpstr>
      <vt:lpstr>ELIXIR: An international distributed infrastructure for biological data</vt:lpstr>
      <vt:lpstr>Technical Architecture</vt:lpstr>
      <vt:lpstr>Backend Architecture</vt:lpstr>
      <vt:lpstr>Cloud Deployment</vt:lpstr>
      <vt:lpstr>Norwegian Woman and Cancer (NOWAC)</vt:lpstr>
      <vt:lpstr>Lung sounds</vt:lpstr>
      <vt:lpstr>inf-2202</vt:lpstr>
      <vt:lpstr>Outreach</vt:lpstr>
      <vt:lpstr>Cloud use in our research</vt:lpstr>
      <vt:lpstr>Cloud NOT used in our research</vt:lpstr>
      <vt:lpstr>Cloud use in infrastructure development</vt:lpstr>
      <vt:lpstr>Cloud NOT used in infrastructure development</vt:lpstr>
      <vt:lpstr>Cloud use in teaching</vt:lpstr>
      <vt:lpstr>Cloud NOT used in teaching</vt:lpstr>
      <vt:lpstr>Cloud use in outreach</vt:lpstr>
      <vt:lpstr>Cloud NOT used in outreach</vt:lpstr>
      <vt:lpstr>Summary</vt:lpstr>
      <vt:lpstr>Summary - Issues</vt:lpstr>
      <vt:lpstr>The Team</vt:lpstr>
    </vt:vector>
  </TitlesOfParts>
  <Company>Agendum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Ann Elin Hvidtsten</dc:creator>
  <cp:lastModifiedBy>Lars Ailo Bongo</cp:lastModifiedBy>
  <cp:revision>306</cp:revision>
  <dcterms:created xsi:type="dcterms:W3CDTF">2013-07-19T20:12:50Z</dcterms:created>
  <dcterms:modified xsi:type="dcterms:W3CDTF">2016-11-16T12:21:58Z</dcterms:modified>
</cp:coreProperties>
</file>