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6"/>
  </p:notesMasterIdLst>
  <p:sldIdLst>
    <p:sldId id="256" r:id="rId2"/>
    <p:sldId id="268" r:id="rId3"/>
    <p:sldId id="267" r:id="rId4"/>
    <p:sldId id="273" r:id="rId5"/>
    <p:sldId id="274" r:id="rId6"/>
    <p:sldId id="275" r:id="rId7"/>
    <p:sldId id="277" r:id="rId8"/>
    <p:sldId id="278" r:id="rId9"/>
    <p:sldId id="281" r:id="rId10"/>
    <p:sldId id="284" r:id="rId11"/>
    <p:sldId id="283" r:id="rId12"/>
    <p:sldId id="270" r:id="rId13"/>
    <p:sldId id="265" r:id="rId14"/>
    <p:sldId id="276" r:id="rId15"/>
    <p:sldId id="258" r:id="rId16"/>
    <p:sldId id="263" r:id="rId17"/>
    <p:sldId id="266" r:id="rId18"/>
    <p:sldId id="269" r:id="rId19"/>
    <p:sldId id="259" r:id="rId20"/>
    <p:sldId id="260" r:id="rId21"/>
    <p:sldId id="261" r:id="rId22"/>
    <p:sldId id="262" r:id="rId23"/>
    <p:sldId id="272" r:id="rId24"/>
    <p:sldId id="271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-108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F0E6E4-6CC8-9E43-ACE6-A412693F97DA}" type="datetimeFigureOut">
              <a:rPr lang="en-US" smtClean="0"/>
              <a:t>22.11.16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C49717-6611-504A-B99F-994E3FA326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808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Function serialization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CE9BAB-6795-2A4C-BDD4-554885DFD21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908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81E44-CEE4-9C4C-ACA3-E2EC147A3065}" type="datetimeFigureOut">
              <a:rPr lang="en-US" smtClean="0"/>
              <a:t>22.11.16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AD381-5BE7-364A-99B3-ECD6E6453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166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81E44-CEE4-9C4C-ACA3-E2EC147A3065}" type="datetimeFigureOut">
              <a:rPr lang="en-US" smtClean="0"/>
              <a:t>22.11.16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AD381-5BE7-364A-99B3-ECD6E6453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175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81E44-CEE4-9C4C-ACA3-E2EC147A3065}" type="datetimeFigureOut">
              <a:rPr lang="en-US" smtClean="0"/>
              <a:t>22.11.16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AD381-5BE7-364A-99B3-ECD6E6453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501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81E44-CEE4-9C4C-ACA3-E2EC147A3065}" type="datetimeFigureOut">
              <a:rPr lang="en-US" smtClean="0"/>
              <a:t>22.11.16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AD381-5BE7-364A-99B3-ECD6E6453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960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81E44-CEE4-9C4C-ACA3-E2EC147A3065}" type="datetimeFigureOut">
              <a:rPr lang="en-US" smtClean="0"/>
              <a:t>22.11.16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AD381-5BE7-364A-99B3-ECD6E6453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735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81E44-CEE4-9C4C-ACA3-E2EC147A3065}" type="datetimeFigureOut">
              <a:rPr lang="en-US" smtClean="0"/>
              <a:t>22.11.16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AD381-5BE7-364A-99B3-ECD6E6453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77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81E44-CEE4-9C4C-ACA3-E2EC147A3065}" type="datetimeFigureOut">
              <a:rPr lang="en-US" smtClean="0"/>
              <a:t>22.11.16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AD381-5BE7-364A-99B3-ECD6E6453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406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81E44-CEE4-9C4C-ACA3-E2EC147A3065}" type="datetimeFigureOut">
              <a:rPr lang="en-US" smtClean="0"/>
              <a:t>22.11.16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AD381-5BE7-364A-99B3-ECD6E6453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706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81E44-CEE4-9C4C-ACA3-E2EC147A3065}" type="datetimeFigureOut">
              <a:rPr lang="en-US" smtClean="0"/>
              <a:t>22.11.16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AD381-5BE7-364A-99B3-ECD6E6453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460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81E44-CEE4-9C4C-ACA3-E2EC147A3065}" type="datetimeFigureOut">
              <a:rPr lang="en-US" smtClean="0"/>
              <a:t>22.11.16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AD381-5BE7-364A-99B3-ECD6E6453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685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81E44-CEE4-9C4C-ACA3-E2EC147A3065}" type="datetimeFigureOut">
              <a:rPr lang="en-US" smtClean="0"/>
              <a:t>22.11.16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AD381-5BE7-364A-99B3-ECD6E6453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607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081E44-CEE4-9C4C-ACA3-E2EC147A3065}" type="datetimeFigureOut">
              <a:rPr lang="en-US" smtClean="0"/>
              <a:t>22.11.16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5AD381-5BE7-364A-99B3-ECD6E6453A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713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META-pipe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Architecture and design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62712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RDD - Example</a:t>
            </a:r>
            <a:endParaRPr lang="en-US" dirty="0"/>
          </a:p>
        </p:txBody>
      </p:sp>
      <p:pic>
        <p:nvPicPr>
          <p:cNvPr id="7" name="Picture 6" descr="Skjermbilde 2015-10-07 kl. 15.40.56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1162" y="3791532"/>
            <a:ext cx="4715638" cy="299516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09344" y="1221010"/>
            <a:ext cx="757081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Andale Mono"/>
                <a:cs typeface="Andale Mono"/>
              </a:rPr>
              <a:t>val</a:t>
            </a:r>
            <a:r>
              <a:rPr lang="en-US" sz="2000" dirty="0" smtClean="0">
                <a:latin typeface="Andale Mono"/>
                <a:cs typeface="Andale Mono"/>
              </a:rPr>
              <a:t> lines = </a:t>
            </a:r>
            <a:r>
              <a:rPr lang="en-US" sz="2000" dirty="0" err="1" smtClean="0">
                <a:latin typeface="Andale Mono"/>
                <a:cs typeface="Andale Mono"/>
              </a:rPr>
              <a:t>spark.textFile</a:t>
            </a:r>
            <a:r>
              <a:rPr lang="en-US" sz="2000" dirty="0" smtClean="0">
                <a:latin typeface="Andale Mono"/>
                <a:cs typeface="Andale Mono"/>
              </a:rPr>
              <a:t>("</a:t>
            </a:r>
            <a:r>
              <a:rPr lang="en-US" sz="2000" dirty="0" err="1" smtClean="0">
                <a:latin typeface="Andale Mono"/>
                <a:cs typeface="Andale Mono"/>
              </a:rPr>
              <a:t>hdfs</a:t>
            </a:r>
            <a:r>
              <a:rPr lang="en-US" sz="2000" dirty="0" smtClean="0">
                <a:latin typeface="Andale Mono"/>
                <a:cs typeface="Andale Mono"/>
              </a:rPr>
              <a:t>://...")</a:t>
            </a:r>
          </a:p>
          <a:p>
            <a:r>
              <a:rPr lang="en-US" sz="2000" dirty="0" err="1" smtClean="0">
                <a:latin typeface="Andale Mono"/>
                <a:cs typeface="Andale Mono"/>
              </a:rPr>
              <a:t>val</a:t>
            </a:r>
            <a:r>
              <a:rPr lang="en-US" sz="2000" dirty="0" smtClean="0">
                <a:latin typeface="Andale Mono"/>
                <a:cs typeface="Andale Mono"/>
              </a:rPr>
              <a:t> errors = </a:t>
            </a:r>
            <a:r>
              <a:rPr lang="en-US" sz="2000" dirty="0" err="1" smtClean="0">
                <a:latin typeface="Andale Mono"/>
                <a:cs typeface="Andale Mono"/>
              </a:rPr>
              <a:t>lines.filter</a:t>
            </a:r>
            <a:r>
              <a:rPr lang="en-US" sz="2000" dirty="0" smtClean="0">
                <a:latin typeface="Andale Mono"/>
                <a:cs typeface="Andale Mono"/>
              </a:rPr>
              <a:t>(_.</a:t>
            </a:r>
            <a:r>
              <a:rPr lang="en-US" sz="2000" dirty="0" err="1" smtClean="0">
                <a:latin typeface="Andale Mono"/>
                <a:cs typeface="Andale Mono"/>
              </a:rPr>
              <a:t>startsWith</a:t>
            </a:r>
            <a:r>
              <a:rPr lang="en-US" sz="2000" dirty="0" smtClean="0">
                <a:latin typeface="Andale Mono"/>
                <a:cs typeface="Andale Mono"/>
              </a:rPr>
              <a:t>("ERROR"))</a:t>
            </a:r>
          </a:p>
          <a:p>
            <a:r>
              <a:rPr lang="en-US" sz="2000" dirty="0" err="1" smtClean="0">
                <a:latin typeface="Andale Mono"/>
                <a:cs typeface="Andale Mono"/>
              </a:rPr>
              <a:t>errors.persist</a:t>
            </a:r>
            <a:r>
              <a:rPr lang="en-US" sz="2000" dirty="0" smtClean="0">
                <a:latin typeface="Andale Mono"/>
                <a:cs typeface="Andale Mono"/>
              </a:rPr>
              <a:t>()</a:t>
            </a:r>
          </a:p>
          <a:p>
            <a:endParaRPr lang="en-US" sz="2000" dirty="0" smtClean="0">
              <a:latin typeface="Andale Mono"/>
              <a:cs typeface="Andale Mono"/>
            </a:endParaRPr>
          </a:p>
          <a:p>
            <a:endParaRPr lang="en-US" sz="2000" dirty="0" smtClean="0">
              <a:latin typeface="Andale Mono"/>
              <a:cs typeface="Andale Mono"/>
            </a:endParaRPr>
          </a:p>
          <a:p>
            <a:r>
              <a:rPr lang="en-US" sz="2000" dirty="0" smtClean="0">
                <a:latin typeface="Andale Mono"/>
                <a:cs typeface="Andale Mono"/>
              </a:rPr>
              <a:t>// Returns </a:t>
            </a:r>
            <a:r>
              <a:rPr lang="en-US" sz="2000" dirty="0" err="1" smtClean="0">
                <a:latin typeface="Andale Mono"/>
                <a:cs typeface="Andale Mono"/>
              </a:rPr>
              <a:t>Seq</a:t>
            </a:r>
            <a:r>
              <a:rPr lang="en-US" sz="2000" dirty="0" smtClean="0">
                <a:latin typeface="Andale Mono"/>
                <a:cs typeface="Andale Mono"/>
              </a:rPr>
              <a:t>[String]</a:t>
            </a:r>
          </a:p>
          <a:p>
            <a:r>
              <a:rPr lang="en-US" sz="2000" dirty="0" err="1" smtClean="0">
                <a:latin typeface="Andale Mono"/>
                <a:cs typeface="Andale Mono"/>
              </a:rPr>
              <a:t>errors.filter</a:t>
            </a:r>
            <a:r>
              <a:rPr lang="en-US" sz="2000" dirty="0" smtClean="0">
                <a:latin typeface="Andale Mono"/>
                <a:cs typeface="Andale Mono"/>
              </a:rPr>
              <a:t>(_.contains("HDFS"))</a:t>
            </a:r>
          </a:p>
          <a:p>
            <a:r>
              <a:rPr lang="en-US" sz="2000" dirty="0" smtClean="0">
                <a:latin typeface="Andale Mono"/>
                <a:cs typeface="Andale Mono"/>
              </a:rPr>
              <a:t>	.map(_.split('\t')(3))</a:t>
            </a:r>
          </a:p>
          <a:p>
            <a:r>
              <a:rPr lang="en-US" sz="2000" dirty="0" smtClean="0">
                <a:latin typeface="Andale Mono"/>
                <a:cs typeface="Andale Mono"/>
              </a:rPr>
              <a:t>	.collect()</a:t>
            </a:r>
            <a:endParaRPr lang="en-US" sz="2000" dirty="0">
              <a:latin typeface="Andale Mono"/>
              <a:cs typeface="Andale Mono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9344" y="6314344"/>
            <a:ext cx="25389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(taken from Spark paper)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3098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RDD – Transformations and actions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1347473"/>
              </p:ext>
            </p:extLst>
          </p:nvPr>
        </p:nvGraphicFramePr>
        <p:xfrm>
          <a:off x="457200" y="1396998"/>
          <a:ext cx="8473422" cy="24926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36711"/>
                <a:gridCol w="4236711"/>
              </a:tblGrid>
              <a:tr h="415438">
                <a:tc>
                  <a:txBody>
                    <a:bodyPr/>
                    <a:lstStyle/>
                    <a:p>
                      <a:r>
                        <a:rPr lang="en-US" dirty="0" smtClean="0"/>
                        <a:t>Method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Signature</a:t>
                      </a:r>
                      <a:endParaRPr lang="en-US" dirty="0"/>
                    </a:p>
                  </a:txBody>
                  <a:tcPr/>
                </a:tc>
              </a:tr>
              <a:tr h="415438">
                <a:tc>
                  <a:txBody>
                    <a:bodyPr/>
                    <a:lstStyle/>
                    <a:p>
                      <a:r>
                        <a:rPr lang="en-US" dirty="0" smtClean="0"/>
                        <a:t>map(f:</a:t>
                      </a:r>
                      <a:r>
                        <a:rPr lang="en-US" baseline="0" dirty="0" smtClean="0"/>
                        <a:t> T =&gt; U)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RDD[T]</a:t>
                      </a:r>
                      <a:r>
                        <a:rPr lang="en-US" baseline="0" dirty="0" smtClean="0"/>
                        <a:t> =&gt; RDD[U]</a:t>
                      </a:r>
                      <a:endParaRPr lang="en-US" dirty="0"/>
                    </a:p>
                  </a:txBody>
                  <a:tcPr/>
                </a:tc>
              </a:tr>
              <a:tr h="415438">
                <a:tc>
                  <a:txBody>
                    <a:bodyPr/>
                    <a:lstStyle/>
                    <a:p>
                      <a:r>
                        <a:rPr lang="en-US" dirty="0" smtClean="0"/>
                        <a:t>filter(f:</a:t>
                      </a:r>
                      <a:r>
                        <a:rPr lang="en-US" baseline="0" dirty="0" smtClean="0"/>
                        <a:t> T =&gt; </a:t>
                      </a:r>
                      <a:r>
                        <a:rPr lang="en-US" baseline="0" dirty="0" err="1" smtClean="0"/>
                        <a:t>Bool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RDD[T] =&gt; RDD[T]</a:t>
                      </a:r>
                      <a:endParaRPr lang="en-US" dirty="0"/>
                    </a:p>
                  </a:txBody>
                  <a:tcPr/>
                </a:tc>
              </a:tr>
              <a:tr h="415438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groupByKey</a:t>
                      </a:r>
                      <a:r>
                        <a:rPr lang="en-US" dirty="0" smtClean="0"/>
                        <a:t>()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RDD[(K, V)] =&gt; RDD[(K, </a:t>
                      </a:r>
                      <a:r>
                        <a:rPr lang="en-US" dirty="0" err="1" smtClean="0"/>
                        <a:t>Seq</a:t>
                      </a:r>
                      <a:r>
                        <a:rPr lang="en-US" dirty="0" smtClean="0"/>
                        <a:t>[V])]</a:t>
                      </a:r>
                      <a:endParaRPr lang="en-US" dirty="0"/>
                    </a:p>
                  </a:txBody>
                  <a:tcPr/>
                </a:tc>
              </a:tr>
              <a:tr h="415438">
                <a:tc>
                  <a:txBody>
                    <a:bodyPr/>
                    <a:lstStyle/>
                    <a:p>
                      <a:r>
                        <a:rPr lang="en-US" dirty="0" smtClean="0"/>
                        <a:t>join()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(RDD[K,V],RDD[K,W]) =&gt; RDD[(K, (V, W))]</a:t>
                      </a:r>
                      <a:endParaRPr lang="en-US" dirty="0"/>
                    </a:p>
                  </a:txBody>
                  <a:tcPr/>
                </a:tc>
              </a:tr>
              <a:tr h="415438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partitionBy</a:t>
                      </a:r>
                      <a:r>
                        <a:rPr lang="en-US" dirty="0" smtClean="0"/>
                        <a:t>(p: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Partitioner</a:t>
                      </a:r>
                      <a:r>
                        <a:rPr lang="en-US" baseline="0" dirty="0" smtClean="0"/>
                        <a:t>[K])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RDD[(K, V)] =&gt; RDD[(K, V)]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444436"/>
              </p:ext>
            </p:extLst>
          </p:nvPr>
        </p:nvGraphicFramePr>
        <p:xfrm>
          <a:off x="457200" y="4395260"/>
          <a:ext cx="8473422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36711"/>
                <a:gridCol w="423671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Method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Signature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count()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RDD[T] =&gt; Long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collect()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RDD[T] =&gt; </a:t>
                      </a:r>
                      <a:r>
                        <a:rPr lang="en-US" dirty="0" err="1" smtClean="0"/>
                        <a:t>Seq</a:t>
                      </a:r>
                      <a:r>
                        <a:rPr lang="en-US" dirty="0" smtClean="0"/>
                        <a:t>[T]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reduce(f: (T, T) =&gt;</a:t>
                      </a:r>
                      <a:r>
                        <a:rPr lang="en-US" baseline="0" dirty="0" smtClean="0"/>
                        <a:t> T)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RDD[T] =&gt; 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save(path: String)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Outputs RDD to a</a:t>
                      </a:r>
                      <a:r>
                        <a:rPr lang="en-US" baseline="0" dirty="0" smtClean="0"/>
                        <a:t> storage system, e.g., HDFS, Amazon S3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47216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submitting a job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1891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Spark on </a:t>
            </a:r>
            <a:r>
              <a:rPr lang="en-US" dirty="0" err="1" smtClean="0"/>
              <a:t>Stallo</a:t>
            </a:r>
            <a:endParaRPr lang="en-US" dirty="0"/>
          </a:p>
        </p:txBody>
      </p:sp>
      <p:pic>
        <p:nvPicPr>
          <p:cNvPr id="3" name="Picture 2" descr="Pysical Spark architecture on Stallo sept '1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4638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15339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JobService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Service that sits between </a:t>
            </a:r>
            <a:r>
              <a:rPr lang="en-US" dirty="0" smtClean="0"/>
              <a:t>user interface and execution backend</a:t>
            </a:r>
          </a:p>
          <a:p>
            <a:r>
              <a:rPr lang="en-US" dirty="0" smtClean="0"/>
              <a:t>Isolates back-end errors from the end user</a:t>
            </a:r>
          </a:p>
          <a:p>
            <a:r>
              <a:rPr lang="en-US" dirty="0" smtClean="0"/>
              <a:t>Keeps track of:</a:t>
            </a:r>
          </a:p>
          <a:p>
            <a:pPr lvl="1"/>
            <a:r>
              <a:rPr lang="en-US" dirty="0" smtClean="0"/>
              <a:t>Which jobs (with parameters) have been submitted by which users</a:t>
            </a:r>
          </a:p>
          <a:p>
            <a:pPr lvl="1"/>
            <a:r>
              <a:rPr lang="en-US" dirty="0" smtClean="0"/>
              <a:t>References to input- and output datasets</a:t>
            </a:r>
          </a:p>
          <a:p>
            <a:pPr lvl="1"/>
            <a:r>
              <a:rPr lang="en-US" dirty="0" smtClean="0"/>
              <a:t>Different attempts to run a job (retries)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53298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Job service workflow</a:t>
            </a:r>
            <a:endParaRPr lang="en-US" dirty="0"/>
          </a:p>
        </p:txBody>
      </p:sp>
      <p:pic>
        <p:nvPicPr>
          <p:cNvPr id="7" name="Picture 6" descr="Failure workflow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02462"/>
            <a:ext cx="9144000" cy="4409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71425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Causes for failure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Systems becoming unavailable</a:t>
            </a:r>
          </a:p>
          <a:p>
            <a:pPr lvl="1"/>
            <a:r>
              <a:rPr lang="en-US" dirty="0" err="1" smtClean="0"/>
              <a:t>Stallo</a:t>
            </a:r>
            <a:r>
              <a:rPr lang="en-US" dirty="0" smtClean="0"/>
              <a:t> reboot</a:t>
            </a:r>
          </a:p>
          <a:p>
            <a:pPr lvl="1"/>
            <a:r>
              <a:rPr lang="en-US" dirty="0" smtClean="0"/>
              <a:t>Shared file system unavailable</a:t>
            </a:r>
          </a:p>
          <a:p>
            <a:pPr lvl="1"/>
            <a:r>
              <a:rPr lang="en-US" dirty="0" smtClean="0"/>
              <a:t>Power outage</a:t>
            </a:r>
          </a:p>
          <a:p>
            <a:r>
              <a:rPr lang="en-US" dirty="0" smtClean="0"/>
              <a:t>Administration</a:t>
            </a:r>
          </a:p>
          <a:p>
            <a:pPr lvl="1"/>
            <a:r>
              <a:rPr lang="en-US" dirty="0" smtClean="0"/>
              <a:t>Re-deployment of META-pipe (new version, tool update)</a:t>
            </a:r>
          </a:p>
          <a:p>
            <a:pPr lvl="1"/>
            <a:r>
              <a:rPr lang="en-US" dirty="0" smtClean="0"/>
              <a:t>Reboot of Spark cluster after configuration update</a:t>
            </a:r>
          </a:p>
          <a:p>
            <a:r>
              <a:rPr lang="en-US" dirty="0" smtClean="0"/>
              <a:t>Bugs</a:t>
            </a:r>
          </a:p>
          <a:p>
            <a:pPr lvl="1"/>
            <a:r>
              <a:rPr lang="en-US" dirty="0" smtClean="0"/>
              <a:t>Tool parser errors</a:t>
            </a:r>
          </a:p>
          <a:p>
            <a:pPr lvl="1"/>
            <a:r>
              <a:rPr lang="en-US" dirty="0" smtClean="0"/>
              <a:t>Unexpected exceptions</a:t>
            </a:r>
            <a:endParaRPr lang="en-US" dirty="0"/>
          </a:p>
          <a:p>
            <a:r>
              <a:rPr lang="en-US" dirty="0" smtClean="0"/>
              <a:t>Invalid input</a:t>
            </a:r>
          </a:p>
          <a:p>
            <a:pPr lvl="1"/>
            <a:r>
              <a:rPr lang="en-US" dirty="0" smtClean="0"/>
              <a:t>The FASTQ file turned out be a video file. How to recover?</a:t>
            </a:r>
          </a:p>
        </p:txBody>
      </p:sp>
    </p:spTree>
    <p:extLst>
      <p:ext uri="{BB962C8B-B14F-4D97-AF65-F5344CB8AC3E}">
        <p14:creationId xmlns:p14="http://schemas.microsoft.com/office/powerpoint/2010/main" val="4818267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kjermbilde 2016-09-26 kl. 14.52.1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730" y="1185859"/>
            <a:ext cx="4807965" cy="3132668"/>
          </a:xfrm>
          <a:prstGeom prst="rect">
            <a:avLst/>
          </a:prstGeom>
        </p:spPr>
      </p:pic>
      <p:pic>
        <p:nvPicPr>
          <p:cNvPr id="5" name="Picture 4" descr="Skjermbilde 2016-09-26 kl. 14.57.50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6695" y="1673299"/>
            <a:ext cx="5129344" cy="3208028"/>
          </a:xfrm>
          <a:prstGeom prst="rect">
            <a:avLst/>
          </a:prstGeom>
        </p:spPr>
      </p:pic>
      <p:pic>
        <p:nvPicPr>
          <p:cNvPr id="4" name="Picture 3" descr="Skjermbilde 2016-09-26 kl. 14.50.09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56" y="4421705"/>
            <a:ext cx="5322798" cy="2234959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Interfaces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9700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submits a job</a:t>
            </a:r>
            <a:endParaRPr lang="en-US" dirty="0"/>
          </a:p>
        </p:txBody>
      </p:sp>
      <p:pic>
        <p:nvPicPr>
          <p:cNvPr id="3" name="Picture 2" descr="Job Service protocol-full-submi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9921" y="1605808"/>
            <a:ext cx="6604000" cy="511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24609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Job manager protocol succes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2894" y="1560704"/>
            <a:ext cx="3543300" cy="394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47698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Architecture</a:t>
            </a:r>
          </a:p>
          <a:p>
            <a:r>
              <a:rPr lang="en-US" dirty="0" smtClean="0"/>
              <a:t>Authorization Server</a:t>
            </a:r>
          </a:p>
          <a:p>
            <a:r>
              <a:rPr lang="en-US" dirty="0" smtClean="0"/>
              <a:t>Background: Spark</a:t>
            </a:r>
          </a:p>
          <a:p>
            <a:r>
              <a:rPr lang="en-US" dirty="0" smtClean="0"/>
              <a:t>What happens when a user submits a job?</a:t>
            </a:r>
          </a:p>
          <a:p>
            <a:pPr lvl="1"/>
            <a:r>
              <a:rPr lang="en-US" dirty="0" smtClean="0"/>
              <a:t>Failure handling</a:t>
            </a:r>
          </a:p>
        </p:txBody>
      </p:sp>
    </p:spTree>
    <p:extLst>
      <p:ext uri="{BB962C8B-B14F-4D97-AF65-F5344CB8AC3E}">
        <p14:creationId xmlns:p14="http://schemas.microsoft.com/office/powerpoint/2010/main" val="36919076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Job manager protocol failur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7130" y="101481"/>
            <a:ext cx="3543300" cy="664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029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Submitting in a new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qsub</a:t>
            </a:r>
            <a:endParaRPr lang="en-US" dirty="0" smtClean="0"/>
          </a:p>
          <a:p>
            <a:r>
              <a:rPr lang="en-US" dirty="0" smtClean="0"/>
              <a:t>spark-submit (cluster mode)</a:t>
            </a:r>
          </a:p>
          <a:p>
            <a:r>
              <a:rPr lang="en-US" dirty="0" smtClean="0"/>
              <a:t>VM creation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77076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ttempt Manager handoff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836" y="124365"/>
            <a:ext cx="6400800" cy="664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77136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Snapshotting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Spark tool RDDs are dumped to disk when computed</a:t>
            </a:r>
          </a:p>
          <a:p>
            <a:r>
              <a:rPr lang="en-US" dirty="0" smtClean="0"/>
              <a:t>Simple if-test to see if a tool has already run</a:t>
            </a:r>
          </a:p>
        </p:txBody>
      </p:sp>
    </p:spTree>
    <p:extLst>
      <p:ext uri="{BB962C8B-B14F-4D97-AF65-F5344CB8AC3E}">
        <p14:creationId xmlns:p14="http://schemas.microsoft.com/office/powerpoint/2010/main" val="3064953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(TODO)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Automatic scaling based on queue size</a:t>
            </a:r>
          </a:p>
          <a:p>
            <a:r>
              <a:rPr lang="en-US" dirty="0" smtClean="0"/>
              <a:t>Monitoring and logging</a:t>
            </a:r>
          </a:p>
          <a:p>
            <a:r>
              <a:rPr lang="en-US" dirty="0" smtClean="0"/>
              <a:t>Big Data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97472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Architecture</a:t>
            </a:r>
            <a:endParaRPr lang="en-US" dirty="0"/>
          </a:p>
        </p:txBody>
      </p:sp>
      <p:pic>
        <p:nvPicPr>
          <p:cNvPr id="4" name="Picture 3" descr="Meta-pipe architectur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62746"/>
            <a:ext cx="9144000" cy="3277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9239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authorization server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AAI: SAML/OAuth2.0 Integration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9053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pic>
        <p:nvPicPr>
          <p:cNvPr id="3" name="Picture 2" descr="authorization service.ai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31716"/>
            <a:ext cx="9144000" cy="533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04371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Authorization server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Features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4518648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SAML 2.0 integration designed for the Elixir AAI</a:t>
            </a:r>
          </a:p>
          <a:p>
            <a:r>
              <a:rPr lang="en-US" dirty="0" err="1" smtClean="0"/>
              <a:t>OAuth</a:t>
            </a:r>
            <a:r>
              <a:rPr lang="en-US" dirty="0" smtClean="0"/>
              <a:t> 2.0</a:t>
            </a:r>
          </a:p>
          <a:p>
            <a:pPr lvl="1"/>
            <a:r>
              <a:rPr lang="en-US" dirty="0" smtClean="0"/>
              <a:t>Implicit flow</a:t>
            </a:r>
          </a:p>
          <a:p>
            <a:pPr lvl="1"/>
            <a:r>
              <a:rPr lang="en-US" dirty="0" smtClean="0"/>
              <a:t>Authorization code grant</a:t>
            </a:r>
          </a:p>
          <a:p>
            <a:pPr lvl="1"/>
            <a:r>
              <a:rPr lang="en-US" dirty="0" smtClean="0"/>
              <a:t>Client Credentials (special clients only)</a:t>
            </a:r>
          </a:p>
          <a:p>
            <a:pPr lvl="1"/>
            <a:r>
              <a:rPr lang="en-US" dirty="0" smtClean="0"/>
              <a:t>Bearer Token introspection</a:t>
            </a:r>
          </a:p>
          <a:p>
            <a:pPr lvl="1"/>
            <a:r>
              <a:rPr lang="en-US" dirty="0" smtClean="0"/>
              <a:t>OIDC </a:t>
            </a:r>
            <a:r>
              <a:rPr lang="en-US" dirty="0" err="1" smtClean="0"/>
              <a:t>UserInfo</a:t>
            </a:r>
            <a:r>
              <a:rPr lang="en-US" dirty="0" smtClean="0"/>
              <a:t>-endpoint</a:t>
            </a:r>
          </a:p>
          <a:p>
            <a:r>
              <a:rPr lang="en-US" dirty="0" smtClean="0"/>
              <a:t>Mapping table between internal user IDs and remote use IDs at the </a:t>
            </a:r>
            <a:r>
              <a:rPr lang="en-US" dirty="0" err="1" smtClean="0"/>
              <a:t>IdP</a:t>
            </a:r>
            <a:endParaRPr lang="en-US" dirty="0" smtClean="0"/>
          </a:p>
          <a:p>
            <a:r>
              <a:rPr lang="en-US" dirty="0" smtClean="0"/>
              <a:t>Simple authorization based on </a:t>
            </a:r>
            <a:r>
              <a:rPr lang="en-US" dirty="0" err="1" smtClean="0"/>
              <a:t>uri</a:t>
            </a:r>
            <a:r>
              <a:rPr lang="en-US" dirty="0" smtClean="0"/>
              <a:t>-prefix</a:t>
            </a:r>
          </a:p>
          <a:p>
            <a:pPr lvl="1"/>
            <a:r>
              <a:rPr lang="en-US" i="1" dirty="0" smtClean="0"/>
              <a:t>storage/users/</a:t>
            </a:r>
            <a:r>
              <a:rPr lang="en-US" i="1" dirty="0" err="1" smtClean="0"/>
              <a:t>alex</a:t>
            </a:r>
            <a:r>
              <a:rPr lang="en-US" i="1" dirty="0" smtClean="0"/>
              <a:t> </a:t>
            </a:r>
            <a:r>
              <a:rPr lang="en-US" dirty="0" smtClean="0"/>
              <a:t>authorizes </a:t>
            </a:r>
            <a:r>
              <a:rPr lang="en-US" i="1" dirty="0" smtClean="0"/>
              <a:t>storage/users/</a:t>
            </a:r>
            <a:r>
              <a:rPr lang="en-US" i="1" dirty="0" err="1" smtClean="0"/>
              <a:t>alex</a:t>
            </a:r>
            <a:r>
              <a:rPr lang="en-US" i="1" dirty="0" smtClean="0"/>
              <a:t>/</a:t>
            </a:r>
            <a:r>
              <a:rPr lang="en-US" i="1" dirty="0" err="1" smtClean="0"/>
              <a:t>test.txt</a:t>
            </a:r>
            <a:endParaRPr lang="en-US" i="1" dirty="0" smtClean="0"/>
          </a:p>
          <a:p>
            <a:r>
              <a:rPr lang="en-US" dirty="0" smtClean="0"/>
              <a:t>YAML-based configuration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err="1" smtClean="0"/>
              <a:t>Techonologies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err="1" smtClean="0"/>
              <a:t>Dropwizard</a:t>
            </a:r>
            <a:r>
              <a:rPr lang="en-US" dirty="0" smtClean="0"/>
              <a:t> web framework</a:t>
            </a:r>
          </a:p>
          <a:p>
            <a:r>
              <a:rPr lang="en-US" dirty="0" smtClean="0"/>
              <a:t>Apache </a:t>
            </a:r>
            <a:r>
              <a:rPr lang="en-US" dirty="0" err="1" smtClean="0"/>
              <a:t>Oltu</a:t>
            </a:r>
            <a:r>
              <a:rPr lang="en-US" dirty="0" smtClean="0"/>
              <a:t> </a:t>
            </a:r>
            <a:r>
              <a:rPr lang="en-US" dirty="0" err="1" smtClean="0"/>
              <a:t>OAuth</a:t>
            </a:r>
            <a:r>
              <a:rPr lang="en-US" dirty="0" smtClean="0"/>
              <a:t> library</a:t>
            </a:r>
          </a:p>
          <a:p>
            <a:r>
              <a:rPr lang="en-US" dirty="0" smtClean="0"/>
              <a:t>Spring Security SAML</a:t>
            </a:r>
          </a:p>
          <a:p>
            <a:r>
              <a:rPr lang="en-US" dirty="0" smtClean="0"/>
              <a:t>Hibernate ORM</a:t>
            </a:r>
          </a:p>
          <a:p>
            <a:r>
              <a:rPr lang="en-US" dirty="0" err="1" smtClean="0"/>
              <a:t>PostgreSQL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201813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Background: Spark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2956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“Apache Spark is a fast and general engine for large-scale data processing” - Spark Website</a:t>
            </a:r>
          </a:p>
          <a:p>
            <a:r>
              <a:rPr lang="en-US" dirty="0" smtClean="0"/>
              <a:t>Provides interactive response times to large amounts of data</a:t>
            </a:r>
          </a:p>
          <a:p>
            <a:r>
              <a:rPr lang="en-US" dirty="0" smtClean="0"/>
              <a:t>Written in </a:t>
            </a:r>
            <a:r>
              <a:rPr lang="en-US" dirty="0" err="1" smtClean="0"/>
              <a:t>Scala</a:t>
            </a:r>
            <a:r>
              <a:rPr lang="en-US" dirty="0" smtClean="0"/>
              <a:t>, but can also be used from Java python Python and R</a:t>
            </a:r>
          </a:p>
          <a:p>
            <a:r>
              <a:rPr lang="en-US" dirty="0" smtClean="0"/>
              <a:t>Fault tolerant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3194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RDD -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Immutable representation of a dataset</a:t>
            </a:r>
          </a:p>
          <a:p>
            <a:r>
              <a:rPr lang="en-US" dirty="0" smtClean="0"/>
              <a:t>Deterministic instantiation and transformation</a:t>
            </a:r>
          </a:p>
          <a:p>
            <a:r>
              <a:rPr lang="en-US" dirty="0" smtClean="0"/>
              <a:t>Distributed (partitions)</a:t>
            </a:r>
          </a:p>
          <a:p>
            <a:r>
              <a:rPr lang="en-US" dirty="0" smtClean="0"/>
              <a:t>Instantiated by</a:t>
            </a:r>
          </a:p>
          <a:p>
            <a:pPr lvl="1"/>
            <a:r>
              <a:rPr lang="en-US" dirty="0" smtClean="0"/>
              <a:t>transforming another RDD</a:t>
            </a:r>
          </a:p>
          <a:p>
            <a:pPr lvl="1"/>
            <a:r>
              <a:rPr lang="en-US" dirty="0" smtClean="0"/>
              <a:t>from an input source, like a file on HDFS</a:t>
            </a:r>
          </a:p>
          <a:p>
            <a:r>
              <a:rPr lang="en-US" dirty="0" smtClean="0"/>
              <a:t>Computation close to the data</a:t>
            </a:r>
          </a:p>
          <a:p>
            <a:r>
              <a:rPr lang="en-US" dirty="0" smtClean="0"/>
              <a:t>Fault tolerant (based on lineage)</a:t>
            </a:r>
          </a:p>
        </p:txBody>
      </p:sp>
    </p:spTree>
    <p:extLst>
      <p:ext uri="{BB962C8B-B14F-4D97-AF65-F5344CB8AC3E}">
        <p14:creationId xmlns:p14="http://schemas.microsoft.com/office/powerpoint/2010/main" val="27968487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12838</TotalTime>
  <Words>640</Words>
  <Application>Microsoft Macintosh PowerPoint</Application>
  <PresentationFormat>On-screen Show (4:3)</PresentationFormat>
  <Paragraphs>118</Paragraphs>
  <Slides>24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META-pipe</vt:lpstr>
      <vt:lpstr>Outline</vt:lpstr>
      <vt:lpstr>Architecture</vt:lpstr>
      <vt:lpstr>authorization server</vt:lpstr>
      <vt:lpstr>Overview</vt:lpstr>
      <vt:lpstr>Authorization server</vt:lpstr>
      <vt:lpstr>Background: Spark</vt:lpstr>
      <vt:lpstr>Spark</vt:lpstr>
      <vt:lpstr>RDD - Overview</vt:lpstr>
      <vt:lpstr>RDD - Example</vt:lpstr>
      <vt:lpstr>RDD – Transformations and actions</vt:lpstr>
      <vt:lpstr>submitting a job</vt:lpstr>
      <vt:lpstr>Spark on Stallo</vt:lpstr>
      <vt:lpstr>JobService</vt:lpstr>
      <vt:lpstr>Job service workflow</vt:lpstr>
      <vt:lpstr>Causes for failure</vt:lpstr>
      <vt:lpstr>User Interfaces</vt:lpstr>
      <vt:lpstr>User submits a job</vt:lpstr>
      <vt:lpstr>PowerPoint Presentation</vt:lpstr>
      <vt:lpstr>PowerPoint Presentation</vt:lpstr>
      <vt:lpstr>Submitting in a new process</vt:lpstr>
      <vt:lpstr>PowerPoint Presentation</vt:lpstr>
      <vt:lpstr>Snapshotting</vt:lpstr>
      <vt:lpstr>Challenges (TODO)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META-pipe</dc:title>
  <dc:creator>Inge Alexander Raknes</dc:creator>
  <cp:lastModifiedBy>Inge Alexander Raknes</cp:lastModifiedBy>
  <cp:revision>31</cp:revision>
  <dcterms:created xsi:type="dcterms:W3CDTF">2016-09-19T12:08:03Z</dcterms:created>
  <dcterms:modified xsi:type="dcterms:W3CDTF">2016-11-22T12:01:14Z</dcterms:modified>
</cp:coreProperties>
</file>