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71" r:id="rId2"/>
    <p:sldId id="289" r:id="rId3"/>
    <p:sldId id="290" r:id="rId4"/>
    <p:sldId id="291" r:id="rId5"/>
    <p:sldId id="292" r:id="rId6"/>
    <p:sldId id="293" r:id="rId7"/>
    <p:sldId id="272" r:id="rId8"/>
    <p:sldId id="288" r:id="rId9"/>
    <p:sldId id="273" r:id="rId10"/>
    <p:sldId id="287" r:id="rId11"/>
    <p:sldId id="274" r:id="rId12"/>
    <p:sldId id="294" r:id="rId13"/>
    <p:sldId id="280" r:id="rId14"/>
    <p:sldId id="295" r:id="rId15"/>
    <p:sldId id="286" r:id="rId16"/>
    <p:sldId id="275" r:id="rId17"/>
    <p:sldId id="296" r:id="rId18"/>
    <p:sldId id="276" r:id="rId19"/>
    <p:sldId id="297" r:id="rId20"/>
    <p:sldId id="278" r:id="rId21"/>
    <p:sldId id="277" r:id="rId22"/>
    <p:sldId id="279" r:id="rId23"/>
    <p:sldId id="281" r:id="rId24"/>
    <p:sldId id="300" r:id="rId25"/>
    <p:sldId id="284" r:id="rId26"/>
    <p:sldId id="299" r:id="rId27"/>
    <p:sldId id="298" r:id="rId28"/>
    <p:sldId id="285" r:id="rId29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5">
          <p15:clr>
            <a:srgbClr val="A4A3A4"/>
          </p15:clr>
        </p15:guide>
        <p15:guide id="2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45" autoAdjust="0"/>
    <p:restoredTop sz="85841" autoAdjust="0"/>
  </p:normalViewPr>
  <p:slideViewPr>
    <p:cSldViewPr snapToGrid="0" snapToObjects="1">
      <p:cViewPr>
        <p:scale>
          <a:sx n="77" d="100"/>
          <a:sy n="77" d="100"/>
        </p:scale>
        <p:origin x="1452" y="39"/>
      </p:cViewPr>
      <p:guideLst>
        <p:guide orient="horz" pos="3865"/>
        <p:guide pos="498"/>
      </p:guideLst>
    </p:cSldViewPr>
  </p:slideViewPr>
  <p:outlineViewPr>
    <p:cViewPr>
      <p:scale>
        <a:sx n="33" d="100"/>
        <a:sy n="33" d="100"/>
      </p:scale>
      <p:origin x="0" y="156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B7141-E22B-4746-95A6-E55A464BAE5F}" type="datetimeFigureOut">
              <a:rPr lang="en-US" smtClean="0"/>
              <a:t>23-Nov-17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C82C4-7C56-F74D-9D34-54FC07770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1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82C4-7C56-F74D-9D34-54FC07770F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1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See. Live. Transform.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82C4-7C56-F74D-9D34-54FC07770F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82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82C4-7C56-F74D-9D34-54FC07770F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01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Useful</a:t>
            </a:r>
            <a:r>
              <a:rPr lang="en-US" baseline="0" dirty="0"/>
              <a:t> introduction to deep learning: </a:t>
            </a:r>
            <a:r>
              <a:rPr lang="en-US" dirty="0"/>
              <a:t>https://www.edureka.co/blog/what-is-deep-learning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82C4-7C56-F74D-9D34-54FC07770F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43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 example</a:t>
            </a:r>
          </a:p>
          <a:p>
            <a:r>
              <a:rPr lang="en-US" dirty="0"/>
              <a:t>Unsupervised learning</a:t>
            </a:r>
          </a:p>
          <a:p>
            <a:r>
              <a:rPr lang="en-US" dirty="0"/>
              <a:t>Systems + machine learning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82C4-7C56-F74D-9D34-54FC07770F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2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http://www.cs.stanford.edu/~acoates/papers/CoatesHuvalWangWuNgCatanzaro_icml2013.pdf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82C4-7C56-F74D-9D34-54FC07770F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78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GTX1080</a:t>
            </a:r>
          </a:p>
          <a:p>
            <a:r>
              <a:rPr lang="en-US" dirty="0"/>
              <a:t>Cloud</a:t>
            </a:r>
          </a:p>
          <a:p>
            <a:r>
              <a:rPr lang="en-US" dirty="0"/>
              <a:t>Sigma2 cluster</a:t>
            </a:r>
          </a:p>
          <a:p>
            <a:r>
              <a:rPr lang="en-US" dirty="0" err="1"/>
              <a:t>Tensorflow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82C4-7C56-F74D-9D34-54FC07770F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06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https://arxiv.org/abs/1702.05747</a:t>
            </a:r>
          </a:p>
          <a:p>
            <a:endParaRPr lang="en-US" dirty="0"/>
          </a:p>
          <a:p>
            <a:r>
              <a:rPr lang="en-US" dirty="0"/>
              <a:t>Opportunities</a:t>
            </a:r>
          </a:p>
          <a:p>
            <a:r>
              <a:rPr lang="en-US" dirty="0"/>
              <a:t>Research interest</a:t>
            </a:r>
          </a:p>
          <a:p>
            <a:r>
              <a:rPr lang="en-US" dirty="0"/>
              <a:t>How they differ vs non-medical images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C82C4-7C56-F74D-9D34-54FC07770F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83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10403"/>
            <a:ext cx="777240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b-NO" noProof="0"/>
              <a:t>Click to edit Master title style</a:t>
            </a:r>
            <a:endParaRPr lang="en-US" noProof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Click to edit Master subtitle style</a:t>
            </a:r>
            <a:endParaRPr lang="en-US" noProof="0"/>
          </a:p>
        </p:txBody>
      </p:sp>
      <p:cxnSp>
        <p:nvCxnSpPr>
          <p:cNvPr id="15" name="Rett linje 14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 userDrawn="1"/>
        </p:nvCxnSpPr>
        <p:spPr>
          <a:xfrm>
            <a:off x="790575" y="3470437"/>
            <a:ext cx="4579572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21" name="Bilde 20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  <a:endParaRPr lang="en-US" noProof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en-US" noProof="0" smtClean="0"/>
              <a:pPr/>
              <a:t>23-Nov-17</a:t>
            </a:fld>
            <a:endParaRPr lang="en-US" noProof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  <a:endParaRPr lang="en-US" noProof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70298" y="1837780"/>
            <a:ext cx="3710050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  <a:endParaRPr lang="en-US" noProof="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en-US" noProof="0" smtClean="0"/>
              <a:pPr/>
              <a:t>23-Nov-17</a:t>
            </a:fld>
            <a:endParaRPr lang="en-US" noProof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Plassholder for innhold 2"/>
          <p:cNvSpPr>
            <a:spLocks noGrp="1"/>
          </p:cNvSpPr>
          <p:nvPr>
            <p:ph sz="half" idx="13"/>
          </p:nvPr>
        </p:nvSpPr>
        <p:spPr>
          <a:xfrm>
            <a:off x="4840364" y="1837780"/>
            <a:ext cx="3710050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Click to edit Master text styles</a:t>
            </a:r>
          </a:p>
          <a:p>
            <a:pPr lvl="1"/>
            <a:r>
              <a:rPr lang="nb-NO" noProof="0"/>
              <a:t>Second level</a:t>
            </a:r>
          </a:p>
          <a:p>
            <a:pPr lvl="2"/>
            <a:r>
              <a:rPr lang="nb-NO" noProof="0"/>
              <a:t>Third level</a:t>
            </a:r>
          </a:p>
          <a:p>
            <a:pPr lvl="3"/>
            <a:r>
              <a:rPr lang="nb-NO" noProof="0"/>
              <a:t>Fourth level</a:t>
            </a:r>
          </a:p>
          <a:p>
            <a:pPr lvl="4"/>
            <a:r>
              <a:rPr lang="nb-NO" noProof="0"/>
              <a:t>Fifth level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Click to edit Master title style</a:t>
            </a:r>
            <a:endParaRPr lang="en-US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en-US" noProof="0" smtClean="0"/>
              <a:pPr/>
              <a:t>23-Nov-17</a:t>
            </a:fld>
            <a:endParaRPr lang="en-US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en-US" noProof="0" smtClean="0"/>
              <a:pPr/>
              <a:t>23-Nov-17</a:t>
            </a:fld>
            <a:endParaRPr lang="en-US" noProof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en-US" noProof="0" smtClean="0"/>
              <a:pPr/>
              <a:t>23-Nov-17</a:t>
            </a:fld>
            <a:endParaRPr lang="en-US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Rektangel 6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Click to edit Master subtitle style</a:t>
            </a:r>
            <a:endParaRPr lang="en-US" noProof="0"/>
          </a:p>
        </p:txBody>
      </p:sp>
      <p:cxnSp>
        <p:nvCxnSpPr>
          <p:cNvPr id="10" name="Rett linje 9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Undertittel 2"/>
          <p:cNvSpPr txBox="1">
            <a:spLocks/>
          </p:cNvSpPr>
          <p:nvPr userDrawn="1"/>
        </p:nvSpPr>
        <p:spPr>
          <a:xfrm>
            <a:off x="706461" y="5870703"/>
            <a:ext cx="7763835" cy="3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</a:p>
        </p:txBody>
      </p:sp>
      <p:pic>
        <p:nvPicPr>
          <p:cNvPr id="17" name="Bilde 16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18" name="Bilde 17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17A7-2136-344E-BCA2-C865C6895E70}" type="datetimeFigureOut">
              <a:rPr lang="en-US" smtClean="0"/>
              <a:t>23-Nov-17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355ED-DC62-6249-9419-1671131A56A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6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298" y="300207"/>
            <a:ext cx="7880116" cy="1216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70298" y="1751183"/>
            <a:ext cx="7888582" cy="437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74" y="6356350"/>
            <a:ext cx="6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DF9E8F3-4849-FA48-B4C8-2D894E979956}" type="datetimeFigureOut">
              <a:rPr lang="nn-NO" smtClean="0"/>
              <a:pPr/>
              <a:t>23.11.2017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198" y="6356350"/>
            <a:ext cx="1827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cxnSp>
        <p:nvCxnSpPr>
          <p:cNvPr id="10" name="Rett linje 9"/>
          <p:cNvCxnSpPr/>
          <p:nvPr/>
        </p:nvCxnSpPr>
        <p:spPr>
          <a:xfrm rot="5400000">
            <a:off x="7719374" y="54333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rot="10800000" flipV="1">
            <a:off x="6927454" y="5850106"/>
            <a:ext cx="2216545" cy="1007893"/>
          </a:xfrm>
          <a:prstGeom prst="line">
            <a:avLst/>
          </a:prstGeom>
          <a:ln>
            <a:solidFill>
              <a:schemeClr val="accent3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rot="5400000">
            <a:off x="8334479" y="6048478"/>
            <a:ext cx="1161841" cy="457200"/>
          </a:xfrm>
          <a:prstGeom prst="line">
            <a:avLst/>
          </a:prstGeom>
          <a:ln w="19050" cap="flat" cmpd="sng" algn="ctr">
            <a:solidFill>
              <a:schemeClr val="accent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770100" y="1603376"/>
            <a:ext cx="778878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8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hyperlink" Target="mailto:larsab@cs.uit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hyperlink" Target="http://bdps.cs.uit.no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000757-A688-4185-8E07-AF2329F8049F}"/>
              </a:ext>
            </a:extLst>
          </p:cNvPr>
          <p:cNvPicPr/>
          <p:nvPr/>
        </p:nvPicPr>
        <p:blipFill rotWithShape="1">
          <a:blip r:embed="rId3"/>
          <a:srcRect r="17615"/>
          <a:stretch/>
        </p:blipFill>
        <p:spPr>
          <a:xfrm>
            <a:off x="1990531" y="-28724"/>
            <a:ext cx="7153469" cy="6886724"/>
          </a:xfrm>
          <a:prstGeom prst="rect">
            <a:avLst/>
          </a:prstGeom>
        </p:spPr>
      </p:pic>
      <p:grpSp>
        <p:nvGrpSpPr>
          <p:cNvPr id="12" name="Gruppe 11"/>
          <p:cNvGrpSpPr/>
          <p:nvPr/>
        </p:nvGrpSpPr>
        <p:grpSpPr>
          <a:xfrm>
            <a:off x="1274" y="-129789"/>
            <a:ext cx="6854594" cy="7034143"/>
            <a:chOff x="1274" y="-129789"/>
            <a:chExt cx="6854594" cy="7034143"/>
          </a:xfrm>
        </p:grpSpPr>
        <p:pic>
          <p:nvPicPr>
            <p:cNvPr id="15" name="Bilde 14" descr="Untitled-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74" y="0"/>
              <a:ext cx="6845323" cy="6858000"/>
            </a:xfrm>
            <a:prstGeom prst="rect">
              <a:avLst/>
            </a:prstGeom>
          </p:spPr>
        </p:pic>
        <p:cxnSp>
          <p:nvCxnSpPr>
            <p:cNvPr id="17" name="Rett linje 16"/>
            <p:cNvCxnSpPr/>
            <p:nvPr/>
          </p:nvCxnSpPr>
          <p:spPr>
            <a:xfrm rot="5400000">
              <a:off x="2038799" y="2087286"/>
              <a:ext cx="7034143" cy="2599994"/>
            </a:xfrm>
            <a:prstGeom prst="line">
              <a:avLst/>
            </a:prstGeom>
            <a:ln w="1016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Diabetic retinopathy detection</a:t>
            </a:r>
            <a:br>
              <a:rPr lang="en-US" dirty="0"/>
            </a:br>
            <a:r>
              <a:rPr lang="en-US" dirty="0"/>
              <a:t>on Titan GPUs</a:t>
            </a:r>
          </a:p>
        </p:txBody>
      </p:sp>
      <p:cxnSp>
        <p:nvCxnSpPr>
          <p:cNvPr id="10" name="Rett linje 9"/>
          <p:cNvCxnSpPr/>
          <p:nvPr/>
        </p:nvCxnSpPr>
        <p:spPr>
          <a:xfrm>
            <a:off x="790575" y="3490439"/>
            <a:ext cx="4579572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Bilde 10" descr="LogoNors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7228" y="5990616"/>
            <a:ext cx="532397" cy="532397"/>
          </a:xfrm>
          <a:prstGeom prst="rect">
            <a:avLst/>
          </a:prstGeom>
        </p:spPr>
      </p:pic>
      <p:pic>
        <p:nvPicPr>
          <p:cNvPr id="16" name="Bilde 15" descr="UiT_Navn_en_blaa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dirty="0"/>
              <a:t>Mike Voets, </a:t>
            </a:r>
            <a:r>
              <a:rPr lang="en-US" sz="1600" u="sng" dirty="0"/>
              <a:t>Lars Ailo Bongo</a:t>
            </a:r>
            <a:r>
              <a:rPr lang="en-US" sz="1600" dirty="0"/>
              <a:t>,</a:t>
            </a:r>
          </a:p>
          <a:p>
            <a:r>
              <a:rPr lang="en-US" sz="1600" dirty="0"/>
              <a:t>Department of Computer Science</a:t>
            </a:r>
          </a:p>
          <a:p>
            <a:r>
              <a:rPr lang="en-US" sz="1600" dirty="0"/>
              <a:t>(</a:t>
            </a:r>
            <a:r>
              <a:rPr lang="en-US" sz="1600" dirty="0">
                <a:hlinkClick r:id="rId7"/>
              </a:rPr>
              <a:t>larsab@cs.uit.no</a:t>
            </a:r>
            <a:r>
              <a:rPr lang="en-US" sz="1600" dirty="0"/>
              <a:t>)</a:t>
            </a:r>
          </a:p>
          <a:p>
            <a:endParaRPr lang="en-US" sz="1600" dirty="0"/>
          </a:p>
          <a:p>
            <a:r>
              <a:rPr lang="en-US" sz="1600" dirty="0" err="1"/>
              <a:t>Faggruppe</a:t>
            </a:r>
            <a:r>
              <a:rPr lang="en-US" sz="1600" dirty="0"/>
              <a:t> for </a:t>
            </a:r>
            <a:r>
              <a:rPr lang="en-US" sz="1600" dirty="0" err="1"/>
              <a:t>Skyteknologi</a:t>
            </a:r>
            <a:r>
              <a:rPr lang="en-US" sz="1600" dirty="0"/>
              <a:t>,</a:t>
            </a:r>
            <a:br>
              <a:rPr lang="en-US" sz="1600" dirty="0"/>
            </a:br>
            <a:r>
              <a:rPr lang="en-US" sz="1600" dirty="0"/>
              <a:t>Trondheim, 23.11.17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0" y="6304208"/>
            <a:ext cx="2413510" cy="3727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2106BF-2445-4954-B0A5-67DDC0D28B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290" y="5799867"/>
            <a:ext cx="2406887" cy="32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46" y="2408909"/>
            <a:ext cx="7793368" cy="3753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" y="2145788"/>
            <a:ext cx="8351947" cy="4280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82892" y="6536376"/>
            <a:ext cx="5010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Image from: https://www.edureka.co/blog/what-is-deep-learning </a:t>
            </a:r>
          </a:p>
        </p:txBody>
      </p:sp>
    </p:spTree>
    <p:extLst>
      <p:ext uri="{BB962C8B-B14F-4D97-AF65-F5344CB8AC3E}">
        <p14:creationId xmlns:p14="http://schemas.microsoft.com/office/powerpoint/2010/main" val="87677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cat videos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604D42-328F-4835-AF26-14C588F54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8041" y="1751013"/>
            <a:ext cx="5272055" cy="43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21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936D3-3902-4FB7-9B64-875CEDB6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 videos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1F21-BA2D-4CB1-8ED4-118B4F020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98" y="4426936"/>
            <a:ext cx="7888582" cy="1840302"/>
          </a:xfrm>
        </p:spPr>
        <p:txBody>
          <a:bodyPr/>
          <a:lstStyle/>
          <a:p>
            <a:r>
              <a:rPr lang="en-US" dirty="0" err="1"/>
              <a:t>DistBelief</a:t>
            </a:r>
            <a:r>
              <a:rPr lang="en-US" dirty="0"/>
              <a:t> (2012)</a:t>
            </a:r>
          </a:p>
          <a:p>
            <a:r>
              <a:rPr lang="en-US" dirty="0"/>
              <a:t>10M </a:t>
            </a:r>
            <a:r>
              <a:rPr lang="en-US" i="1" dirty="0"/>
              <a:t>unlabeled </a:t>
            </a:r>
            <a:r>
              <a:rPr lang="en-US" dirty="0"/>
              <a:t>images</a:t>
            </a:r>
          </a:p>
          <a:p>
            <a:r>
              <a:rPr lang="en-US" dirty="0"/>
              <a:t>1.7B connections</a:t>
            </a:r>
          </a:p>
          <a:p>
            <a:r>
              <a:rPr lang="en-US" dirty="0"/>
              <a:t>16.000 CPU cores</a:t>
            </a:r>
          </a:p>
          <a:p>
            <a:r>
              <a:rPr lang="en-US" dirty="0"/>
              <a:t>3 day training time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DD8F51-B560-4884-A656-2F2FC7333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343" y="1510913"/>
            <a:ext cx="7200026" cy="274249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9C0C968-48BD-4C9C-8E0B-F16336114B27}"/>
              </a:ext>
            </a:extLst>
          </p:cNvPr>
          <p:cNvSpPr/>
          <p:nvPr/>
        </p:nvSpPr>
        <p:spPr>
          <a:xfrm>
            <a:off x="670298" y="3869094"/>
            <a:ext cx="1730780" cy="447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61FA9C-D2E6-4ADE-BFB8-DF90165E8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820" y="4426936"/>
            <a:ext cx="4922180" cy="235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9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2013 paper</a:t>
            </a:r>
          </a:p>
          <a:p>
            <a:r>
              <a:rPr lang="en-US" dirty="0" err="1"/>
              <a:t>DistBelief</a:t>
            </a:r>
            <a:r>
              <a:rPr lang="en-US" dirty="0"/>
              <a:t> on 3 servers with 4 GTX680 GPUs</a:t>
            </a:r>
          </a:p>
          <a:p>
            <a:pPr lvl="1"/>
            <a:r>
              <a:rPr lang="en-US" dirty="0"/>
              <a:t>GTX680:  3.1TFLOPS; 192 GB/s memory bandwidth</a:t>
            </a:r>
          </a:p>
          <a:p>
            <a:pPr lvl="1"/>
            <a:r>
              <a:rPr lang="en-US" dirty="0"/>
              <a:t>GTX1080: 8.9TFLOPS; 320 GB/s.</a:t>
            </a:r>
          </a:p>
          <a:p>
            <a:pPr lvl="1"/>
            <a:r>
              <a:rPr lang="en-US" dirty="0"/>
              <a:t>Titan X: 11TFLOPS; 480 GB/s</a:t>
            </a:r>
          </a:p>
          <a:p>
            <a:r>
              <a:rPr lang="en-US" dirty="0"/>
              <a:t>11B parameters on 16 x 4 GPUs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80A183-70D7-4AAE-87E3-B0C7AC6B6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581" y="4348513"/>
            <a:ext cx="6097166" cy="231665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6E75F37-BD6F-4669-A967-1C9DA81BC0CF}"/>
              </a:ext>
            </a:extLst>
          </p:cNvPr>
          <p:cNvSpPr/>
          <p:nvPr/>
        </p:nvSpPr>
        <p:spPr>
          <a:xfrm>
            <a:off x="1418253" y="5847184"/>
            <a:ext cx="1730780" cy="9641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79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CBE6-6A99-4CB4-BBA7-376F382A4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Tensorflow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47F5E-108C-4DB6-8610-C00112C4B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tool/library for numerical computations</a:t>
            </a:r>
          </a:p>
          <a:p>
            <a:r>
              <a:rPr lang="en-US" dirty="0"/>
              <a:t>Designed for building machine learning models, i.e. deep learning models</a:t>
            </a:r>
          </a:p>
          <a:p>
            <a:r>
              <a:rPr lang="en-US" dirty="0"/>
              <a:t>Originally developed by engineers and developers at Google</a:t>
            </a:r>
          </a:p>
          <a:p>
            <a:r>
              <a:rPr lang="en-US" dirty="0"/>
              <a:t>Currently most popular machine learning framework</a:t>
            </a:r>
          </a:p>
        </p:txBody>
      </p:sp>
    </p:spTree>
    <p:extLst>
      <p:ext uri="{BB962C8B-B14F-4D97-AF65-F5344CB8AC3E}">
        <p14:creationId xmlns:p14="http://schemas.microsoft.com/office/powerpoint/2010/main" val="963847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GPUs, Clouds, FPGAs, TPUs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0AA0CB-4743-4479-BD80-CB332069764F}"/>
              </a:ext>
            </a:extLst>
          </p:cNvPr>
          <p:cNvGrpSpPr/>
          <p:nvPr/>
        </p:nvGrpSpPr>
        <p:grpSpPr>
          <a:xfrm>
            <a:off x="116072" y="1754446"/>
            <a:ext cx="2363276" cy="2278671"/>
            <a:chOff x="329681" y="1754446"/>
            <a:chExt cx="2363276" cy="227867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6CC0EA7-2F77-4E9D-BE3A-2CF1220A2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883" y="1754446"/>
              <a:ext cx="1612810" cy="157969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B1DCD01-44E7-48CF-8500-60934B5F59C8}"/>
                </a:ext>
              </a:extLst>
            </p:cNvPr>
            <p:cNvSpPr txBox="1"/>
            <p:nvPr/>
          </p:nvSpPr>
          <p:spPr>
            <a:xfrm>
              <a:off x="329681" y="3386786"/>
              <a:ext cx="23632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Gaming PC w. GTX1080</a:t>
              </a:r>
              <a:br>
                <a:rPr lang="en-US" dirty="0"/>
              </a:br>
              <a:r>
                <a:rPr lang="en-US" dirty="0"/>
                <a:t>19.000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0FC394A-3EAA-4FEC-91CB-F30C24EF120C}"/>
              </a:ext>
            </a:extLst>
          </p:cNvPr>
          <p:cNvGrpSpPr/>
          <p:nvPr/>
        </p:nvGrpSpPr>
        <p:grpSpPr>
          <a:xfrm>
            <a:off x="2856803" y="1859050"/>
            <a:ext cx="6171125" cy="2644526"/>
            <a:chOff x="2692956" y="1859050"/>
            <a:chExt cx="6171125" cy="264452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077C6C8-8526-424A-9AFB-5F92BC9D9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81237" y="2481259"/>
              <a:ext cx="6082844" cy="20223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60C7CA-751C-4BD0-941E-EDEAF8A7B3BC}"/>
                </a:ext>
              </a:extLst>
            </p:cNvPr>
            <p:cNvSpPr txBox="1"/>
            <p:nvPr/>
          </p:nvSpPr>
          <p:spPr>
            <a:xfrm>
              <a:off x="4629016" y="2406060"/>
              <a:ext cx="1324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(Nvidia K80)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7EC32F-1410-4DEA-A5E5-D0DA107B4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2956" y="1859050"/>
              <a:ext cx="6171125" cy="57442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7E61F8E-2B71-4436-AAC5-DA279228B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171" y="5009331"/>
            <a:ext cx="4789714" cy="15917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388EE89-639B-4304-86B7-C30CBB3565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7954" y="5273966"/>
            <a:ext cx="3111273" cy="106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77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CAD028-1B7A-40B9-84A3-D35D8421B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9333"/>
            <a:ext cx="9144000" cy="428782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6C571DB-95BE-4CB7-9F01-39089A258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9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BD0C4-BA37-4AD5-B02F-B39C3CCEE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image analysis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B90A9-98EC-4ECC-9376-1B296FFF4E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Getting data</a:t>
            </a:r>
          </a:p>
          <a:p>
            <a:r>
              <a:rPr lang="en-US" dirty="0"/>
              <a:t>Data sensitivity</a:t>
            </a:r>
          </a:p>
          <a:p>
            <a:r>
              <a:rPr lang="en-US" dirty="0"/>
              <a:t>Class imbalance</a:t>
            </a:r>
          </a:p>
          <a:p>
            <a:r>
              <a:rPr lang="en-US" dirty="0"/>
              <a:t>Weak signal</a:t>
            </a:r>
          </a:p>
          <a:p>
            <a:r>
              <a:rPr lang="en-US" dirty="0"/>
              <a:t>Interpretation and validation</a:t>
            </a:r>
          </a:p>
          <a:p>
            <a:r>
              <a:rPr lang="en-US" dirty="0"/>
              <a:t>Consequence of errors</a:t>
            </a:r>
          </a:p>
          <a:p>
            <a:r>
              <a:rPr lang="en-US" dirty="0"/>
              <a:t>Deployment (clinical trials)</a:t>
            </a:r>
          </a:p>
          <a:p>
            <a:r>
              <a:rPr lang="en-US" dirty="0"/>
              <a:t>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651D71-24FF-4598-95F3-BEEFB80767E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6DB9A-F380-42D2-BB8D-2B5352904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91" t="4649" r="9902" b="3881"/>
          <a:stretch/>
        </p:blipFill>
        <p:spPr>
          <a:xfrm>
            <a:off x="4610356" y="1745734"/>
            <a:ext cx="4111690" cy="447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71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diabetic retinopathy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298" y="1751183"/>
            <a:ext cx="7888582" cy="2273421"/>
          </a:xfrm>
        </p:spPr>
        <p:txBody>
          <a:bodyPr/>
          <a:lstStyle/>
          <a:p>
            <a:r>
              <a:rPr lang="en-US" dirty="0"/>
              <a:t>Diabetic retinopathy (DR) an increasing problem due to more diabetes</a:t>
            </a:r>
          </a:p>
          <a:p>
            <a:r>
              <a:rPr lang="en-US" dirty="0"/>
              <a:t>Blood vessels in eyes reveal diabetes (and other health conditions)</a:t>
            </a:r>
          </a:p>
          <a:p>
            <a:r>
              <a:rPr lang="en-US" dirty="0"/>
              <a:t>DR analyzing retinal fundus images is a repetitive job</a:t>
            </a:r>
          </a:p>
          <a:p>
            <a:r>
              <a:rPr lang="en-US" dirty="0"/>
              <a:t>Machine learning to predict DR</a:t>
            </a:r>
          </a:p>
          <a:p>
            <a:r>
              <a:rPr lang="en-US" dirty="0"/>
              <a:t>Train an algorithm by a given retina data set in order to predict DR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A0B6F1-B154-4E78-831E-49E40F82F7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79092" y="4146690"/>
            <a:ext cx="3692908" cy="2299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1BF30B-707C-4738-BA54-C1E4F68E2FF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781900" y="4146690"/>
            <a:ext cx="3483008" cy="22991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60EFED-9387-4C19-AE23-1C85909C7C21}"/>
              </a:ext>
            </a:extLst>
          </p:cNvPr>
          <p:cNvSpPr txBox="1"/>
          <p:nvPr/>
        </p:nvSpPr>
        <p:spPr>
          <a:xfrm>
            <a:off x="1343917" y="6445829"/>
            <a:ext cx="2763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Severe diabetic retinopathy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C6622A-0708-4B81-9DCE-189536BF915C}"/>
              </a:ext>
            </a:extLst>
          </p:cNvPr>
          <p:cNvSpPr txBox="1"/>
          <p:nvPr/>
        </p:nvSpPr>
        <p:spPr>
          <a:xfrm>
            <a:off x="6081616" y="6445829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4025610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414C-A2E0-4CC0-B707-CCACC7CD1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diabetic retinopathy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EEFEE-FADD-4CF6-A46C-6DCA554EA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70" y="4468471"/>
            <a:ext cx="7770259" cy="2089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B52877-F54B-478F-B683-1E6A99C47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32" y="1607909"/>
            <a:ext cx="8453535" cy="248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3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F24D2-0621-4E67-8FB6-8C980917D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@ BDPS lab (UiT)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00AE5-4C6E-4782-A9E4-54A53A05B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Our main expertise is systems engineering</a:t>
            </a:r>
          </a:p>
          <a:p>
            <a:pPr lvl="1"/>
            <a:r>
              <a:rPr lang="en-US" dirty="0"/>
              <a:t>Distributed systems, parallel programming</a:t>
            </a:r>
          </a:p>
          <a:p>
            <a:pPr lvl="1"/>
            <a:r>
              <a:rPr lang="en-US" dirty="0"/>
              <a:t>“Big data”</a:t>
            </a:r>
          </a:p>
          <a:p>
            <a:r>
              <a:rPr lang="en-US" dirty="0"/>
              <a:t>Many interdisciplinary projects</a:t>
            </a:r>
          </a:p>
          <a:p>
            <a:r>
              <a:rPr lang="en-US" dirty="0"/>
              <a:t>Machine learning projects:</a:t>
            </a:r>
          </a:p>
          <a:p>
            <a:pPr lvl="1"/>
            <a:r>
              <a:rPr lang="en-US" dirty="0"/>
              <a:t>Abnormal lung sound detection</a:t>
            </a:r>
          </a:p>
          <a:p>
            <a:pPr lvl="1"/>
            <a:r>
              <a:rPr lang="en-US" dirty="0"/>
              <a:t>Breast cancer metastasis prediction (NOWAC)</a:t>
            </a:r>
          </a:p>
          <a:p>
            <a:pPr lvl="1"/>
            <a:r>
              <a:rPr lang="en-US" dirty="0"/>
              <a:t>Taxonomic classification of bacteria</a:t>
            </a:r>
          </a:p>
          <a:p>
            <a:pPr lvl="1"/>
            <a:r>
              <a:rPr lang="en-US" dirty="0"/>
              <a:t>Handwritten census data transcription</a:t>
            </a:r>
          </a:p>
          <a:p>
            <a:pPr lvl="1"/>
            <a:r>
              <a:rPr lang="en-US" dirty="0"/>
              <a:t>(Mammogram analysis)</a:t>
            </a:r>
          </a:p>
          <a:p>
            <a:pPr lvl="1"/>
            <a:r>
              <a:rPr lang="en-US" u="sng" dirty="0"/>
              <a:t>Diabetic retinopathy detection</a:t>
            </a:r>
          </a:p>
          <a:p>
            <a:pPr lvl="1"/>
            <a:endParaRPr lang="en-US" u="sng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>
                <a:hlinkClick r:id="rId2"/>
              </a:rPr>
              <a:t>http://bdps.cs.uit.no/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75F9B1-2B76-4845-8B2D-E94AB8FAA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9500" y="1769345"/>
            <a:ext cx="1387151" cy="489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992D8C-A2B9-4AEB-944F-9E6E8C8FC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9691" y="862833"/>
            <a:ext cx="1926771" cy="698454"/>
          </a:xfrm>
          <a:prstGeom prst="rect">
            <a:avLst/>
          </a:prstGeom>
        </p:spPr>
      </p:pic>
      <p:pic>
        <p:nvPicPr>
          <p:cNvPr id="1026" name="Picture 5" descr="logomin">
            <a:extLst>
              <a:ext uri="{FF2B5EF4-FFF2-40B4-BE49-F238E27FC236}">
                <a16:creationId xmlns:a16="http://schemas.microsoft.com/office/drawing/2014/main" id="{38D45900-339D-4A61-960D-0A6151E7C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462" y="3361310"/>
            <a:ext cx="11652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DC3C89-D059-4842-8EB3-A02D35BF5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7261" y="4923572"/>
            <a:ext cx="996441" cy="9881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29CEFC-CFD7-4B82-A6D0-D37EAC8AE4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1969" y="6143912"/>
            <a:ext cx="1722210" cy="541175"/>
          </a:xfrm>
          <a:prstGeom prst="rect">
            <a:avLst/>
          </a:prstGeom>
        </p:spPr>
      </p:pic>
      <p:pic>
        <p:nvPicPr>
          <p:cNvPr id="14" name="Picture 8" descr="ELIXIR logo_mac icon.png">
            <a:extLst>
              <a:ext uri="{FF2B5EF4-FFF2-40B4-BE49-F238E27FC236}">
                <a16:creationId xmlns:a16="http://schemas.microsoft.com/office/drawing/2014/main" id="{7F066742-4E90-4BB1-8A93-3AD97E47B2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500" y="2347490"/>
            <a:ext cx="12223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89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Kaggle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Platform for predictive modeling and analytics competitions</a:t>
            </a:r>
          </a:p>
          <a:p>
            <a:r>
              <a:rPr lang="en-US" dirty="0"/>
              <a:t>Anyone can participate with the goal of producing the best predictive models</a:t>
            </a:r>
          </a:p>
          <a:p>
            <a:r>
              <a:rPr lang="en-US" dirty="0"/>
              <a:t>Data sets are made available through Kaggle</a:t>
            </a:r>
          </a:p>
          <a:p>
            <a:r>
              <a:rPr lang="en-US" dirty="0"/>
              <a:t>Diabetic retinopathy competition closed 2 years ago</a:t>
            </a:r>
          </a:p>
          <a:p>
            <a:r>
              <a:rPr lang="en-US" dirty="0"/>
              <a:t>No 1 performer achieved score of 0.86 (quadratic weighted kappa)</a:t>
            </a:r>
          </a:p>
          <a:p>
            <a:r>
              <a:rPr lang="en-US" b="1" dirty="0" err="1"/>
              <a:t>EyePacs</a:t>
            </a:r>
            <a:r>
              <a:rPr lang="en-US" b="1" dirty="0"/>
              <a:t> retina data set available through Kaggle</a:t>
            </a:r>
            <a:endParaRPr lang="en-US" dirty="0"/>
          </a:p>
          <a:p>
            <a:pPr lvl="1"/>
            <a:r>
              <a:rPr lang="en-US" dirty="0"/>
              <a:t>88.700 images</a:t>
            </a:r>
          </a:p>
          <a:p>
            <a:pPr lvl="1"/>
            <a:r>
              <a:rPr lang="en-US" dirty="0"/>
              <a:t>5 grades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5437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method (JAMA 2016)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Predictive model for retinal fundus data sets </a:t>
            </a:r>
            <a:endParaRPr lang="en-US" b="1" dirty="0"/>
          </a:p>
          <a:p>
            <a:r>
              <a:rPr lang="en-US" dirty="0"/>
              <a:t>Used </a:t>
            </a:r>
            <a:r>
              <a:rPr lang="en-US" dirty="0" err="1"/>
              <a:t>EyePacs</a:t>
            </a:r>
            <a:r>
              <a:rPr lang="en-US" dirty="0"/>
              <a:t> data set + 34K additional images</a:t>
            </a:r>
          </a:p>
          <a:p>
            <a:r>
              <a:rPr lang="en-US" dirty="0"/>
              <a:t>Neural network optimized for image classification (deep convolutional network)</a:t>
            </a:r>
          </a:p>
          <a:p>
            <a:r>
              <a:rPr lang="en-US" dirty="0"/>
              <a:t>128K images, graded 3 – 7 times by licensed ophthalmologist</a:t>
            </a:r>
          </a:p>
          <a:p>
            <a:r>
              <a:rPr lang="en-US" dirty="0"/>
              <a:t>Distributed stochastic gradient descent implementation (“</a:t>
            </a:r>
            <a:r>
              <a:rPr lang="en-US" dirty="0" err="1"/>
              <a:t>DistBelief</a:t>
            </a:r>
            <a:r>
              <a:rPr lang="en-US" dirty="0"/>
              <a:t>”)</a:t>
            </a:r>
          </a:p>
          <a:p>
            <a:r>
              <a:rPr lang="en-US" dirty="0"/>
              <a:t>No source code</a:t>
            </a:r>
          </a:p>
          <a:p>
            <a:r>
              <a:rPr lang="en-US" dirty="0"/>
              <a:t>Results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Human level accuracy</a:t>
            </a:r>
          </a:p>
          <a:p>
            <a:pPr lvl="1"/>
            <a:r>
              <a:rPr lang="en-US" dirty="0"/>
              <a:t>High specificity setting: 98.1% (90.3% sensitivity) (EyePacs-1)</a:t>
            </a:r>
          </a:p>
          <a:p>
            <a:pPr lvl="1"/>
            <a:r>
              <a:rPr lang="en-US" dirty="0"/>
              <a:t>High sensitivity setting: 97.5% (93.4% specificity) (EyePacs-1)</a:t>
            </a:r>
          </a:p>
          <a:p>
            <a:pPr lvl="1"/>
            <a:r>
              <a:rPr lang="en-US" dirty="0"/>
              <a:t>Result validated by 7 US board-certified ophthalmologists</a:t>
            </a:r>
          </a:p>
        </p:txBody>
      </p:sp>
    </p:spTree>
    <p:extLst>
      <p:ext uri="{BB962C8B-B14F-4D97-AF65-F5344CB8AC3E}">
        <p14:creationId xmlns:p14="http://schemas.microsoft.com/office/powerpoint/2010/main" val="1774950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Goal: replicate JAMA 2016 results using Kaggle data</a:t>
            </a:r>
          </a:p>
          <a:p>
            <a:r>
              <a:rPr lang="en-US" dirty="0" err="1"/>
              <a:t>EyePacs</a:t>
            </a:r>
            <a:r>
              <a:rPr lang="en-US" dirty="0"/>
              <a:t> data set</a:t>
            </a:r>
          </a:p>
          <a:p>
            <a:pPr lvl="1"/>
            <a:r>
              <a:rPr lang="en-US" dirty="0"/>
              <a:t>88.700 images from Kaggle</a:t>
            </a:r>
          </a:p>
          <a:p>
            <a:pPr lvl="1"/>
            <a:r>
              <a:rPr lang="en-US" dirty="0"/>
              <a:t>5 grades</a:t>
            </a:r>
          </a:p>
          <a:p>
            <a:pPr lvl="1"/>
            <a:r>
              <a:rPr lang="en-US" dirty="0"/>
              <a:t>Slightly unbalanced data set: 75% are normal</a:t>
            </a:r>
          </a:p>
          <a:p>
            <a:pPr lvl="1"/>
            <a:r>
              <a:rPr lang="en-US" dirty="0"/>
              <a:t>Realistic: varying image quality, noise, and out of focus</a:t>
            </a:r>
          </a:p>
          <a:p>
            <a:r>
              <a:rPr lang="en-US" dirty="0"/>
              <a:t>Preprocessing: centering, scaling and normalizing</a:t>
            </a:r>
          </a:p>
          <a:p>
            <a:r>
              <a:rPr lang="en-US" dirty="0"/>
              <a:t>Further development and analysis in progress</a:t>
            </a:r>
          </a:p>
          <a:p>
            <a:r>
              <a:rPr lang="en-US" dirty="0"/>
              <a:t>Preliminary results</a:t>
            </a:r>
          </a:p>
          <a:p>
            <a:pPr lvl="1"/>
            <a:r>
              <a:rPr lang="en-US" dirty="0"/>
              <a:t>Specificity: 85%, sensitivity 72%</a:t>
            </a:r>
          </a:p>
          <a:p>
            <a:pPr lvl="1"/>
            <a:r>
              <a:rPr lang="en-US" dirty="0"/>
              <a:t>(vs. (98%, 90%) &amp; (93%, 98%))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10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Tensorflow</a:t>
            </a:r>
            <a:r>
              <a:rPr lang="en-US" dirty="0"/>
              <a:t>, </a:t>
            </a:r>
            <a:r>
              <a:rPr lang="en-US" dirty="0" err="1"/>
              <a:t>Sklearn</a:t>
            </a:r>
            <a:r>
              <a:rPr lang="en-US" dirty="0"/>
              <a:t>, </a:t>
            </a:r>
            <a:r>
              <a:rPr lang="en-US" dirty="0" err="1"/>
              <a:t>Keras</a:t>
            </a:r>
            <a:r>
              <a:rPr lang="en-US" dirty="0"/>
              <a:t>, </a:t>
            </a:r>
            <a:r>
              <a:rPr lang="en-US" dirty="0" err="1"/>
              <a:t>hyperopt</a:t>
            </a:r>
            <a:r>
              <a:rPr lang="en-US" dirty="0"/>
              <a:t>, </a:t>
            </a:r>
            <a:r>
              <a:rPr lang="en-US" dirty="0" err="1"/>
              <a:t>Matplotlib</a:t>
            </a:r>
            <a:r>
              <a:rPr lang="en-US" dirty="0"/>
              <a:t>, PIL</a:t>
            </a:r>
          </a:p>
          <a:p>
            <a:r>
              <a:rPr lang="en-US" dirty="0"/>
              <a:t>JAMA article’s model and results:</a:t>
            </a:r>
          </a:p>
          <a:p>
            <a:pPr lvl="1"/>
            <a:r>
              <a:rPr lang="en-US" dirty="0"/>
              <a:t>Deep convolutional neural network based on network optimized for image classification</a:t>
            </a:r>
          </a:p>
          <a:p>
            <a:pPr lvl="1"/>
            <a:r>
              <a:rPr lang="en-US" dirty="0"/>
              <a:t>InceptionV3 with weight parameters from training on ImageNet data set</a:t>
            </a:r>
          </a:p>
          <a:p>
            <a:pPr lvl="1"/>
            <a:r>
              <a:rPr lang="en-US" dirty="0"/>
              <a:t>Some important details are missing!</a:t>
            </a:r>
          </a:p>
          <a:p>
            <a:r>
              <a:rPr lang="en-US" dirty="0"/>
              <a:t>Computation:</a:t>
            </a:r>
          </a:p>
          <a:p>
            <a:pPr lvl="1"/>
            <a:r>
              <a:rPr lang="en-US" dirty="0"/>
              <a:t>Nvidia </a:t>
            </a:r>
            <a:r>
              <a:rPr lang="en-US" dirty="0" err="1"/>
              <a:t>Geforce</a:t>
            </a:r>
            <a:r>
              <a:rPr lang="en-US" dirty="0"/>
              <a:t> GTX1080 GPU</a:t>
            </a:r>
          </a:p>
          <a:p>
            <a:pPr lvl="1"/>
            <a:r>
              <a:rPr lang="en-US" dirty="0"/>
              <a:t>Sigma cluster: 4 Nvidia Titan X GPUs available</a:t>
            </a:r>
          </a:p>
          <a:p>
            <a:pPr lvl="1"/>
            <a:r>
              <a:rPr lang="en-US" dirty="0"/>
              <a:t>Training time: days (GTX1080)</a:t>
            </a:r>
          </a:p>
          <a:p>
            <a:pPr lvl="1"/>
            <a:r>
              <a:rPr lang="en-US" dirty="0"/>
              <a:t>No speedup on Titans…looking into it</a:t>
            </a:r>
          </a:p>
          <a:p>
            <a:pPr lvl="1"/>
            <a:r>
              <a:rPr lang="en-US" dirty="0"/>
              <a:t>Prediction time: 10 </a:t>
            </a:r>
            <a:r>
              <a:rPr lang="en-US" dirty="0" err="1"/>
              <a:t>ms</a:t>
            </a:r>
            <a:r>
              <a:rPr lang="en-US" dirty="0"/>
              <a:t> per retinal image</a:t>
            </a:r>
          </a:p>
        </p:txBody>
      </p:sp>
    </p:spTree>
    <p:extLst>
      <p:ext uri="{BB962C8B-B14F-4D97-AF65-F5344CB8AC3E}">
        <p14:creationId xmlns:p14="http://schemas.microsoft.com/office/powerpoint/2010/main" val="2045572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C8EB2-D4B6-4113-AAD0-867BC42BA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implementation (transfer learning)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B1C4EB-82DD-4BA3-BF65-AE9D23A86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1289"/>
            <a:ext cx="9144000" cy="511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65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image analysis: </a:t>
            </a:r>
            <a:br>
              <a:rPr lang="en-US" dirty="0"/>
            </a:br>
            <a:r>
              <a:rPr lang="en-US" dirty="0"/>
              <a:t>data management and analysis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PC</a:t>
            </a:r>
          </a:p>
          <a:p>
            <a:pPr lvl="1"/>
            <a:r>
              <a:rPr lang="en-US" dirty="0"/>
              <a:t>Easy</a:t>
            </a:r>
          </a:p>
          <a:p>
            <a:pPr lvl="1"/>
            <a:r>
              <a:rPr lang="en-US" dirty="0"/>
              <a:t>Not scalable; data management up to user</a:t>
            </a:r>
          </a:p>
          <a:p>
            <a:r>
              <a:rPr lang="en-US" dirty="0"/>
              <a:t>Commercial cloud</a:t>
            </a:r>
          </a:p>
          <a:p>
            <a:pPr lvl="1"/>
            <a:r>
              <a:rPr lang="en-US" dirty="0"/>
              <a:t>Cheap and powerful</a:t>
            </a:r>
          </a:p>
          <a:p>
            <a:pPr lvl="1"/>
            <a:r>
              <a:rPr lang="en-US" dirty="0"/>
              <a:t>Data management up to user</a:t>
            </a:r>
          </a:p>
          <a:p>
            <a:r>
              <a:rPr lang="en-US" dirty="0"/>
              <a:t>Academic resource</a:t>
            </a:r>
          </a:p>
          <a:p>
            <a:pPr lvl="1"/>
            <a:r>
              <a:rPr lang="en-US" dirty="0"/>
              <a:t>Scalable</a:t>
            </a:r>
          </a:p>
          <a:p>
            <a:pPr lvl="1"/>
            <a:r>
              <a:rPr lang="en-US" dirty="0"/>
              <a:t>Data management taken care of</a:t>
            </a:r>
          </a:p>
          <a:p>
            <a:r>
              <a:rPr lang="en-US" dirty="0"/>
              <a:t>Sensitive data service</a:t>
            </a:r>
          </a:p>
          <a:p>
            <a:pPr lvl="1"/>
            <a:r>
              <a:rPr lang="en-US" dirty="0"/>
              <a:t>Cumbersome</a:t>
            </a:r>
          </a:p>
          <a:p>
            <a:pPr lvl="1"/>
            <a:r>
              <a:rPr lang="en-US" dirty="0"/>
              <a:t>Secure data management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85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image analysis: </a:t>
            </a:r>
            <a:br>
              <a:rPr lang="en-US" dirty="0"/>
            </a:br>
            <a:r>
              <a:rPr lang="en-US" dirty="0"/>
              <a:t>data management and analysis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298" y="1751183"/>
            <a:ext cx="7888582" cy="4806610"/>
          </a:xfrm>
        </p:spPr>
        <p:txBody>
          <a:bodyPr>
            <a:normAutofit/>
          </a:bodyPr>
          <a:lstStyle/>
          <a:p>
            <a:r>
              <a:rPr lang="en-US" dirty="0"/>
              <a:t>Download from Internet</a:t>
            </a:r>
          </a:p>
          <a:p>
            <a:pPr lvl="1"/>
            <a:r>
              <a:rPr lang="en-US" dirty="0"/>
              <a:t>Not sensitive</a:t>
            </a:r>
          </a:p>
          <a:p>
            <a:pPr lvl="1"/>
            <a:r>
              <a:rPr lang="en-US" dirty="0"/>
              <a:t>Use easiest/ cheapest solution</a:t>
            </a:r>
          </a:p>
          <a:p>
            <a:r>
              <a:rPr lang="en-US" dirty="0"/>
              <a:t>Get from a guy in Mexico</a:t>
            </a:r>
          </a:p>
          <a:p>
            <a:pPr lvl="1"/>
            <a:r>
              <a:rPr lang="en-US" dirty="0"/>
              <a:t>Different data regulations in Norway vs Mexico</a:t>
            </a:r>
          </a:p>
          <a:p>
            <a:pPr lvl="1"/>
            <a:r>
              <a:rPr lang="en-US" dirty="0"/>
              <a:t>May be tied to a cloud solution</a:t>
            </a:r>
          </a:p>
          <a:p>
            <a:r>
              <a:rPr lang="en-US" dirty="0"/>
              <a:t>Get from a Norwegian researcher</a:t>
            </a:r>
          </a:p>
          <a:p>
            <a:pPr lvl="1"/>
            <a:r>
              <a:rPr lang="en-US" dirty="0"/>
              <a:t>May be sensitive</a:t>
            </a:r>
          </a:p>
          <a:p>
            <a:pPr lvl="1"/>
            <a:r>
              <a:rPr lang="en-US" dirty="0"/>
              <a:t>May have to use secure storage and processing services</a:t>
            </a:r>
          </a:p>
          <a:p>
            <a:pPr lvl="1"/>
            <a:r>
              <a:rPr lang="en-US" dirty="0"/>
              <a:t>May not be allowed to move data out of institution/ country</a:t>
            </a:r>
          </a:p>
          <a:p>
            <a:r>
              <a:rPr lang="en-US" dirty="0"/>
              <a:t>Beg for data from a hospital</a:t>
            </a:r>
          </a:p>
          <a:p>
            <a:pPr lvl="1"/>
            <a:r>
              <a:rPr lang="en-US" dirty="0"/>
              <a:t>Sensitive, but can be anonymized</a:t>
            </a:r>
          </a:p>
          <a:p>
            <a:pPr lvl="1"/>
            <a:r>
              <a:rPr lang="en-US" dirty="0"/>
              <a:t>May not be allowed get copy of data</a:t>
            </a:r>
          </a:p>
          <a:p>
            <a:pPr lvl="1"/>
            <a:r>
              <a:rPr lang="en-US" dirty="0"/>
              <a:t>Move computation to data?</a:t>
            </a:r>
          </a:p>
        </p:txBody>
      </p:sp>
    </p:spTree>
    <p:extLst>
      <p:ext uri="{BB962C8B-B14F-4D97-AF65-F5344CB8AC3E}">
        <p14:creationId xmlns:p14="http://schemas.microsoft.com/office/powerpoint/2010/main" val="1086451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BC49F-0B44-4666-B4B6-51B11404F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298" y="300207"/>
            <a:ext cx="7880116" cy="812385"/>
          </a:xfrm>
        </p:spPr>
        <p:txBody>
          <a:bodyPr/>
          <a:lstStyle/>
          <a:p>
            <a:r>
              <a:rPr lang="en-US" dirty="0"/>
              <a:t>Data management and analysis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202F4-6582-48D5-BA05-4EF2B09ED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298" y="1608122"/>
            <a:ext cx="7888582" cy="5106817"/>
          </a:xfrm>
        </p:spPr>
        <p:txBody>
          <a:bodyPr>
            <a:normAutofit/>
          </a:bodyPr>
          <a:lstStyle/>
          <a:p>
            <a:r>
              <a:rPr lang="en-US" dirty="0"/>
              <a:t>                         many studies with varying needs (sensitivity, scale…)</a:t>
            </a:r>
          </a:p>
          <a:p>
            <a:endParaRPr lang="en-US" dirty="0"/>
          </a:p>
          <a:p>
            <a:r>
              <a:rPr lang="en-US" dirty="0"/>
              <a:t>                  commercial use of </a:t>
            </a:r>
            <a:r>
              <a:rPr lang="en-US" dirty="0" err="1"/>
              <a:t>Tromsøundersøkelsen</a:t>
            </a:r>
            <a:r>
              <a:rPr lang="en-US" dirty="0"/>
              <a:t> data</a:t>
            </a:r>
          </a:p>
          <a:p>
            <a:endParaRPr lang="en-US" dirty="0"/>
          </a:p>
          <a:p>
            <a:r>
              <a:rPr lang="en-US" dirty="0"/>
              <a:t>NOWAC: technological changes make data sensitive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provide resources for European users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big data (several millions of images)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data anonymization &amp; permission management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integration with commercial services (EHR, AI, …)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EF4730-E235-4F1F-87E0-786C78F1A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12" y="2204430"/>
            <a:ext cx="1387151" cy="489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552548-2845-4667-BE8E-2FDBE27C6B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94" y="1417668"/>
            <a:ext cx="1926771" cy="698454"/>
          </a:xfrm>
          <a:prstGeom prst="rect">
            <a:avLst/>
          </a:prstGeom>
        </p:spPr>
      </p:pic>
      <p:pic>
        <p:nvPicPr>
          <p:cNvPr id="6" name="Picture 5" descr="logomin">
            <a:extLst>
              <a:ext uri="{FF2B5EF4-FFF2-40B4-BE49-F238E27FC236}">
                <a16:creationId xmlns:a16="http://schemas.microsoft.com/office/drawing/2014/main" id="{E40F64FD-6CE7-4C52-AA5A-783E04A37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6" y="4258369"/>
            <a:ext cx="706173" cy="83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317E25-E610-4796-9323-97371C20E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016" y="5154212"/>
            <a:ext cx="996441" cy="988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9AEEF-31B9-4AC5-B321-D1B5132B42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018" y="6212569"/>
            <a:ext cx="1722210" cy="541175"/>
          </a:xfrm>
          <a:prstGeom prst="rect">
            <a:avLst/>
          </a:prstGeom>
        </p:spPr>
      </p:pic>
      <p:pic>
        <p:nvPicPr>
          <p:cNvPr id="9" name="Picture 8" descr="ELIXIR logo_mac icon.png">
            <a:extLst>
              <a:ext uri="{FF2B5EF4-FFF2-40B4-BE49-F238E27FC236}">
                <a16:creationId xmlns:a16="http://schemas.microsoft.com/office/drawing/2014/main" id="{58EA7972-BF82-4D2F-9BE1-B7CF3F4085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93" y="3332857"/>
            <a:ext cx="122237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739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learning for medical image analysis very hot topic</a:t>
            </a:r>
          </a:p>
          <a:p>
            <a:r>
              <a:rPr lang="en-US" dirty="0"/>
              <a:t>Lost of data…but not necessarily available</a:t>
            </a:r>
          </a:p>
          <a:p>
            <a:r>
              <a:rPr lang="en-US" dirty="0"/>
              <a:t>More compute (usually) gives better results</a:t>
            </a:r>
          </a:p>
          <a:p>
            <a:r>
              <a:rPr lang="en-US" dirty="0"/>
              <a:t>Diabetic retinopathy detection:</a:t>
            </a:r>
          </a:p>
          <a:p>
            <a:pPr lvl="1"/>
            <a:r>
              <a:rPr lang="en-US" dirty="0"/>
              <a:t>Challenging to replicate JAMA article’s model due to lacking details about preprocessing retina data set</a:t>
            </a:r>
          </a:p>
          <a:p>
            <a:pPr lvl="1"/>
            <a:r>
              <a:rPr lang="en-US" dirty="0"/>
              <a:t>Preprocessing the data set is 90% of the work!</a:t>
            </a:r>
          </a:p>
          <a:p>
            <a:pPr lvl="1"/>
            <a:r>
              <a:rPr lang="en-US" dirty="0"/>
              <a:t>Compute needs is for training</a:t>
            </a:r>
          </a:p>
          <a:p>
            <a:endParaRPr lang="en-US" dirty="0"/>
          </a:p>
          <a:p>
            <a:r>
              <a:rPr lang="nb-NO" dirty="0"/>
              <a:t>Erfaringer med bruk av Sigma-</a:t>
            </a:r>
            <a:r>
              <a:rPr lang="nb-NO" dirty="0" err="1"/>
              <a:t>cluster</a:t>
            </a:r>
            <a:r>
              <a:rPr lang="nb-NO" dirty="0"/>
              <a:t> med Titans</a:t>
            </a:r>
          </a:p>
          <a:p>
            <a:pPr lvl="1"/>
            <a:r>
              <a:rPr lang="nb-NO" dirty="0"/>
              <a:t>God: enkel å bruke, god support, bra </a:t>
            </a:r>
            <a:r>
              <a:rPr lang="nb-NO" dirty="0" err="1"/>
              <a:t>setup</a:t>
            </a:r>
            <a:endParaRPr lang="nb-NO" dirty="0"/>
          </a:p>
          <a:p>
            <a:pPr lvl="1"/>
            <a:r>
              <a:rPr lang="nb-NO" dirty="0"/>
              <a:t>Men ikke klar enda til å utnytte for fullt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709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0FB0F-33FD-4A79-99EC-EEAFB377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End-to-end </a:t>
            </a:r>
            <a:r>
              <a:rPr lang="en-GB" dirty="0"/>
              <a:t>data analysis for accessible cancer diagnosis tests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DEDDC-2A84-4D94-AF3D-30C7D3648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Forskningsrådet’s</a:t>
            </a:r>
            <a:r>
              <a:rPr lang="en-US" dirty="0"/>
              <a:t> IKTPLUSS program</a:t>
            </a:r>
          </a:p>
          <a:p>
            <a:r>
              <a:rPr lang="en-US" dirty="0"/>
              <a:t>2-phase projects; phase 1 financed</a:t>
            </a:r>
          </a:p>
          <a:p>
            <a:r>
              <a:rPr lang="en-US" dirty="0"/>
              <a:t>Objectives: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Provide cheap blood based breast cancer diagnosis test.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Deliver platform for cheap, portable, and secure bioinformatics analyses.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Deliver system for integrating functional genomics data with medical images.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Deliver ethical guidelines for use of functional genomics tests in Norway.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Demonstrate how the technologies can be used to implement a blood + image test for Norwegian breast cancer screening.</a:t>
            </a:r>
          </a:p>
        </p:txBody>
      </p:sp>
    </p:spTree>
    <p:extLst>
      <p:ext uri="{BB962C8B-B14F-4D97-AF65-F5344CB8AC3E}">
        <p14:creationId xmlns:p14="http://schemas.microsoft.com/office/powerpoint/2010/main" val="2088350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AD79D-B726-45DA-A77D-7C6F67D1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Breast cancer and retina images?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3EB47-92A8-4A81-AFC0-C08350BFF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1 objective:</a:t>
            </a:r>
          </a:p>
          <a:p>
            <a:pPr marL="800100" lvl="1" indent="-342900">
              <a:buFont typeface="+mj-lt"/>
              <a:buAutoNum type="arabicPeriod" startAt="3"/>
            </a:pPr>
            <a:r>
              <a:rPr lang="en-US" dirty="0"/>
              <a:t>Provide a pilot study implementation of diabetic retinopathy screening detection using published methods, images from </a:t>
            </a:r>
            <a:r>
              <a:rPr lang="en-US" dirty="0" err="1"/>
              <a:t>Salauno</a:t>
            </a:r>
            <a:r>
              <a:rPr lang="en-US" dirty="0"/>
              <a:t>, and cloud resources at Sigma2 </a:t>
            </a:r>
          </a:p>
          <a:p>
            <a:pPr marL="800100" lvl="1" indent="-342900">
              <a:buFont typeface="+mj-lt"/>
              <a:buAutoNum type="arabicPeriod" startAt="3"/>
            </a:pPr>
            <a:endParaRPr lang="en-US" dirty="0"/>
          </a:p>
          <a:p>
            <a:pPr marL="400050"/>
            <a:r>
              <a:rPr lang="en-US" dirty="0"/>
              <a:t>Focus is on technology development and evaluation.</a:t>
            </a:r>
          </a:p>
          <a:p>
            <a:pPr marL="400050"/>
            <a:r>
              <a:rPr lang="en-US" dirty="0"/>
              <a:t>Retina images instead of mammograms since there is a large public dataset and there are published methods.</a:t>
            </a:r>
          </a:p>
          <a:p>
            <a:pPr marL="400050"/>
            <a:r>
              <a:rPr lang="en-US" dirty="0"/>
              <a:t>Same approaches and technologies as for mammogram analysis.</a:t>
            </a:r>
          </a:p>
          <a:p>
            <a:pPr marL="400050"/>
            <a:endParaRPr lang="en-US" dirty="0"/>
          </a:p>
          <a:p>
            <a:pPr marL="400050"/>
            <a:r>
              <a:rPr lang="en-US" dirty="0"/>
              <a:t>Cloud resources: Sigma2 deep learning cluster with 4x Titan X GPUs</a:t>
            </a:r>
          </a:p>
          <a:p>
            <a:pPr marL="400050"/>
            <a:r>
              <a:rPr lang="en-US" dirty="0"/>
              <a:t>Started as small project with </a:t>
            </a:r>
            <a:r>
              <a:rPr lang="en-US" dirty="0" err="1"/>
              <a:t>Salauno</a:t>
            </a:r>
            <a:r>
              <a:rPr lang="en-US" dirty="0"/>
              <a:t> company</a:t>
            </a:r>
          </a:p>
          <a:p>
            <a:pPr marL="4000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6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D668AE-A219-4347-80C8-16C3BEEAA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388"/>
            <a:ext cx="9144000" cy="578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33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1A4307-1916-4D64-B698-A329D489D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5652"/>
            <a:ext cx="9144000" cy="37466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9C8454-7C95-49ED-A6B6-5DAEB47FB802}"/>
              </a:ext>
            </a:extLst>
          </p:cNvPr>
          <p:cNvSpPr txBox="1"/>
          <p:nvPr/>
        </p:nvSpPr>
        <p:spPr>
          <a:xfrm>
            <a:off x="3539412" y="6390305"/>
            <a:ext cx="185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Google translated</a:t>
            </a:r>
          </a:p>
        </p:txBody>
      </p:sp>
    </p:spTree>
    <p:extLst>
      <p:ext uri="{BB962C8B-B14F-4D97-AF65-F5344CB8AC3E}">
        <p14:creationId xmlns:p14="http://schemas.microsoft.com/office/powerpoint/2010/main" val="1085454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C8B4D-45CF-46EB-96A2-D0C7DD5B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4CA41-2AA8-466C-B4FD-9FC7E8EC6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Background: </a:t>
            </a:r>
          </a:p>
          <a:p>
            <a:pPr lvl="1"/>
            <a:r>
              <a:rPr lang="en-US" dirty="0"/>
              <a:t>Deep learning for medical images</a:t>
            </a:r>
          </a:p>
          <a:p>
            <a:pPr lvl="1"/>
            <a:r>
              <a:rPr lang="en-US" dirty="0"/>
              <a:t>Solutions for scalable computation</a:t>
            </a:r>
          </a:p>
          <a:p>
            <a:r>
              <a:rPr lang="en-US" dirty="0"/>
              <a:t>Case study: diabetic retinopathy detection</a:t>
            </a:r>
          </a:p>
          <a:p>
            <a:r>
              <a:rPr lang="en-US" dirty="0"/>
              <a:t>Future cloud and resource needs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05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69BCA-57B7-41A0-A0FF-1C5DFB6FE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A8AD9F-4106-4190-8DE2-4D8DEAEBF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82" y="1892569"/>
            <a:ext cx="5937106" cy="445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54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learning</a:t>
            </a:r>
          </a:p>
          <a:p>
            <a:pPr lvl="1">
              <a:buFont typeface="Arial" panose="020B0604020202020204" pitchFamily="34" charset="0"/>
              <a:buChar char="="/>
            </a:pPr>
            <a:r>
              <a:rPr lang="en-US" dirty="0"/>
              <a:t>learning based on deep neural networks</a:t>
            </a:r>
          </a:p>
          <a:p>
            <a:pPr lvl="1">
              <a:buFont typeface="Arial" panose="020B0604020202020204" pitchFamily="34" charset="0"/>
              <a:buChar char="="/>
            </a:pPr>
            <a:r>
              <a:rPr lang="en-US" dirty="0"/>
              <a:t>popular solution to complex learning problems</a:t>
            </a:r>
          </a:p>
          <a:p>
            <a:pPr lvl="1">
              <a:buFont typeface="Arial" panose="020B0604020202020204" pitchFamily="34" charset="0"/>
              <a:buChar char="="/>
            </a:pPr>
            <a:r>
              <a:rPr lang="en-US" dirty="0"/>
              <a:t>machine learning – feature engineering</a:t>
            </a:r>
          </a:p>
          <a:p>
            <a:pPr lvl="1">
              <a:buFont typeface="Arial" panose="020B0604020202020204" pitchFamily="34" charset="0"/>
              <a:buChar char="="/>
            </a:pPr>
            <a:r>
              <a:rPr lang="en-US" dirty="0"/>
              <a:t>lots of data + neural networks + lots of computing</a:t>
            </a:r>
          </a:p>
          <a:p>
            <a:r>
              <a:rPr lang="en-US" dirty="0"/>
              <a:t>Researched by companies: </a:t>
            </a:r>
            <a:r>
              <a:rPr lang="en-US" dirty="0" err="1"/>
              <a:t>Deepmind</a:t>
            </a:r>
            <a:r>
              <a:rPr lang="en-US" dirty="0"/>
              <a:t>, Google, Facebook, </a:t>
            </a:r>
            <a:r>
              <a:rPr lang="en-US" dirty="0" err="1"/>
              <a:t>OpenAI</a:t>
            </a:r>
            <a:r>
              <a:rPr lang="en-US" dirty="0"/>
              <a:t>, Baidu, Microsoft, Apple, IBM, … and most </a:t>
            </a:r>
            <a:r>
              <a:rPr lang="en-US" dirty="0" err="1"/>
              <a:t>most</a:t>
            </a:r>
            <a:r>
              <a:rPr lang="en-US" dirty="0"/>
              <a:t> universities</a:t>
            </a:r>
          </a:p>
          <a:p>
            <a:r>
              <a:rPr lang="en-US" dirty="0"/>
              <a:t>Many computer applications</a:t>
            </a:r>
            <a:endParaRPr lang="se-NO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960" y="91761"/>
            <a:ext cx="2818327" cy="211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18493"/>
      </p:ext>
    </p:extLst>
  </p:cSld>
  <p:clrMapOvr>
    <a:masterClrMapping/>
  </p:clrMapOvr>
</p:sld>
</file>

<file path=ppt/theme/theme1.xml><?xml version="1.0" encoding="utf-8"?>
<a:theme xmlns:a="http://schemas.openxmlformats.org/drawingml/2006/main" name="cibb2014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cibb2014.potx</Template>
  <TotalTime>9757</TotalTime>
  <Words>1249</Words>
  <Application>Microsoft Office PowerPoint</Application>
  <PresentationFormat>On-screen Show (4:3)</PresentationFormat>
  <Paragraphs>224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Open Sans</vt:lpstr>
      <vt:lpstr>cibb2014</vt:lpstr>
      <vt:lpstr>Diabetic retinopathy detection on Titan GPUs</vt:lpstr>
      <vt:lpstr>Machine learning @ BDPS lab (UiT)</vt:lpstr>
      <vt:lpstr>End-to-end data analysis for accessible cancer diagnosis tests</vt:lpstr>
      <vt:lpstr>Breast cancer and retina images?</vt:lpstr>
      <vt:lpstr>PowerPoint Presentation</vt:lpstr>
      <vt:lpstr>PowerPoint Presentation</vt:lpstr>
      <vt:lpstr>Outline</vt:lpstr>
      <vt:lpstr>Machine learning</vt:lpstr>
      <vt:lpstr>Deep learning</vt:lpstr>
      <vt:lpstr>Deep learning</vt:lpstr>
      <vt:lpstr>Example: cat videos</vt:lpstr>
      <vt:lpstr>Cat videos</vt:lpstr>
      <vt:lpstr>GPUs</vt:lpstr>
      <vt:lpstr>Tensorflow</vt:lpstr>
      <vt:lpstr>GPUs, Clouds, FPGAs, TPUs</vt:lpstr>
      <vt:lpstr>PowerPoint Presentation</vt:lpstr>
      <vt:lpstr>Medical image analysis challenges</vt:lpstr>
      <vt:lpstr>Example: diabetic retinopathy analysis</vt:lpstr>
      <vt:lpstr>Example: diabetic retinopathy</vt:lpstr>
      <vt:lpstr>Kaggle</vt:lpstr>
      <vt:lpstr>Google method (JAMA 2016)</vt:lpstr>
      <vt:lpstr>Our research</vt:lpstr>
      <vt:lpstr>Our implementation</vt:lpstr>
      <vt:lpstr>Our implementation (transfer learning)</vt:lpstr>
      <vt:lpstr>Medical image analysis:  data management and analysis challenges</vt:lpstr>
      <vt:lpstr>Medical image analysis:  data management and analysis challenges</vt:lpstr>
      <vt:lpstr>Data management and analysis challenges</vt:lpstr>
      <vt:lpstr>Conclusions</vt:lpstr>
    </vt:vector>
  </TitlesOfParts>
  <Company>Agendum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Ann Elin Hvidtsten</dc:creator>
  <cp:lastModifiedBy>Lars Ailo Bongo</cp:lastModifiedBy>
  <cp:revision>386</cp:revision>
  <dcterms:created xsi:type="dcterms:W3CDTF">2013-07-19T20:12:50Z</dcterms:created>
  <dcterms:modified xsi:type="dcterms:W3CDTF">2017-11-23T09:04:05Z</dcterms:modified>
</cp:coreProperties>
</file>