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sldIdLst>
    <p:sldId id="262" r:id="rId2"/>
    <p:sldId id="260" r:id="rId3"/>
    <p:sldId id="263" r:id="rId4"/>
    <p:sldId id="264" r:id="rId5"/>
    <p:sldId id="269" r:id="rId6"/>
    <p:sldId id="265" r:id="rId7"/>
    <p:sldId id="266" r:id="rId8"/>
    <p:sldId id="267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14"/>
  </p:normalViewPr>
  <p:slideViewPr>
    <p:cSldViewPr snapToGrid="0" snapToObjects="1">
      <p:cViewPr varScale="1">
        <p:scale>
          <a:sx n="67" d="100"/>
          <a:sy n="67" d="100"/>
        </p:scale>
        <p:origin x="60" y="1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9" d="100"/>
          <a:sy n="89" d="100"/>
        </p:scale>
        <p:origin x="2632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FFBC8-A418-6444-A1F2-AF3DCBD12C89}" type="datetimeFigureOut">
              <a:rPr lang="en-GB" smtClean="0"/>
              <a:t>22/03/2017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4DADA-A641-F04B-8DE3-7D893515C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0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4DADA-A641-F04B-8DE3-7D893515C21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385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4DADA-A641-F04B-8DE3-7D893515C21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751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LIX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elixir_helix_200_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83" y="-26988"/>
            <a:ext cx="12240683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elixir_1_RZ_mac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4" y="4760686"/>
            <a:ext cx="2427817" cy="185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440084" y="6237289"/>
            <a:ext cx="3903133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defRPr/>
            </a:pPr>
            <a:r>
              <a:rPr lang="en-US" sz="2400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www.elixir-europe.org</a:t>
            </a:r>
            <a:endParaRPr lang="en-US" sz="2400" i="1" dirty="0">
              <a:solidFill>
                <a:srgbClr val="003F41"/>
              </a:solidFill>
              <a:latin typeface="Corbel" pitchFamily="34" charset="0"/>
              <a:ea typeface="Geneva" charset="-128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911424" y="3356993"/>
            <a:ext cx="10363200" cy="864096"/>
          </a:xfrm>
        </p:spPr>
        <p:txBody>
          <a:bodyPr>
            <a:normAutofit/>
          </a:bodyPr>
          <a:lstStyle>
            <a:lvl1pPr algn="r">
              <a:defRPr sz="5000" b="1">
                <a:solidFill>
                  <a:srgbClr val="003F41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3503712" y="4293097"/>
            <a:ext cx="7755467" cy="899583"/>
          </a:xfrm>
        </p:spPr>
        <p:txBody>
          <a:bodyPr>
            <a:normAutofit/>
          </a:bodyPr>
          <a:lstStyle>
            <a:lvl1pPr marL="0" indent="0" algn="r">
              <a:buNone/>
              <a:defRPr lang="en-US" sz="2800" i="1"/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5533293" y="5192680"/>
            <a:ext cx="58099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2000" dirty="0">
                <a:solidFill>
                  <a:schemeClr val="tx2"/>
                </a:solidFill>
              </a:rPr>
              <a:t>ELIXIR All Hands 2017, 21-23 March, Rome, Italy</a:t>
            </a:r>
          </a:p>
        </p:txBody>
      </p:sp>
    </p:spTree>
    <p:extLst>
      <p:ext uri="{BB962C8B-B14F-4D97-AF65-F5344CB8AC3E}">
        <p14:creationId xmlns:p14="http://schemas.microsoft.com/office/powerpoint/2010/main" val="201820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elixir_helix_200_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83" y="-26988"/>
            <a:ext cx="12240683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elixir_1_RZ_mac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4" y="4951141"/>
            <a:ext cx="2427817" cy="1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911424" y="3645025"/>
            <a:ext cx="10363200" cy="1225021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tx2">
                    <a:lumMod val="50000"/>
                  </a:schemeClr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88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XCELE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elixir_helix_200_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83" y="-26988"/>
            <a:ext cx="12240683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967817" y="6092041"/>
            <a:ext cx="6398684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defRPr/>
            </a:pPr>
            <a:r>
              <a:rPr lang="en-US" sz="2400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www.elixir-europe.org</a:t>
            </a:r>
            <a:r>
              <a:rPr lang="en-US" sz="2400" i="1" dirty="0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/</a:t>
            </a:r>
            <a:r>
              <a:rPr lang="en-US" sz="2400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excelerate</a:t>
            </a:r>
            <a:endParaRPr lang="en-US" sz="2400" i="1" dirty="0">
              <a:solidFill>
                <a:srgbClr val="003F41"/>
              </a:solidFill>
              <a:latin typeface="Corbel" pitchFamily="34" charset="0"/>
              <a:ea typeface="Geneva" charset="-128"/>
              <a:cs typeface="+mn-cs"/>
            </a:endParaRPr>
          </a:p>
        </p:txBody>
      </p:sp>
      <p:pic>
        <p:nvPicPr>
          <p:cNvPr id="5" name="Picture 5" descr="Excelerate_white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617" y="4962293"/>
            <a:ext cx="2616200" cy="968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4949046"/>
            <a:ext cx="1619251" cy="1034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31800" y="6092825"/>
            <a:ext cx="48006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>
                <a:solidFill>
                  <a:srgbClr val="7F7F7F"/>
                </a:solidFill>
              </a:rPr>
              <a:t>ELIXIR-EXCELERATE is funded by the European Commission within the Research Infrastructures programme of Horizon 2020, grant agreement number 676559.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911424" y="3356993"/>
            <a:ext cx="10363200" cy="864096"/>
          </a:xfrm>
        </p:spPr>
        <p:txBody>
          <a:bodyPr>
            <a:normAutofit/>
          </a:bodyPr>
          <a:lstStyle>
            <a:lvl1pPr algn="r">
              <a:defRPr sz="5000" b="1">
                <a:solidFill>
                  <a:srgbClr val="003F41"/>
                </a:solidFill>
                <a:latin typeface="Corbel"/>
                <a:cs typeface="Corbe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093024" y="5192458"/>
            <a:ext cx="5250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dirty="0">
                <a:solidFill>
                  <a:schemeClr val="tx2"/>
                </a:solidFill>
              </a:rPr>
              <a:t>ELIXIR All Hands 2017, 21-23 March, Rome, Italy</a:t>
            </a:r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3503712" y="4293097"/>
            <a:ext cx="7755467" cy="899583"/>
          </a:xfrm>
        </p:spPr>
        <p:txBody>
          <a:bodyPr>
            <a:normAutofit/>
          </a:bodyPr>
          <a:lstStyle>
            <a:lvl1pPr marL="0" indent="0" algn="r">
              <a:buNone/>
              <a:defRPr lang="en-US" sz="2800" i="1"/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4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LIXIR-thank-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elixir_helix_200_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82" y="-26988"/>
            <a:ext cx="12240684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elixir_1_RZ_mac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4" y="5029200"/>
            <a:ext cx="2427817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528" y="6122067"/>
            <a:ext cx="660400" cy="54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440084" y="5445126"/>
            <a:ext cx="3903133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defRPr/>
            </a:pPr>
            <a:r>
              <a:rPr lang="en-US" sz="2400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www.elixir-europe.org</a:t>
            </a:r>
            <a:endParaRPr lang="en-US" sz="2400" i="1" dirty="0">
              <a:solidFill>
                <a:srgbClr val="003F41"/>
              </a:solidFill>
              <a:latin typeface="Corbel" pitchFamily="34" charset="0"/>
              <a:ea typeface="Geneva" charset="-128"/>
              <a:cs typeface="+mn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13261" y="6265174"/>
            <a:ext cx="3615267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2000" i="1" dirty="0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@</a:t>
            </a:r>
            <a:r>
              <a:rPr lang="en-US" sz="2000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ELIXIREurope</a:t>
            </a:r>
            <a:endParaRPr lang="en-US" sz="2000" i="1" dirty="0">
              <a:solidFill>
                <a:srgbClr val="003F41"/>
              </a:solidFill>
              <a:latin typeface="Corbel" pitchFamily="34" charset="0"/>
              <a:ea typeface="Geneva" charset="-128"/>
              <a:cs typeface="+mn-cs"/>
            </a:endParaRPr>
          </a:p>
        </p:txBody>
      </p:sp>
      <p:pic>
        <p:nvPicPr>
          <p:cNvPr id="10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161" y="6122067"/>
            <a:ext cx="552451" cy="557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916913" y="6265174"/>
            <a:ext cx="4116916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2000" i="1" dirty="0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/company/elixir-</a:t>
            </a:r>
            <a:r>
              <a:rPr lang="en-US" sz="2000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europe</a:t>
            </a:r>
            <a:endParaRPr lang="en-US" sz="2000" i="1" dirty="0">
              <a:solidFill>
                <a:srgbClr val="003F41"/>
              </a:solidFill>
              <a:latin typeface="Corbel" pitchFamily="34" charset="0"/>
              <a:ea typeface="Geneva" charset="-128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911424" y="3645025"/>
            <a:ext cx="10363200" cy="1225021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tx2">
                    <a:lumMod val="50000"/>
                  </a:schemeClr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768075" y="4869160"/>
            <a:ext cx="4512733" cy="360040"/>
          </a:xfrm>
        </p:spPr>
        <p:txBody>
          <a:bodyPr/>
          <a:lstStyle>
            <a:lvl1pPr marL="0" indent="0" algn="r">
              <a:buFontTx/>
              <a:buNone/>
              <a:defRPr sz="1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757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ELIXIR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484" y="5742879"/>
            <a:ext cx="1320800" cy="95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332656"/>
            <a:ext cx="10871200" cy="648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580571" y="6237121"/>
            <a:ext cx="6284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ELIXIR</a:t>
            </a:r>
            <a:r>
              <a:rPr lang="en-GB" sz="16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All Hands 2017, 21-23 March, Rome, Italy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63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XCELERATE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Excelerate_whitebackgroun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1" y="5798634"/>
            <a:ext cx="2129367" cy="779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0868" y="5786024"/>
            <a:ext cx="1335617" cy="844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11200" y="1525589"/>
            <a:ext cx="10871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80571" y="6237121"/>
            <a:ext cx="6284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ELIXIR</a:t>
            </a:r>
            <a:r>
              <a:rPr lang="en-GB" sz="16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All Hands 2017, 21-23 March, Rome, Italy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6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ELIXIR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484" y="5754029"/>
            <a:ext cx="1320800" cy="942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332656"/>
            <a:ext cx="10871200" cy="5760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219200"/>
            <a:ext cx="53340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extBox 5"/>
          <p:cNvSpPr txBox="1"/>
          <p:nvPr userDrawn="1"/>
        </p:nvSpPr>
        <p:spPr>
          <a:xfrm>
            <a:off x="580571" y="6237121"/>
            <a:ext cx="6284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ELIXIR</a:t>
            </a:r>
            <a:r>
              <a:rPr lang="en-GB" sz="16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All Hands 2017, 21-23 March, Rome, Italy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63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ELIXIR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484" y="5720577"/>
            <a:ext cx="1320800" cy="97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332656"/>
            <a:ext cx="10871200" cy="5760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80571" y="6237121"/>
            <a:ext cx="6284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ELIXIR</a:t>
            </a:r>
            <a:r>
              <a:rPr lang="en-GB" sz="16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All Hands 2017, 21-23 March, Rome, Italy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840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667" y="333375"/>
            <a:ext cx="10871200" cy="5032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525589"/>
            <a:ext cx="10871200" cy="435133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First level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Char char="•"/>
        <a:defRPr sz="2400">
          <a:solidFill>
            <a:schemeClr val="tx1"/>
          </a:solidFill>
          <a:latin typeface="Corbel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>
          <a:solidFill>
            <a:schemeClr val="tx1"/>
          </a:solidFill>
          <a:latin typeface="Corbel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>
          <a:solidFill>
            <a:schemeClr val="tx1"/>
          </a:solidFill>
          <a:latin typeface="Corbel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>
          <a:solidFill>
            <a:schemeClr val="tx1"/>
          </a:solidFill>
          <a:latin typeface="Corbel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>
          <a:solidFill>
            <a:schemeClr val="tx1"/>
          </a:solidFill>
          <a:latin typeface="Corbel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Challenges and approaches for providing a pipeline as a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3712" y="4747364"/>
            <a:ext cx="7755467" cy="445316"/>
          </a:xfrm>
        </p:spPr>
        <p:txBody>
          <a:bodyPr/>
          <a:lstStyle/>
          <a:p>
            <a:r>
              <a:rPr lang="en-US" dirty="0"/>
              <a:t>Lars Ailo Bongo (ELIXIR-NO)</a:t>
            </a:r>
          </a:p>
        </p:txBody>
      </p:sp>
    </p:spTree>
    <p:extLst>
      <p:ext uri="{BB962C8B-B14F-4D97-AF65-F5344CB8AC3E}">
        <p14:creationId xmlns:p14="http://schemas.microsoft.com/office/powerpoint/2010/main" val="468241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META-pipe team: </a:t>
            </a:r>
          </a:p>
          <a:p>
            <a:pPr lvl="1"/>
            <a:r>
              <a:rPr lang="en-US" dirty="0"/>
              <a:t>Nils P. Willassen, Lars Ailo Bongo, Erik Hjerde, Espen M. Robertsen, </a:t>
            </a:r>
            <a:r>
              <a:rPr lang="en-US" b="1" dirty="0"/>
              <a:t>Inge Alexander Raknes</a:t>
            </a:r>
            <a:r>
              <a:rPr lang="en-US" dirty="0"/>
              <a:t>, Aleksandr Agafonov, Terje Klemetsen, Giacomo Tartari …</a:t>
            </a:r>
          </a:p>
          <a:p>
            <a:r>
              <a:rPr lang="en-US" dirty="0"/>
              <a:t>ELIXIR-NO</a:t>
            </a:r>
          </a:p>
          <a:p>
            <a:pPr lvl="1"/>
            <a:r>
              <a:rPr lang="en-US" dirty="0" err="1"/>
              <a:t>NeLS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ELIXIR-FI and ELIXIR-CZ</a:t>
            </a:r>
          </a:p>
          <a:p>
            <a:pPr lvl="1"/>
            <a:r>
              <a:rPr lang="en-US" dirty="0"/>
              <a:t>AAI, cloud setup</a:t>
            </a:r>
          </a:p>
          <a:p>
            <a:r>
              <a:rPr lang="en-US" dirty="0"/>
              <a:t>EXCELERATE WP6</a:t>
            </a:r>
          </a:p>
        </p:txBody>
      </p:sp>
    </p:spTree>
    <p:extLst>
      <p:ext uri="{BB962C8B-B14F-4D97-AF65-F5344CB8AC3E}">
        <p14:creationId xmlns:p14="http://schemas.microsoft.com/office/powerpoint/2010/main" val="368528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META-pipe: marine metagenomics analysis pipeline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1200" y="1525589"/>
            <a:ext cx="4512153" cy="4351337"/>
          </a:xfrm>
        </p:spPr>
        <p:txBody>
          <a:bodyPr/>
          <a:lstStyle/>
          <a:p>
            <a:r>
              <a:rPr lang="en-US" dirty="0"/>
              <a:t>2 as-a-service interfaces:</a:t>
            </a:r>
          </a:p>
          <a:p>
            <a:pPr lvl="1"/>
            <a:r>
              <a:rPr lang="en-US" dirty="0"/>
              <a:t>Galaxy interface for Norwegian users (since 2015)</a:t>
            </a:r>
          </a:p>
          <a:p>
            <a:pPr lvl="1"/>
            <a:r>
              <a:rPr lang="en-US" dirty="0"/>
              <a:t>Web app interface (to be released in 2017)</a:t>
            </a:r>
          </a:p>
          <a:p>
            <a:r>
              <a:rPr lang="en-US" dirty="0"/>
              <a:t>Compute intensive</a:t>
            </a:r>
          </a:p>
          <a:p>
            <a:r>
              <a:rPr lang="en-US" dirty="0"/>
              <a:t>Small team</a:t>
            </a:r>
          </a:p>
          <a:p>
            <a:r>
              <a:rPr lang="en-US" dirty="0"/>
              <a:t>Academic setting</a:t>
            </a:r>
          </a:p>
        </p:txBody>
      </p:sp>
      <p:pic>
        <p:nvPicPr>
          <p:cNvPr id="6" name="Content Placeholder 9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42705" y="1327150"/>
            <a:ext cx="5597525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208275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" y="1323975"/>
            <a:ext cx="11744325" cy="421005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 backend architecture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634432" y="1757502"/>
            <a:ext cx="327552" cy="810766"/>
            <a:chOff x="3092320" y="1340768"/>
            <a:chExt cx="504056" cy="1247653"/>
          </a:xfrm>
        </p:grpSpPr>
        <p:cxnSp>
          <p:nvCxnSpPr>
            <p:cNvPr id="9" name="Straight Connector 8"/>
            <p:cNvCxnSpPr/>
            <p:nvPr/>
          </p:nvCxnSpPr>
          <p:spPr>
            <a:xfrm flipH="1">
              <a:off x="3164328" y="2084365"/>
              <a:ext cx="144016" cy="5040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308344" y="2084365"/>
              <a:ext cx="144016" cy="5040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308344" y="1652317"/>
              <a:ext cx="0" cy="43204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131840" y="1340768"/>
              <a:ext cx="360040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2" idx="4"/>
            </p:cNvCxnSpPr>
            <p:nvPr/>
          </p:nvCxnSpPr>
          <p:spPr>
            <a:xfrm>
              <a:off x="3311860" y="1700808"/>
              <a:ext cx="284516" cy="2395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2" idx="4"/>
            </p:cNvCxnSpPr>
            <p:nvPr/>
          </p:nvCxnSpPr>
          <p:spPr>
            <a:xfrm flipH="1">
              <a:off x="3092320" y="1700808"/>
              <a:ext cx="219540" cy="2395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965" y="2024694"/>
            <a:ext cx="1208348" cy="480007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2165408" y="1765991"/>
            <a:ext cx="327552" cy="810766"/>
            <a:chOff x="3092320" y="1340768"/>
            <a:chExt cx="504056" cy="1247653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3164328" y="2084365"/>
              <a:ext cx="144016" cy="5040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308344" y="2084365"/>
              <a:ext cx="144016" cy="5040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308344" y="1652317"/>
              <a:ext cx="0" cy="43204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131840" y="1340768"/>
              <a:ext cx="360040" cy="3600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>
              <a:stCxn id="20" idx="4"/>
            </p:cNvCxnSpPr>
            <p:nvPr/>
          </p:nvCxnSpPr>
          <p:spPr>
            <a:xfrm>
              <a:off x="3311860" y="1700808"/>
              <a:ext cx="284516" cy="2395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0" idx="4"/>
            </p:cNvCxnSpPr>
            <p:nvPr/>
          </p:nvCxnSpPr>
          <p:spPr>
            <a:xfrm flipH="1">
              <a:off x="3092320" y="1700808"/>
              <a:ext cx="219540" cy="2395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61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should be exposed to users?</a:t>
            </a:r>
          </a:p>
          <a:p>
            <a:pPr lvl="1"/>
            <a:r>
              <a:rPr lang="en-US" dirty="0"/>
              <a:t>Trade-off: flexibility vs responsibility</a:t>
            </a:r>
          </a:p>
          <a:p>
            <a:pPr lvl="1"/>
            <a:r>
              <a:rPr lang="en-US" dirty="0"/>
              <a:t>as-a-VM = more flexible, but users must install, allocate resources, handle failures…</a:t>
            </a:r>
          </a:p>
          <a:p>
            <a:pPr lvl="1"/>
            <a:r>
              <a:rPr lang="en-US" dirty="0"/>
              <a:t>as-a-service = less flexible, but service provider takes more responsibility</a:t>
            </a:r>
          </a:p>
          <a:p>
            <a:r>
              <a:rPr lang="en-US" dirty="0"/>
              <a:t>Issue: </a:t>
            </a:r>
          </a:p>
          <a:p>
            <a:pPr lvl="1"/>
            <a:r>
              <a:rPr lang="en-US" dirty="0"/>
              <a:t>What to do when the analysis fails?</a:t>
            </a:r>
          </a:p>
          <a:p>
            <a:pPr lvl="1"/>
            <a:r>
              <a:rPr lang="en-US" dirty="0"/>
              <a:t>Who should do it?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4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482" y="1169500"/>
            <a:ext cx="85725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313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-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pipeline parameters </a:t>
            </a:r>
          </a:p>
          <a:p>
            <a:pPr lvl="1"/>
            <a:r>
              <a:rPr lang="en-US" dirty="0"/>
              <a:t>More =&gt; better analysis results</a:t>
            </a:r>
          </a:p>
          <a:p>
            <a:pPr lvl="1"/>
            <a:r>
              <a:rPr lang="en-US" dirty="0"/>
              <a:t>Fewer =&gt; easier to predict resource needs</a:t>
            </a:r>
          </a:p>
          <a:p>
            <a:r>
              <a:rPr lang="en-US" dirty="0"/>
              <a:t>Resource allocation</a:t>
            </a:r>
          </a:p>
          <a:p>
            <a:pPr lvl="1"/>
            <a:r>
              <a:rPr lang="en-US" dirty="0"/>
              <a:t>By user =&gt; can use national resources</a:t>
            </a:r>
          </a:p>
          <a:p>
            <a:pPr lvl="1"/>
            <a:r>
              <a:rPr lang="en-US" dirty="0"/>
              <a:t>By service provider =&gt; easier to maintain service</a:t>
            </a:r>
          </a:p>
          <a:p>
            <a:r>
              <a:rPr lang="en-US" dirty="0"/>
              <a:t>Failure handling</a:t>
            </a:r>
          </a:p>
          <a:p>
            <a:pPr lvl="1"/>
            <a:r>
              <a:rPr lang="en-US" dirty="0"/>
              <a:t>By user  =&gt; difficult to detect, understand and resolve</a:t>
            </a:r>
          </a:p>
          <a:p>
            <a:pPr lvl="1"/>
            <a:r>
              <a:rPr lang="en-US" dirty="0"/>
              <a:t>By service provider =&gt; more complicated backend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10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META-pipe: Galaxy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Standardized Galaxy interface:</a:t>
            </a:r>
          </a:p>
          <a:p>
            <a:pPr lvl="1"/>
            <a:r>
              <a:rPr lang="en-US" dirty="0"/>
              <a:t>+ flexible, extensible, powerful</a:t>
            </a:r>
          </a:p>
          <a:p>
            <a:pPr lvl="1"/>
            <a:r>
              <a:rPr lang="en-US" dirty="0"/>
              <a:t>- big and complicated software stack</a:t>
            </a:r>
          </a:p>
          <a:p>
            <a:r>
              <a:rPr lang="en-US" dirty="0"/>
              <a:t>Norwegian research infrastructure resources are pre-allocated</a:t>
            </a:r>
          </a:p>
          <a:p>
            <a:pPr lvl="1"/>
            <a:r>
              <a:rPr lang="en-US" dirty="0"/>
              <a:t>+ Not visible for users and easy to administer</a:t>
            </a:r>
          </a:p>
          <a:p>
            <a:pPr lvl="1"/>
            <a:r>
              <a:rPr lang="en-US" dirty="0"/>
              <a:t>- Supercomputers not ideal for workload, industry and non-Norwegian users need to pay</a:t>
            </a:r>
          </a:p>
          <a:p>
            <a:r>
              <a:rPr lang="en-US" dirty="0"/>
              <a:t>Failure handling is mostly left to users (red boxes)</a:t>
            </a:r>
          </a:p>
          <a:p>
            <a:pPr lvl="1"/>
            <a:r>
              <a:rPr lang="en-US" dirty="0"/>
              <a:t>+ Simpler backend</a:t>
            </a:r>
          </a:p>
          <a:p>
            <a:pPr lvl="1"/>
            <a:r>
              <a:rPr lang="en-US" dirty="0"/>
              <a:t>- Difficult to understand failures, wasted resources due to restarts, more support work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51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META-pipe: Web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app interface:</a:t>
            </a:r>
          </a:p>
          <a:p>
            <a:pPr lvl="1"/>
            <a:r>
              <a:rPr lang="en-US" dirty="0"/>
              <a:t>+ Easier resource allocation, simpler software stack</a:t>
            </a:r>
          </a:p>
          <a:p>
            <a:pPr lvl="1"/>
            <a:r>
              <a:rPr lang="en-US" dirty="0"/>
              <a:t>- Just META-pipe, limited configuration possibilities</a:t>
            </a:r>
          </a:p>
          <a:p>
            <a:r>
              <a:rPr lang="en-US" dirty="0"/>
              <a:t>Bring your own cloud resources</a:t>
            </a:r>
          </a:p>
          <a:p>
            <a:pPr lvl="1"/>
            <a:r>
              <a:rPr lang="en-US" dirty="0"/>
              <a:t>+ Can use cheapest (/free) resources</a:t>
            </a:r>
          </a:p>
          <a:p>
            <a:pPr lvl="1"/>
            <a:r>
              <a:rPr lang="en-US" dirty="0"/>
              <a:t>- Failure handling and support on external resources</a:t>
            </a:r>
          </a:p>
          <a:p>
            <a:r>
              <a:rPr lang="en-US" dirty="0"/>
              <a:t>Failure handling is mostly hidden for users</a:t>
            </a:r>
          </a:p>
          <a:p>
            <a:pPr lvl="1"/>
            <a:r>
              <a:rPr lang="en-US" dirty="0"/>
              <a:t>+ Easy to understand job status</a:t>
            </a:r>
          </a:p>
          <a:p>
            <a:pPr lvl="1"/>
            <a:r>
              <a:rPr lang="en-US" dirty="0"/>
              <a:t>- Backend must group together jobs, restart parts of failed jobs, and may need manual intervention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73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goal: provide a service where resource allocation and failure handling is hidden from user</a:t>
            </a:r>
          </a:p>
          <a:p>
            <a:r>
              <a:rPr lang="en-US" dirty="0"/>
              <a:t>Our approach:</a:t>
            </a:r>
          </a:p>
          <a:p>
            <a:pPr lvl="1"/>
            <a:r>
              <a:rPr lang="en-US" dirty="0"/>
              <a:t>Backend designed to hide failures</a:t>
            </a:r>
          </a:p>
          <a:p>
            <a:pPr lvl="1"/>
            <a:r>
              <a:rPr lang="en-US" dirty="0"/>
              <a:t>Abstract, layer, and simplify where possible</a:t>
            </a:r>
          </a:p>
          <a:p>
            <a:r>
              <a:rPr lang="en-US" dirty="0"/>
              <a:t>Our challenges: </a:t>
            </a:r>
          </a:p>
          <a:p>
            <a:pPr lvl="1"/>
            <a:r>
              <a:rPr lang="en-US" dirty="0"/>
              <a:t>Resources outside of our control (failure detection, handling, and support)</a:t>
            </a:r>
          </a:p>
          <a:p>
            <a:pPr lvl="1"/>
            <a:r>
              <a:rPr lang="en-US" dirty="0"/>
              <a:t>Job structure (mix of high-memory and compute intensive)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party tools (software quality issues, security issues)</a:t>
            </a:r>
          </a:p>
        </p:txBody>
      </p:sp>
    </p:spTree>
    <p:extLst>
      <p:ext uri="{BB962C8B-B14F-4D97-AF65-F5344CB8AC3E}">
        <p14:creationId xmlns:p14="http://schemas.microsoft.com/office/powerpoint/2010/main" val="4266021211"/>
      </p:ext>
    </p:extLst>
  </p:cSld>
  <p:clrMapOvr>
    <a:masterClrMapping/>
  </p:clrMapOvr>
</p:sld>
</file>

<file path=ppt/theme/theme1.xml><?xml version="1.0" encoding="utf-8"?>
<a:theme xmlns:a="http://schemas.openxmlformats.org/drawingml/2006/main" name="ELIXIR_templat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Leere Präsentation">
      <a:majorFont>
        <a:latin typeface="Arial"/>
        <a:ea typeface="Geneva"/>
        <a:cs typeface="Geneva"/>
      </a:majorFont>
      <a:minorFont>
        <a:latin typeface="Arial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Geneva" pitchFamily="-112" charset="0"/>
            <a:cs typeface="Genev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Geneva" pitchFamily="-112" charset="0"/>
            <a:cs typeface="Geneva" pitchFamily="-112" charset="0"/>
          </a:defRPr>
        </a:defPPr>
      </a:lstStyle>
    </a:lnDef>
  </a:objectDefaults>
  <a:extraClrSchemeLst>
    <a:extraClrScheme>
      <a:clrScheme name="Leere Prä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DCDCDC"/>
        </a:lt1>
        <a:dk2>
          <a:srgbClr val="007E82"/>
        </a:dk2>
        <a:lt2>
          <a:srgbClr val="7D7D7D"/>
        </a:lt2>
        <a:accent1>
          <a:srgbClr val="72AD46"/>
        </a:accent1>
        <a:accent2>
          <a:srgbClr val="DF001A"/>
        </a:accent2>
        <a:accent3>
          <a:srgbClr val="EBEBEB"/>
        </a:accent3>
        <a:accent4>
          <a:srgbClr val="000000"/>
        </a:accent4>
        <a:accent5>
          <a:srgbClr val="BCD3B0"/>
        </a:accent5>
        <a:accent6>
          <a:srgbClr val="CA0016"/>
        </a:accent6>
        <a:hlink>
          <a:srgbClr val="007E82"/>
        </a:hlink>
        <a:folHlink>
          <a:srgbClr val="72AD4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7E82"/>
        </a:dk2>
        <a:lt2>
          <a:srgbClr val="7D7D7D"/>
        </a:lt2>
        <a:accent1>
          <a:srgbClr val="72AD46"/>
        </a:accent1>
        <a:accent2>
          <a:srgbClr val="DF001A"/>
        </a:accent2>
        <a:accent3>
          <a:srgbClr val="FFFFFF"/>
        </a:accent3>
        <a:accent4>
          <a:srgbClr val="000000"/>
        </a:accent4>
        <a:accent5>
          <a:srgbClr val="BCD3B0"/>
        </a:accent5>
        <a:accent6>
          <a:srgbClr val="CA0016"/>
        </a:accent6>
        <a:hlink>
          <a:srgbClr val="007E82"/>
        </a:hlink>
        <a:folHlink>
          <a:srgbClr val="72AD4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7E82"/>
        </a:dk2>
        <a:lt2>
          <a:srgbClr val="7D7D7D"/>
        </a:lt2>
        <a:accent1>
          <a:srgbClr val="72AD46"/>
        </a:accent1>
        <a:accent2>
          <a:srgbClr val="DF001A"/>
        </a:accent2>
        <a:accent3>
          <a:srgbClr val="FFFFFF"/>
        </a:accent3>
        <a:accent4>
          <a:srgbClr val="000000"/>
        </a:accent4>
        <a:accent5>
          <a:srgbClr val="BCD3B0"/>
        </a:accent5>
        <a:accent6>
          <a:srgbClr val="CA0016"/>
        </a:accent6>
        <a:hlink>
          <a:srgbClr val="D2E806"/>
        </a:hlink>
        <a:folHlink>
          <a:srgbClr val="72AD4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ELIXIR-slides-template-4</Template>
  <TotalTime>5958</TotalTime>
  <Words>435</Words>
  <Application>Microsoft Office PowerPoint</Application>
  <PresentationFormat>Widescreen</PresentationFormat>
  <Paragraphs>67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Corbel</vt:lpstr>
      <vt:lpstr>Geneva</vt:lpstr>
      <vt:lpstr>Times</vt:lpstr>
      <vt:lpstr>ELIXIR_template</vt:lpstr>
      <vt:lpstr>Challenges and approaches for providing a pipeline as a service</vt:lpstr>
      <vt:lpstr>META-pipe: marine metagenomics analysis pipeline</vt:lpstr>
      <vt:lpstr>META-pipe backend architecture</vt:lpstr>
      <vt:lpstr>Challenges</vt:lpstr>
      <vt:lpstr>PowerPoint Presentation</vt:lpstr>
      <vt:lpstr>Challenges - examples</vt:lpstr>
      <vt:lpstr>META-pipe: Galaxy pipeline</vt:lpstr>
      <vt:lpstr>META-pipe: Web app</vt:lpstr>
      <vt:lpstr>Summary</vt:lpstr>
      <vt:lpstr>Acknowledgments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premysl.velek@elixir-europe.org</dc:creator>
  <cp:lastModifiedBy>Lars Ailo Bongo</cp:lastModifiedBy>
  <cp:revision>28</cp:revision>
  <dcterms:created xsi:type="dcterms:W3CDTF">2017-02-10T11:44:49Z</dcterms:created>
  <dcterms:modified xsi:type="dcterms:W3CDTF">2017-03-22T09:55:29Z</dcterms:modified>
</cp:coreProperties>
</file>