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3"/>
  </p:notesMasterIdLst>
  <p:sldIdLst>
    <p:sldId id="262" r:id="rId2"/>
    <p:sldId id="264" r:id="rId3"/>
    <p:sldId id="260" r:id="rId4"/>
    <p:sldId id="269" r:id="rId5"/>
    <p:sldId id="270" r:id="rId6"/>
    <p:sldId id="280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79" r:id="rId15"/>
    <p:sldId id="277" r:id="rId16"/>
    <p:sldId id="284" r:id="rId17"/>
    <p:sldId id="282" r:id="rId18"/>
    <p:sldId id="295" r:id="rId19"/>
    <p:sldId id="283" r:id="rId20"/>
    <p:sldId id="285" r:id="rId21"/>
    <p:sldId id="286" r:id="rId22"/>
    <p:sldId id="294" r:id="rId23"/>
    <p:sldId id="287" r:id="rId24"/>
    <p:sldId id="291" r:id="rId25"/>
    <p:sldId id="292" r:id="rId26"/>
    <p:sldId id="288" r:id="rId27"/>
    <p:sldId id="289" r:id="rId28"/>
    <p:sldId id="290" r:id="rId29"/>
    <p:sldId id="293" r:id="rId30"/>
    <p:sldId id="268" r:id="rId31"/>
    <p:sldId id="27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87231" autoAdjust="0"/>
  </p:normalViewPr>
  <p:slideViewPr>
    <p:cSldViewPr snapToGrid="0" snapToObjects="1">
      <p:cViewPr varScale="1">
        <p:scale>
          <a:sx n="67" d="100"/>
          <a:sy n="67" d="100"/>
        </p:scale>
        <p:origin x="60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9" d="100"/>
          <a:sy n="89" d="100"/>
        </p:scale>
        <p:origin x="263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FFBC8-A418-6444-A1F2-AF3DCBD12C89}" type="datetimeFigureOut">
              <a:rPr lang="en-GB" smtClean="0"/>
              <a:t>22/03/2017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4DADA-A641-F04B-8DE3-7D893515C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41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3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38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1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6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9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4DADA-A641-F04B-8DE3-7D893515C21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4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LIX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26988"/>
            <a:ext cx="1224068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lixir_1_RZ_m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760686"/>
            <a:ext cx="2427817" cy="185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40084" y="6237289"/>
            <a:ext cx="390313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24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www.elixir-europe.org</a:t>
            </a:r>
            <a:endParaRPr lang="en-US" sz="2400" i="1" dirty="0">
              <a:solidFill>
                <a:srgbClr val="003F41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1424" y="3356993"/>
            <a:ext cx="10363200" cy="864096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rgbClr val="003F4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7"/>
            <a:ext cx="7755467" cy="899583"/>
          </a:xfrm>
        </p:spPr>
        <p:txBody>
          <a:bodyPr>
            <a:normAutofit/>
          </a:bodyPr>
          <a:lstStyle>
            <a:lvl1pPr marL="0" indent="0" algn="r">
              <a:buNone/>
              <a:defRPr lang="en-US" sz="2800" i="1"/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5533293" y="5192680"/>
            <a:ext cx="5809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2000" dirty="0">
                <a:solidFill>
                  <a:schemeClr val="tx2"/>
                </a:solidFill>
              </a:rPr>
              <a:t>ELIXIR All Hands 2017, 21-23 March, Rome, Italy</a:t>
            </a:r>
          </a:p>
        </p:txBody>
      </p:sp>
    </p:spTree>
    <p:extLst>
      <p:ext uri="{BB962C8B-B14F-4D97-AF65-F5344CB8AC3E}">
        <p14:creationId xmlns:p14="http://schemas.microsoft.com/office/powerpoint/2010/main" val="201820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26988"/>
            <a:ext cx="1224068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elixir_1_RZ_m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4951141"/>
            <a:ext cx="2427817" cy="1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1424" y="3645025"/>
            <a:ext cx="10363200" cy="1225021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8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EXCELE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-26988"/>
            <a:ext cx="1224068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67817" y="6092041"/>
            <a:ext cx="6398684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24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www.elixir-europe.org</a:t>
            </a:r>
            <a:r>
              <a:rPr lang="en-US" sz="2400" i="1" dirty="0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/</a:t>
            </a:r>
            <a:r>
              <a:rPr lang="en-US" sz="24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excelerate</a:t>
            </a:r>
            <a:endParaRPr lang="en-US" sz="2400" i="1" dirty="0">
              <a:solidFill>
                <a:srgbClr val="003F41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pic>
        <p:nvPicPr>
          <p:cNvPr id="5" name="Picture 5" descr="Excelerate_white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17" y="4962293"/>
            <a:ext cx="2616200" cy="96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949046"/>
            <a:ext cx="1619251" cy="103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31800" y="6092825"/>
            <a:ext cx="480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solidFill>
                  <a:srgbClr val="7F7F7F"/>
                </a:solidFill>
              </a:rPr>
              <a:t>ELIXIR-EXCELERATE is funded by the European Commission within the Research Infrastructures programme of Horizon 2020, grant agreement number 676559.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1424" y="3356993"/>
            <a:ext cx="10363200" cy="864096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rgbClr val="003F41"/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093024" y="5192458"/>
            <a:ext cx="525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chemeClr val="tx2"/>
                </a:solidFill>
              </a:rPr>
              <a:t>ELIXIR All Hands 2017, 21-23 March, Rome, Italy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503712" y="4293097"/>
            <a:ext cx="7755467" cy="899583"/>
          </a:xfrm>
        </p:spPr>
        <p:txBody>
          <a:bodyPr>
            <a:normAutofit/>
          </a:bodyPr>
          <a:lstStyle>
            <a:lvl1pPr marL="0" indent="0" algn="r">
              <a:buNone/>
              <a:defRPr lang="en-US" sz="2800" i="1"/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44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IXIR-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ixir_helix_2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2" y="-26988"/>
            <a:ext cx="12240684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lixir_1_RZ_ma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029200"/>
            <a:ext cx="2427817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528" y="6122067"/>
            <a:ext cx="660400" cy="546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40084" y="5445126"/>
            <a:ext cx="390313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24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www.elixir-europe.org</a:t>
            </a:r>
            <a:endParaRPr lang="en-US" sz="2400" i="1" dirty="0">
              <a:solidFill>
                <a:srgbClr val="003F41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13261" y="6265174"/>
            <a:ext cx="361526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@</a:t>
            </a:r>
            <a:r>
              <a:rPr lang="en-US" sz="20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ELIXIREurope</a:t>
            </a:r>
            <a:endParaRPr lang="en-US" sz="2000" i="1" dirty="0">
              <a:solidFill>
                <a:srgbClr val="003F41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61" y="6122067"/>
            <a:ext cx="552451" cy="55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16913" y="6265174"/>
            <a:ext cx="4116916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>
            <a:lvl1pPr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5613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2000" i="1" dirty="0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/company/elixir-</a:t>
            </a:r>
            <a:r>
              <a:rPr lang="en-US" sz="2000" i="1" dirty="0" err="1">
                <a:solidFill>
                  <a:srgbClr val="003F41"/>
                </a:solidFill>
                <a:latin typeface="Corbel" pitchFamily="34" charset="0"/>
                <a:ea typeface="Geneva" charset="-128"/>
                <a:cs typeface="+mn-cs"/>
              </a:rPr>
              <a:t>europe</a:t>
            </a:r>
            <a:endParaRPr lang="en-US" sz="2000" i="1" dirty="0">
              <a:solidFill>
                <a:srgbClr val="003F41"/>
              </a:solidFill>
              <a:latin typeface="Corbel" pitchFamily="34" charset="0"/>
              <a:ea typeface="Geneva" charset="-128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911424" y="3645025"/>
            <a:ext cx="10363200" cy="1225021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768075" y="4869160"/>
            <a:ext cx="4512733" cy="360040"/>
          </a:xfrm>
        </p:spPr>
        <p:txBody>
          <a:bodyPr/>
          <a:lstStyle>
            <a:lvl1pPr marL="0" indent="0" algn="r">
              <a:buFontTx/>
              <a:buNone/>
              <a:defRPr sz="1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57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5742879"/>
            <a:ext cx="1320800" cy="9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332656"/>
            <a:ext cx="10871200" cy="6480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80571" y="6237121"/>
            <a:ext cx="6284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ELIXIR</a:t>
            </a:r>
            <a:r>
              <a:rPr lang="en-GB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All Hands 2017, 21-23 March, Rome, Italy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CELERATE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xcelerate_white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1" y="5798634"/>
            <a:ext cx="2129367" cy="77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868" y="5786024"/>
            <a:ext cx="1335617" cy="84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11200" y="1525589"/>
            <a:ext cx="108712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0571" y="6237121"/>
            <a:ext cx="6284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ELIXIR</a:t>
            </a:r>
            <a:r>
              <a:rPr lang="en-GB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All Hands 2017, 21-23 March, Rome, Italy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6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5754029"/>
            <a:ext cx="1320800" cy="9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332656"/>
            <a:ext cx="10871200" cy="576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340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219200"/>
            <a:ext cx="53340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TextBox 5"/>
          <p:cNvSpPr txBox="1"/>
          <p:nvPr userDrawn="1"/>
        </p:nvSpPr>
        <p:spPr>
          <a:xfrm>
            <a:off x="580571" y="6237121"/>
            <a:ext cx="6284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ELIXIR</a:t>
            </a:r>
            <a:r>
              <a:rPr lang="en-GB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All Hands 2017, 21-23 March, Rome, Italy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3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ELIXIR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4" y="5720577"/>
            <a:ext cx="1320800" cy="97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332656"/>
            <a:ext cx="10871200" cy="5760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80571" y="6237121"/>
            <a:ext cx="6284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ELIXIR</a:t>
            </a:r>
            <a:r>
              <a:rPr lang="en-GB" sz="16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All Hands 2017, 21-23 March, Rome, Italy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4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charset="0"/>
              </a:defRPr>
            </a:lvl1pPr>
          </a:lstStyle>
          <a:p>
            <a:pPr>
              <a:defRPr/>
            </a:pPr>
            <a:fld id="{4C1AC62E-D946-484B-A7FD-FACFA463C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333375"/>
            <a:ext cx="10871200" cy="50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525589"/>
            <a:ext cx="10871200" cy="4351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run.elixir-czech.cz/attribute-check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lixir-marine/mmg-cluster-setup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duongt/mmg-cluster-setup-CESNET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lixir-europe.org/documents/elixir-webinar-elixir-compute-platform-roapmap-november-201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Distributing META-pipe on ELIXIR compute 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42346" y="4705690"/>
            <a:ext cx="7755467" cy="899583"/>
          </a:xfrm>
        </p:spPr>
        <p:txBody>
          <a:bodyPr/>
          <a:lstStyle/>
          <a:p>
            <a:r>
              <a:rPr lang="en-US" dirty="0"/>
              <a:t>Lars Ailo Bongo (NO)</a:t>
            </a:r>
          </a:p>
        </p:txBody>
      </p:sp>
    </p:spTree>
    <p:extLst>
      <p:ext uri="{BB962C8B-B14F-4D97-AF65-F5344CB8AC3E}">
        <p14:creationId xmlns:p14="http://schemas.microsoft.com/office/powerpoint/2010/main" val="46824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C62E-D946-484B-A7FD-FACFA463C26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C62E-D946-484B-A7FD-FACFA463C2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0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C62E-D946-484B-A7FD-FACFA463C2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backend architecture</a:t>
            </a:r>
          </a:p>
        </p:txBody>
      </p:sp>
      <p:pic>
        <p:nvPicPr>
          <p:cNvPr id="7" name="Picture 6" descr="Meta-pipe architecture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9" y="1644186"/>
            <a:ext cx="9144000" cy="328195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67621" y="1857711"/>
            <a:ext cx="327552" cy="810766"/>
            <a:chOff x="3092320" y="1340768"/>
            <a:chExt cx="504056" cy="1247653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164328" y="2084365"/>
              <a:ext cx="144016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08344" y="2084365"/>
              <a:ext cx="144016" cy="50405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308344" y="1652317"/>
              <a:ext cx="0" cy="4320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131840" y="1340768"/>
              <a:ext cx="360040" cy="3600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4"/>
            </p:cNvCxnSpPr>
            <p:nvPr/>
          </p:nvCxnSpPr>
          <p:spPr>
            <a:xfrm>
              <a:off x="3311860" y="1700808"/>
              <a:ext cx="284516" cy="2395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4"/>
            </p:cNvCxnSpPr>
            <p:nvPr/>
          </p:nvCxnSpPr>
          <p:spPr>
            <a:xfrm flipH="1">
              <a:off x="3092320" y="1700808"/>
              <a:ext cx="219540" cy="23954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Graphic 2"/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62739"/>
          <a:stretch/>
        </p:blipFill>
        <p:spPr>
          <a:xfrm>
            <a:off x="1945941" y="2909942"/>
            <a:ext cx="823397" cy="361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053" y="1703845"/>
            <a:ext cx="745285" cy="745285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 bwMode="auto">
          <a:xfrm flipH="1">
            <a:off x="4478813" y="3022762"/>
            <a:ext cx="135601" cy="710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cxnSpLocks/>
            <a:endCxn id="3" idx="2"/>
          </p:cNvCxnSpPr>
          <p:nvPr/>
        </p:nvCxnSpPr>
        <p:spPr bwMode="auto">
          <a:xfrm flipV="1">
            <a:off x="2357640" y="3271892"/>
            <a:ext cx="0" cy="44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357640" y="2461790"/>
            <a:ext cx="0" cy="4481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1205610" y="1060006"/>
            <a:ext cx="4537055" cy="444480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Geneva" pitchFamily="-112" charset="0"/>
              <a:cs typeface="Geneva" pitchFamily="-11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2884349" y="2091677"/>
            <a:ext cx="1521954" cy="1556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390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using ELIXIR AAI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user</a:t>
            </a:r>
          </a:p>
          <a:p>
            <a:pPr lvl="1"/>
            <a:r>
              <a:rPr lang="en-US" dirty="0"/>
              <a:t>Single sign-on using home institution credentials</a:t>
            </a:r>
          </a:p>
          <a:p>
            <a:r>
              <a:rPr lang="en-US" dirty="0"/>
              <a:t>For analysis service provider</a:t>
            </a:r>
          </a:p>
          <a:p>
            <a:pPr lvl="1"/>
            <a:r>
              <a:rPr lang="en-US" dirty="0">
                <a:hlinkClick r:id="rId2"/>
              </a:rPr>
              <a:t>Information from ELIXIR AAI</a:t>
            </a:r>
            <a:r>
              <a:rPr lang="en-US" dirty="0"/>
              <a:t>: user ID, name, e-mail, (home institution, persistent ID</a:t>
            </a:r>
            <a:r>
              <a:rPr lang="en-US"/>
              <a:t>, affiliation)</a:t>
            </a:r>
            <a:endParaRPr lang="en-US" dirty="0"/>
          </a:p>
          <a:p>
            <a:pPr lvl="1"/>
            <a:r>
              <a:rPr lang="en-US" dirty="0"/>
              <a:t>Use information to implement authentication between our servers</a:t>
            </a:r>
          </a:p>
          <a:p>
            <a:pPr lvl="1"/>
            <a:r>
              <a:rPr lang="en-US" dirty="0"/>
              <a:t>Resource monitoring and accounting (and payment?)</a:t>
            </a:r>
          </a:p>
          <a:p>
            <a:pPr lvl="1"/>
            <a:r>
              <a:rPr lang="en-US" dirty="0"/>
              <a:t>Integration with ELIXIR data storage and transfer systems?</a:t>
            </a:r>
          </a:p>
          <a:p>
            <a:pPr lvl="1"/>
            <a:r>
              <a:rPr lang="en-US" dirty="0"/>
              <a:t>Integration with other ELIXIR services?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56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C62E-D946-484B-A7FD-FACFA463C26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backend architecture</a:t>
            </a:r>
          </a:p>
        </p:txBody>
      </p:sp>
      <p:pic>
        <p:nvPicPr>
          <p:cNvPr id="7" name="Picture 6" descr="Meta-pipe architecture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9" y="1644186"/>
            <a:ext cx="9144000" cy="32819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5445631" y="3523643"/>
            <a:ext cx="2725727" cy="1327919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Geneva" pitchFamily="-112" charset="0"/>
              <a:cs typeface="Genev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3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upload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web browser</a:t>
            </a:r>
          </a:p>
          <a:p>
            <a:pPr lvl="1"/>
            <a:r>
              <a:rPr lang="en-US" dirty="0"/>
              <a:t>Incoming! plugin to support large Gigabyte files</a:t>
            </a:r>
          </a:p>
          <a:p>
            <a:pPr lvl="2"/>
            <a:r>
              <a:rPr lang="en-US" dirty="0"/>
              <a:t> But multi-GB files requires lots of compute resources!</a:t>
            </a:r>
          </a:p>
          <a:p>
            <a:pPr lvl="1"/>
            <a:r>
              <a:rPr lang="en-US" dirty="0"/>
              <a:t>(In Norwegian </a:t>
            </a:r>
            <a:r>
              <a:rPr lang="en-US" dirty="0" err="1"/>
              <a:t>NeLS</a:t>
            </a:r>
            <a:r>
              <a:rPr lang="en-US" dirty="0"/>
              <a:t>: “</a:t>
            </a:r>
            <a:r>
              <a:rPr lang="en-US" dirty="0" err="1"/>
              <a:t>ssh</a:t>
            </a:r>
            <a:r>
              <a:rPr lang="en-US" dirty="0"/>
              <a:t>” between national infrastructure centers)</a:t>
            </a:r>
          </a:p>
          <a:p>
            <a:r>
              <a:rPr lang="en-US" dirty="0"/>
              <a:t>Stored on a META-pipe storage server</a:t>
            </a:r>
          </a:p>
          <a:p>
            <a:pPr lvl="1"/>
            <a:r>
              <a:rPr lang="en-US" dirty="0"/>
              <a:t>Currently one physical machine</a:t>
            </a:r>
          </a:p>
          <a:p>
            <a:pPr lvl="1"/>
            <a:r>
              <a:rPr lang="en-US" dirty="0"/>
              <a:t>Object store (</a:t>
            </a:r>
            <a:r>
              <a:rPr lang="en-US" dirty="0" err="1"/>
              <a:t>minio</a:t>
            </a:r>
            <a:r>
              <a:rPr lang="en-US" dirty="0"/>
              <a:t>, S3 compatible)</a:t>
            </a:r>
          </a:p>
          <a:p>
            <a:pPr lvl="1"/>
            <a:r>
              <a:rPr lang="en-US" dirty="0"/>
              <a:t>Not used during job execution</a:t>
            </a:r>
          </a:p>
          <a:p>
            <a:pPr lvl="1"/>
            <a:r>
              <a:rPr lang="en-US" dirty="0"/>
              <a:t>Capacity most important</a:t>
            </a:r>
          </a:p>
        </p:txBody>
      </p:sp>
    </p:spTree>
    <p:extLst>
      <p:ext uri="{BB962C8B-B14F-4D97-AF65-F5344CB8AC3E}">
        <p14:creationId xmlns:p14="http://schemas.microsoft.com/office/powerpoint/2010/main" val="300465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AC62E-D946-484B-A7FD-FACFA463C26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50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our Stallo Supercomputer</a:t>
            </a:r>
          </a:p>
          <a:p>
            <a:pPr lvl="1"/>
            <a:r>
              <a:rPr lang="en-US" dirty="0"/>
              <a:t>Press execute button</a:t>
            </a:r>
          </a:p>
          <a:p>
            <a:r>
              <a:rPr lang="en-US" dirty="0"/>
              <a:t>On </a:t>
            </a:r>
            <a:r>
              <a:rPr lang="en-US" dirty="0" err="1"/>
              <a:t>cPouta</a:t>
            </a:r>
            <a:r>
              <a:rPr lang="en-US" dirty="0"/>
              <a:t> (FI) or CESNET (CZ)</a:t>
            </a:r>
          </a:p>
          <a:p>
            <a:pPr lvl="1"/>
            <a:r>
              <a:rPr lang="en-US" dirty="0"/>
              <a:t>Administrator runs script to setup backend on </a:t>
            </a:r>
            <a:r>
              <a:rPr lang="en-US" dirty="0" err="1"/>
              <a:t>cPouta</a:t>
            </a:r>
            <a:r>
              <a:rPr lang="en-US" dirty="0"/>
              <a:t> or CESNET (once)</a:t>
            </a:r>
          </a:p>
          <a:p>
            <a:pPr lvl="1"/>
            <a:r>
              <a:rPr lang="en-US" dirty="0"/>
              <a:t>Specify </a:t>
            </a:r>
            <a:r>
              <a:rPr lang="en-US" dirty="0" err="1"/>
              <a:t>cPouta</a:t>
            </a:r>
            <a:r>
              <a:rPr lang="en-US" dirty="0"/>
              <a:t> or CESNET as a tag for the job (for each job)</a:t>
            </a:r>
          </a:p>
          <a:p>
            <a:pPr lvl="1"/>
            <a:r>
              <a:rPr lang="en-US" dirty="0"/>
              <a:t>Press execute button (for each job)</a:t>
            </a:r>
          </a:p>
          <a:p>
            <a:r>
              <a:rPr lang="en-US" dirty="0"/>
              <a:t>In the future?</a:t>
            </a:r>
          </a:p>
          <a:p>
            <a:pPr lvl="1"/>
            <a:r>
              <a:rPr lang="en-US" dirty="0"/>
              <a:t>User selects Elixir supported compute cloud resource (for each job)</a:t>
            </a:r>
          </a:p>
          <a:p>
            <a:pPr lvl="1"/>
            <a:r>
              <a:rPr lang="en-US" dirty="0"/>
              <a:t>Backend automatically setup execution environment (for each job)</a:t>
            </a:r>
          </a:p>
          <a:p>
            <a:pPr lvl="1"/>
            <a:r>
              <a:rPr lang="en-US" dirty="0"/>
              <a:t>Press execute button (for each job)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5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META-pipe</a:t>
            </a:r>
          </a:p>
          <a:p>
            <a:pPr lvl="1"/>
            <a:r>
              <a:rPr lang="en-US" dirty="0"/>
              <a:t>Biological functionality</a:t>
            </a:r>
          </a:p>
          <a:p>
            <a:pPr lvl="1"/>
            <a:r>
              <a:rPr lang="en-US" dirty="0"/>
              <a:t>Resource requirements</a:t>
            </a:r>
          </a:p>
          <a:p>
            <a:pPr lvl="1"/>
            <a:r>
              <a:rPr lang="en-US" dirty="0"/>
              <a:t>User interface demo</a:t>
            </a:r>
          </a:p>
          <a:p>
            <a:r>
              <a:rPr lang="en-US" dirty="0"/>
              <a:t>META-pipe backend</a:t>
            </a:r>
          </a:p>
          <a:p>
            <a:pPr lvl="1"/>
            <a:r>
              <a:rPr lang="en-US" dirty="0"/>
              <a:t>Design choices</a:t>
            </a:r>
          </a:p>
          <a:p>
            <a:pPr lvl="1"/>
            <a:r>
              <a:rPr lang="en-US" dirty="0"/>
              <a:t>User management using ELIXIR AAI</a:t>
            </a:r>
          </a:p>
          <a:p>
            <a:pPr lvl="1"/>
            <a:r>
              <a:rPr lang="en-US" dirty="0"/>
              <a:t>Distributed execution on ELIXIR compute cloud platform</a:t>
            </a:r>
          </a:p>
          <a:p>
            <a:r>
              <a:rPr lang="en-US" dirty="0"/>
              <a:t>Future plans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4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backend architecture</a:t>
            </a:r>
          </a:p>
        </p:txBody>
      </p:sp>
      <p:pic>
        <p:nvPicPr>
          <p:cNvPr id="7" name="Picture 6" descr="Meta-pipe architecture (2)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9" y="1644186"/>
            <a:ext cx="9144000" cy="32819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6610471" y="640663"/>
            <a:ext cx="4541738" cy="42109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Geneva" pitchFamily="-112" charset="0"/>
              <a:cs typeface="Genev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6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  <a:p>
            <a:pPr lvl="1"/>
            <a:r>
              <a:rPr lang="en-US" dirty="0"/>
              <a:t>META-pipe 2.0 tools, tool dependencies, and reference DBs</a:t>
            </a:r>
          </a:p>
          <a:p>
            <a:r>
              <a:rPr lang="en-US" dirty="0"/>
              <a:t>Pipeline specification</a:t>
            </a:r>
          </a:p>
          <a:p>
            <a:pPr lvl="1"/>
            <a:r>
              <a:rPr lang="en-US" dirty="0"/>
              <a:t>Spark program (+ our pipeline abstractions)</a:t>
            </a:r>
          </a:p>
          <a:p>
            <a:r>
              <a:rPr lang="en-US" dirty="0"/>
              <a:t>Analysis engine</a:t>
            </a:r>
          </a:p>
          <a:p>
            <a:pPr lvl="1"/>
            <a:r>
              <a:rPr lang="en-US" dirty="0"/>
              <a:t>Spark, NFS</a:t>
            </a:r>
          </a:p>
          <a:p>
            <a:r>
              <a:rPr lang="en-US" dirty="0"/>
              <a:t>Cloud setup</a:t>
            </a:r>
          </a:p>
          <a:p>
            <a:pPr lvl="1"/>
            <a:r>
              <a:rPr lang="en-US" dirty="0"/>
              <a:t>Ansible</a:t>
            </a:r>
          </a:p>
          <a:p>
            <a:pPr lvl="1"/>
            <a:r>
              <a:rPr lang="en-US" dirty="0"/>
              <a:t>Terraform</a:t>
            </a:r>
          </a:p>
        </p:txBody>
      </p:sp>
    </p:spTree>
    <p:extLst>
      <p:ext uri="{BB962C8B-B14F-4D97-AF65-F5344CB8AC3E}">
        <p14:creationId xmlns:p14="http://schemas.microsoft.com/office/powerpoint/2010/main" val="463599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13" y="1021092"/>
            <a:ext cx="10871200" cy="4351337"/>
          </a:xfrm>
        </p:spPr>
        <p:txBody>
          <a:bodyPr/>
          <a:lstStyle/>
          <a:p>
            <a:r>
              <a:rPr lang="en-US" sz="2000" dirty="0"/>
              <a:t>Bastion node</a:t>
            </a:r>
          </a:p>
          <a:p>
            <a:pPr lvl="1"/>
            <a:r>
              <a:rPr lang="en-US" sz="1800" dirty="0"/>
              <a:t>Cluster setup/ teardown scripts, cache with META-pipe tools and DBs</a:t>
            </a:r>
          </a:p>
          <a:p>
            <a:r>
              <a:rPr lang="en-US" sz="2000" dirty="0"/>
              <a:t>Master node</a:t>
            </a:r>
          </a:p>
          <a:p>
            <a:pPr lvl="1"/>
            <a:r>
              <a:rPr lang="en-US" sz="1800" dirty="0"/>
              <a:t>NFS server, Spark driver</a:t>
            </a:r>
          </a:p>
          <a:p>
            <a:pPr lvl="1"/>
            <a:r>
              <a:rPr lang="en-US" sz="1800" dirty="0"/>
              <a:t>NFS volume: </a:t>
            </a:r>
          </a:p>
          <a:p>
            <a:pPr lvl="2"/>
            <a:r>
              <a:rPr lang="en-US" sz="1800" dirty="0"/>
              <a:t>Java, Scala, Spark</a:t>
            </a:r>
          </a:p>
          <a:p>
            <a:pPr lvl="2"/>
            <a:r>
              <a:rPr lang="en-US" sz="1800" dirty="0"/>
              <a:t>META-pipe tools and dependencies</a:t>
            </a:r>
          </a:p>
          <a:p>
            <a:pPr lvl="2"/>
            <a:r>
              <a:rPr lang="en-US" sz="1800" dirty="0"/>
              <a:t>Reference databases</a:t>
            </a:r>
          </a:p>
          <a:p>
            <a:pPr lvl="2"/>
            <a:r>
              <a:rPr lang="en-US" sz="1800" dirty="0"/>
              <a:t>Spark job input files</a:t>
            </a:r>
          </a:p>
          <a:p>
            <a:r>
              <a:rPr lang="en-US" sz="2000" dirty="0"/>
              <a:t>Worker nodes</a:t>
            </a:r>
          </a:p>
          <a:p>
            <a:pPr lvl="1"/>
            <a:r>
              <a:rPr lang="en-US" sz="1800" dirty="0"/>
              <a:t>Spark workers</a:t>
            </a:r>
          </a:p>
          <a:p>
            <a:pPr lvl="1"/>
            <a:r>
              <a:rPr lang="en-US" sz="1800" dirty="0"/>
              <a:t>Local storage (reference DBs, Spark temporary files)</a:t>
            </a:r>
          </a:p>
        </p:txBody>
      </p:sp>
    </p:spTree>
    <p:extLst>
      <p:ext uri="{BB962C8B-B14F-4D97-AF65-F5344CB8AC3E}">
        <p14:creationId xmlns:p14="http://schemas.microsoft.com/office/powerpoint/2010/main" val="44092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cPouta</a:t>
            </a:r>
            <a:r>
              <a:rPr lang="en-US" dirty="0"/>
              <a:t> cloud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170312"/>
            <a:ext cx="10871200" cy="4351337"/>
          </a:xfrm>
        </p:spPr>
        <p:txBody>
          <a:bodyPr/>
          <a:lstStyle/>
          <a:p>
            <a:r>
              <a:rPr lang="en-US" dirty="0" err="1"/>
              <a:t>cPouta</a:t>
            </a:r>
            <a:r>
              <a:rPr lang="en-US" dirty="0"/>
              <a:t> is an OpenStack cloud at CSC (FI)</a:t>
            </a:r>
          </a:p>
          <a:p>
            <a:r>
              <a:rPr lang="en-US" dirty="0"/>
              <a:t>We </a:t>
            </a:r>
            <a:r>
              <a:rPr lang="en-US" dirty="0">
                <a:hlinkClick r:id="rId2"/>
              </a:rPr>
              <a:t>provide a tool </a:t>
            </a:r>
            <a:r>
              <a:rPr lang="en-US" dirty="0"/>
              <a:t>for setting up the execution environment</a:t>
            </a:r>
          </a:p>
          <a:p>
            <a:r>
              <a:rPr lang="en-US" dirty="0"/>
              <a:t>Work done in collaboration with ELIXIR-FI and ELIXIR compute platform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environment (once)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Create security group and </a:t>
            </a:r>
            <a:r>
              <a:rPr lang="en-US" dirty="0" err="1"/>
              <a:t>ssh</a:t>
            </a:r>
            <a:r>
              <a:rPr lang="en-US" dirty="0"/>
              <a:t> keys, setup network, setup bastion host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Download META-pipe tools, dependencies and databases from our artifact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Create persistent volume with artifacts (used to initiate NFS disk on master)</a:t>
            </a:r>
          </a:p>
        </p:txBody>
      </p:sp>
    </p:spTree>
    <p:extLst>
      <p:ext uri="{BB962C8B-B14F-4D97-AF65-F5344CB8AC3E}">
        <p14:creationId xmlns:p14="http://schemas.microsoft.com/office/powerpoint/2010/main" val="3262792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cPouta</a:t>
            </a:r>
            <a:r>
              <a:rPr lang="en-US" dirty="0"/>
              <a:t> cloud setup and META-pipe job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Create virtual cluster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Cluster provisioning and configuration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Master: Install and setup Java, Scala, and Spark (generic)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Master: setup NFS, provision and mount cached volume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Workers: mount NFS, setup Spark worker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Launch a job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Get a job tagged with </a:t>
            </a:r>
            <a:r>
              <a:rPr lang="en-US" dirty="0" err="1"/>
              <a:t>cPouta</a:t>
            </a:r>
            <a:r>
              <a:rPr lang="en-US" dirty="0"/>
              <a:t> from META-pipe job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Copy input files from META-pipe storage server to master:/</a:t>
            </a:r>
            <a:r>
              <a:rPr lang="en-US" dirty="0" err="1"/>
              <a:t>tmp</a:t>
            </a:r>
            <a:r>
              <a:rPr lang="en-US" dirty="0"/>
              <a:t>/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Run Spark job on virtual cluster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Copy results from master:/</a:t>
            </a:r>
            <a:r>
              <a:rPr lang="en-US" dirty="0" err="1"/>
              <a:t>tmp</a:t>
            </a:r>
            <a:r>
              <a:rPr lang="en-US" dirty="0"/>
              <a:t>/ to META-pipe storage server</a:t>
            </a:r>
          </a:p>
        </p:txBody>
      </p:sp>
    </p:spTree>
    <p:extLst>
      <p:ext uri="{BB962C8B-B14F-4D97-AF65-F5344CB8AC3E}">
        <p14:creationId xmlns:p14="http://schemas.microsoft.com/office/powerpoint/2010/main" val="1734751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cPouta</a:t>
            </a:r>
            <a:r>
              <a:rPr lang="en-US" dirty="0"/>
              <a:t> cloud teardown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Virtual cluster teardown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err="1"/>
              <a:t>Deprovision</a:t>
            </a:r>
            <a:r>
              <a:rPr lang="en-US" dirty="0"/>
              <a:t> cluster and remove temporary files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Environment cleanup (once)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Remove security group and keys, delete META-pipe volume</a:t>
            </a:r>
          </a:p>
          <a:p>
            <a:pPr marL="85725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99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Elixir compute cloud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ELIXIR-CZ has created </a:t>
            </a:r>
            <a:r>
              <a:rPr lang="en-US" dirty="0">
                <a:hlinkClick r:id="rId2"/>
              </a:rPr>
              <a:t>Terraform configurations</a:t>
            </a:r>
            <a:r>
              <a:rPr lang="en-US" dirty="0"/>
              <a:t> for setting up META-pipe on Elixir compute clouds (OCCI endpoints)</a:t>
            </a:r>
          </a:p>
          <a:p>
            <a:pPr lvl="1"/>
            <a:r>
              <a:rPr lang="en-US" dirty="0"/>
              <a:t>Based on our OpenStack cluster setup tool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environment and setup master and slaves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Provision hosts, install backend, and install META-pipe tools (as for </a:t>
            </a:r>
            <a:r>
              <a:rPr lang="en-US" dirty="0" err="1"/>
              <a:t>cPouta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Launch job (as for </a:t>
            </a:r>
            <a:r>
              <a:rPr lang="en-US" dirty="0" err="1"/>
              <a:t>cPouta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Cleanup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4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design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Scalable distributed execution of jobs</a:t>
            </a:r>
          </a:p>
          <a:p>
            <a:pPr lvl="1"/>
            <a:r>
              <a:rPr lang="en-US" dirty="0"/>
              <a:t>One job is distributed over many machines in a (virtual) cluster</a:t>
            </a:r>
          </a:p>
          <a:p>
            <a:pPr lvl="1"/>
            <a:r>
              <a:rPr lang="en-US" dirty="0"/>
              <a:t>Many virtual clusters may run at the same time</a:t>
            </a:r>
          </a:p>
          <a:p>
            <a:r>
              <a:rPr lang="en-US" dirty="0"/>
              <a:t>Centralized servers reduce complexity</a:t>
            </a:r>
          </a:p>
          <a:p>
            <a:pPr lvl="1"/>
            <a:r>
              <a:rPr lang="en-US" dirty="0"/>
              <a:t>Lightweight and portable execution managers</a:t>
            </a:r>
          </a:p>
          <a:p>
            <a:r>
              <a:rPr lang="en-US" dirty="0"/>
              <a:t>Layered architecture</a:t>
            </a:r>
          </a:p>
          <a:p>
            <a:pPr lvl="1"/>
            <a:r>
              <a:rPr lang="en-US" dirty="0"/>
              <a:t>Reuse, optimize separately</a:t>
            </a:r>
          </a:p>
          <a:p>
            <a:r>
              <a:rPr lang="en-US" dirty="0"/>
              <a:t>Spark based backend</a:t>
            </a:r>
          </a:p>
          <a:p>
            <a:pPr lvl="1"/>
            <a:r>
              <a:rPr lang="en-US" dirty="0"/>
              <a:t>“Cloud standard” with active software ecosystem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57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</a:t>
            </a:r>
          </a:p>
          <a:p>
            <a:pPr lvl="1"/>
            <a:r>
              <a:rPr lang="en-US" dirty="0"/>
              <a:t>Elastic resource allocation (at scale)</a:t>
            </a:r>
          </a:p>
          <a:p>
            <a:pPr lvl="1"/>
            <a:r>
              <a:rPr lang="en-US" dirty="0"/>
              <a:t>Assembly + functional analysis as a single job</a:t>
            </a:r>
          </a:p>
          <a:p>
            <a:pPr lvl="1"/>
            <a:r>
              <a:rPr lang="en-US" dirty="0"/>
              <a:t>Reliable resource allocation for “bring your own cloud”</a:t>
            </a:r>
          </a:p>
          <a:p>
            <a:pPr lvl="1"/>
            <a:r>
              <a:rPr lang="en-US" dirty="0"/>
              <a:t>Automatic failure handling</a:t>
            </a:r>
          </a:p>
          <a:p>
            <a:pPr lvl="1"/>
            <a:r>
              <a:rPr lang="en-US" dirty="0"/>
              <a:t>Improved security</a:t>
            </a:r>
          </a:p>
          <a:p>
            <a:r>
              <a:rPr lang="en-US" dirty="0"/>
              <a:t>Administrative</a:t>
            </a:r>
          </a:p>
          <a:p>
            <a:pPr lvl="1"/>
            <a:r>
              <a:rPr lang="en-US" dirty="0"/>
              <a:t>Off-load monitoring and management</a:t>
            </a:r>
          </a:p>
          <a:p>
            <a:pPr lvl="1"/>
            <a:r>
              <a:rPr lang="en-US" dirty="0"/>
              <a:t>User support on distributed resources</a:t>
            </a:r>
          </a:p>
          <a:p>
            <a:pPr lvl="1"/>
            <a:r>
              <a:rPr lang="en-US" dirty="0"/>
              <a:t>Accounting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04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with other ELIXIR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META-pipe in Common Workflow Language</a:t>
            </a:r>
          </a:p>
          <a:p>
            <a:r>
              <a:rPr lang="en-US" dirty="0" err="1"/>
              <a:t>Bioschemas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8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marine metagenomics analysis pipeline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QC and assembly, taxonomic classification and functional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full-length genes and the marine domain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Outputs </a:t>
            </a:r>
            <a:r>
              <a:rPr lang="en-US" dirty="0" err="1"/>
              <a:t>Genbank</a:t>
            </a:r>
            <a:r>
              <a:rPr lang="en-US" dirty="0"/>
              <a:t> files and Krona charts; more formats being implemented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Generates data for </a:t>
            </a:r>
            <a:r>
              <a:rPr lang="en-US" dirty="0" err="1"/>
              <a:t>MarCat</a:t>
            </a:r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1880" y="1653268"/>
            <a:ext cx="4647039" cy="348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82751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META-pipe</a:t>
            </a:r>
          </a:p>
          <a:p>
            <a:pPr lvl="1"/>
            <a:r>
              <a:rPr lang="en-US" dirty="0"/>
              <a:t>Compute intensive workload</a:t>
            </a:r>
          </a:p>
          <a:p>
            <a:pPr lvl="1"/>
            <a:r>
              <a:rPr lang="en-US" dirty="0"/>
              <a:t>Distributed backend</a:t>
            </a:r>
          </a:p>
          <a:p>
            <a:pPr lvl="1"/>
            <a:r>
              <a:rPr lang="en-US" dirty="0"/>
              <a:t>Layered (reusable) architecture</a:t>
            </a:r>
          </a:p>
          <a:p>
            <a:r>
              <a:rPr lang="en-US" dirty="0"/>
              <a:t>ELIXIR AAI integration</a:t>
            </a:r>
          </a:p>
          <a:p>
            <a:r>
              <a:rPr lang="en-US" dirty="0"/>
              <a:t>ELIXIR compute cloud ready</a:t>
            </a:r>
          </a:p>
        </p:txBody>
      </p:sp>
    </p:spTree>
    <p:extLst>
      <p:ext uri="{BB962C8B-B14F-4D97-AF65-F5344CB8AC3E}">
        <p14:creationId xmlns:p14="http://schemas.microsoft.com/office/powerpoint/2010/main" val="4266021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META-pipe team: </a:t>
            </a:r>
          </a:p>
          <a:p>
            <a:pPr lvl="1"/>
            <a:r>
              <a:rPr lang="en-US" dirty="0"/>
              <a:t>Nils P. Willassen, Lars Ailo Bongo, Erik Hjerde</a:t>
            </a:r>
            <a:r>
              <a:rPr lang="en-US" b="1" dirty="0"/>
              <a:t>, Espen M. Robertsen, Inge Alexander Raknes, Aleksandr Agafonov</a:t>
            </a:r>
            <a:r>
              <a:rPr lang="en-US" dirty="0"/>
              <a:t>, Terje Klemetsen, Giacomo Tartari …</a:t>
            </a:r>
          </a:p>
          <a:p>
            <a:r>
              <a:rPr lang="en-US" dirty="0"/>
              <a:t>ELIXIR-NO</a:t>
            </a:r>
          </a:p>
          <a:p>
            <a:pPr lvl="1"/>
            <a:r>
              <a:rPr lang="en-US" dirty="0" err="1"/>
              <a:t>NeLS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ELIXIR-FI and ELIXIR-CZ</a:t>
            </a:r>
          </a:p>
          <a:p>
            <a:pPr lvl="1"/>
            <a:r>
              <a:rPr lang="en-US" dirty="0"/>
              <a:t>AAI, cloud setup</a:t>
            </a:r>
          </a:p>
          <a:p>
            <a:r>
              <a:rPr lang="en-US" dirty="0"/>
              <a:t>EXCELERATE WP6</a:t>
            </a:r>
          </a:p>
        </p:txBody>
      </p:sp>
    </p:spTree>
    <p:extLst>
      <p:ext uri="{BB962C8B-B14F-4D97-AF65-F5344CB8AC3E}">
        <p14:creationId xmlns:p14="http://schemas.microsoft.com/office/powerpoint/2010/main" val="368528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resource usage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QC and assembly</a:t>
            </a:r>
          </a:p>
          <a:p>
            <a:pPr lvl="1"/>
            <a:r>
              <a:rPr lang="en-US" dirty="0"/>
              <a:t>Memory intensive</a:t>
            </a:r>
          </a:p>
          <a:p>
            <a:pPr lvl="1"/>
            <a:r>
              <a:rPr lang="en-US" dirty="0"/>
              <a:t>Parallel but not distributed</a:t>
            </a:r>
          </a:p>
          <a:p>
            <a:r>
              <a:rPr lang="en-US" dirty="0"/>
              <a:t>Taxonomic classification</a:t>
            </a:r>
          </a:p>
          <a:p>
            <a:pPr lvl="1"/>
            <a:r>
              <a:rPr lang="en-US" dirty="0"/>
              <a:t>Very low resource usage</a:t>
            </a:r>
          </a:p>
          <a:p>
            <a:r>
              <a:rPr lang="en-US" dirty="0"/>
              <a:t>Functional analysis</a:t>
            </a:r>
          </a:p>
          <a:p>
            <a:pPr lvl="1"/>
            <a:r>
              <a:rPr lang="en-US" dirty="0"/>
              <a:t>Computationally intensive</a:t>
            </a:r>
          </a:p>
          <a:p>
            <a:pPr lvl="1"/>
            <a:r>
              <a:rPr lang="en-US" dirty="0"/>
              <a:t>Low memory usage</a:t>
            </a:r>
          </a:p>
          <a:p>
            <a:pPr lvl="1"/>
            <a:r>
              <a:rPr lang="en-US" dirty="0"/>
              <a:t>Data-parallel (scales well)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Resource usage is dataset size dependent</a:t>
            </a:r>
          </a:p>
          <a:p>
            <a:pPr lvl="1"/>
            <a:r>
              <a:rPr lang="en-US" dirty="0"/>
              <a:t>For big 2x7GB (paired-end, compressed) dataset…</a:t>
            </a:r>
          </a:p>
          <a:p>
            <a:pPr lvl="1"/>
            <a:r>
              <a:rPr lang="en-US" dirty="0"/>
              <a:t>…5-6 hour QC assembly on 12 cores</a:t>
            </a:r>
          </a:p>
          <a:p>
            <a:pPr lvl="1"/>
            <a:r>
              <a:rPr lang="en-US" dirty="0"/>
              <a:t>…24 hour functional analysis on 20x20 </a:t>
            </a:r>
            <a:r>
              <a:rPr lang="en-US" dirty="0" err="1"/>
              <a:t>vcores</a:t>
            </a:r>
            <a:endParaRPr lang="en-US" dirty="0"/>
          </a:p>
          <a:p>
            <a:r>
              <a:rPr lang="en-US" dirty="0"/>
              <a:t>More machines/cores =&gt; reduced execution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META-pipe: resource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resources</a:t>
            </a:r>
          </a:p>
          <a:p>
            <a:pPr lvl="1"/>
            <a:r>
              <a:rPr lang="en-US" dirty="0"/>
              <a:t>High-memory machine for assembly</a:t>
            </a:r>
          </a:p>
          <a:p>
            <a:pPr lvl="1"/>
            <a:r>
              <a:rPr lang="en-US" dirty="0"/>
              <a:t>Lots of cheap compute (virtual) machines for functional analysis</a:t>
            </a:r>
          </a:p>
          <a:p>
            <a:r>
              <a:rPr lang="en-US" dirty="0"/>
              <a:t>Storage resources</a:t>
            </a:r>
          </a:p>
          <a:p>
            <a:pPr lvl="1"/>
            <a:r>
              <a:rPr lang="en-US" dirty="0"/>
              <a:t>Bytes &lt;&lt; cycles</a:t>
            </a:r>
          </a:p>
          <a:p>
            <a:pPr lvl="1"/>
            <a:r>
              <a:rPr lang="en-US" dirty="0"/>
              <a:t>Network transfer time not an issue</a:t>
            </a:r>
          </a:p>
          <a:p>
            <a:pPr lvl="1"/>
            <a:r>
              <a:rPr lang="en-US" dirty="0"/>
              <a:t>Not human data (not sensitive)</a:t>
            </a:r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Need more than one server/ VM</a:t>
            </a:r>
          </a:p>
          <a:p>
            <a:pPr lvl="1"/>
            <a:r>
              <a:rPr lang="en-US" dirty="0"/>
              <a:t>Can move data to compute resources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5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META-pipe backend architecture</a:t>
            </a:r>
          </a:p>
        </p:txBody>
      </p:sp>
      <p:pic>
        <p:nvPicPr>
          <p:cNvPr id="7" name="Picture 6" descr="Meta-pipe architecture (2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9" y="1644186"/>
            <a:ext cx="9144000" cy="32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4781671"/>
            <a:ext cx="10871200" cy="109525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https://www.elixir-europe.org/documents/elixir-webinar-elixir-compute-platform-roapmap-november-2016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973118"/>
            <a:ext cx="4752528" cy="35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8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C7258-2CEA-B742-9DDB-030E752645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01" y="0"/>
            <a:ext cx="8604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7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5235"/>
          <a:stretch/>
        </p:blipFill>
        <p:spPr>
          <a:xfrm>
            <a:off x="1793801" y="0"/>
            <a:ext cx="8604398" cy="375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1916"/>
      </p:ext>
    </p:extLst>
  </p:cSld>
  <p:clrMapOvr>
    <a:masterClrMapping/>
  </p:clrMapOvr>
</p:sld>
</file>

<file path=ppt/theme/theme1.xml><?xml version="1.0" encoding="utf-8"?>
<a:theme xmlns:a="http://schemas.openxmlformats.org/drawingml/2006/main" name="ELIXIR_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ELIXIR-slides-template-4</Template>
  <TotalTime>7850</TotalTime>
  <Words>969</Words>
  <Application>Microsoft Office PowerPoint</Application>
  <PresentationFormat>Widescreen</PresentationFormat>
  <Paragraphs>186</Paragraphs>
  <Slides>31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Corbel</vt:lpstr>
      <vt:lpstr>Geneva</vt:lpstr>
      <vt:lpstr>Times</vt:lpstr>
      <vt:lpstr>ELIXIR_template</vt:lpstr>
      <vt:lpstr>Distributing META-pipe on ELIXIR compute resources</vt:lpstr>
      <vt:lpstr>Outline</vt:lpstr>
      <vt:lpstr>META-pipe: marine metagenomics analysis pipeline</vt:lpstr>
      <vt:lpstr>META-pipe: resource usage</vt:lpstr>
      <vt:lpstr>META-pipe: resource requirements</vt:lpstr>
      <vt:lpstr>META-pipe backend architecture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META-pipe backend architecture</vt:lpstr>
      <vt:lpstr>Authentication using ELIXIR AAI</vt:lpstr>
      <vt:lpstr>PowerPoint Presentation</vt:lpstr>
      <vt:lpstr>META-pipe backend architecture</vt:lpstr>
      <vt:lpstr>File upload</vt:lpstr>
      <vt:lpstr>PowerPoint Presentation</vt:lpstr>
      <vt:lpstr>Job execution</vt:lpstr>
      <vt:lpstr>META-pipe backend architecture</vt:lpstr>
      <vt:lpstr>Execution environment layers</vt:lpstr>
      <vt:lpstr>Execution environment nodes</vt:lpstr>
      <vt:lpstr>cPouta cloud setup</vt:lpstr>
      <vt:lpstr>cPouta cloud setup and META-pipe job execution</vt:lpstr>
      <vt:lpstr>cPouta cloud teardown</vt:lpstr>
      <vt:lpstr>Elixir compute cloud setup</vt:lpstr>
      <vt:lpstr>Backend design choices</vt:lpstr>
      <vt:lpstr>Future work</vt:lpstr>
      <vt:lpstr>Integration with other ELIXIR platforms</vt:lpstr>
      <vt:lpstr>Summary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premysl.velek@elixir-europe.org</dc:creator>
  <cp:lastModifiedBy>Lars Ailo Bongo</cp:lastModifiedBy>
  <cp:revision>79</cp:revision>
  <dcterms:created xsi:type="dcterms:W3CDTF">2017-02-10T11:44:49Z</dcterms:created>
  <dcterms:modified xsi:type="dcterms:W3CDTF">2017-03-22T15:43:41Z</dcterms:modified>
</cp:coreProperties>
</file>