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647" r:id="rId4"/>
    <p:sldMasterId id="2147484654" r:id="rId5"/>
  </p:sldMasterIdLst>
  <p:notesMasterIdLst>
    <p:notesMasterId r:id="rId21"/>
  </p:notesMasterIdLst>
  <p:handoutMasterIdLst>
    <p:handoutMasterId r:id="rId22"/>
  </p:handoutMasterIdLst>
  <p:sldIdLst>
    <p:sldId id="556" r:id="rId6"/>
    <p:sldId id="557" r:id="rId7"/>
    <p:sldId id="568" r:id="rId8"/>
    <p:sldId id="569" r:id="rId9"/>
    <p:sldId id="570" r:id="rId10"/>
    <p:sldId id="571" r:id="rId11"/>
    <p:sldId id="562" r:id="rId12"/>
    <p:sldId id="561" r:id="rId13"/>
    <p:sldId id="559" r:id="rId14"/>
    <p:sldId id="573" r:id="rId15"/>
    <p:sldId id="578" r:id="rId16"/>
    <p:sldId id="563" r:id="rId17"/>
    <p:sldId id="564" r:id="rId18"/>
    <p:sldId id="565" r:id="rId19"/>
    <p:sldId id="574" r:id="rId20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s Ailo Bong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CC"/>
    <a:srgbClr val="FF6666"/>
    <a:srgbClr val="004080"/>
    <a:srgbClr val="FF8000"/>
    <a:srgbClr val="E05901"/>
    <a:srgbClr val="0058B0"/>
    <a:srgbClr val="FFFFFF"/>
    <a:srgbClr val="FFE469"/>
    <a:srgbClr val="FFFF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/>
    <p:restoredTop sz="88854" autoAdjust="0"/>
  </p:normalViewPr>
  <p:slideViewPr>
    <p:cSldViewPr>
      <p:cViewPr>
        <p:scale>
          <a:sx n="100" d="100"/>
          <a:sy n="100" d="100"/>
        </p:scale>
        <p:origin x="-1880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400"/>
    </p:cViewPr>
  </p:sorterViewPr>
  <p:notesViewPr>
    <p:cSldViewPr>
      <p:cViewPr varScale="1">
        <p:scale>
          <a:sx n="77" d="100"/>
          <a:sy n="77" d="100"/>
        </p:scale>
        <p:origin x="-14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AE7D2C64-8141-A54C-B385-61668758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674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ＭＳ Ｐゴシック" charset="0"/>
        <a:cs typeface="Geneva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94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34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55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571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43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518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15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LIXIR_powerpoint title_standar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Corbel"/>
              <a:ea typeface="ＭＳ Ｐゴシック" pitchFamily="34" charset="-128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930400" y="5935663"/>
            <a:ext cx="6527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800" i="1" smtClean="0">
                <a:solidFill>
                  <a:srgbClr val="DD5E21"/>
                </a:solidFill>
                <a:cs typeface="+mn-cs"/>
              </a:rPr>
              <a:t>European Life Sciences Infrastructure for Biological Information</a:t>
            </a:r>
          </a:p>
          <a:p>
            <a:pPr algn="r" eaLnBrk="1" hangingPunct="1">
              <a:defRPr/>
            </a:pPr>
            <a:r>
              <a:rPr lang="en-US" sz="1800" i="1" smtClean="0">
                <a:solidFill>
                  <a:srgbClr val="DD5E21"/>
                </a:solidFill>
                <a:cs typeface="+mn-cs"/>
              </a:rPr>
              <a:t>www.elixir-europe.org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97226"/>
            <a:ext cx="7772400" cy="1470025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chemeClr val="accent2"/>
                </a:solidFill>
                <a:latin typeface="Corbel"/>
                <a:cs typeface="Corbel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600" y="4749800"/>
            <a:ext cx="5816600" cy="1079500"/>
          </a:xfrm>
        </p:spPr>
        <p:txBody>
          <a:bodyPr>
            <a:normAutofit/>
          </a:bodyPr>
          <a:lstStyle>
            <a:lvl1pPr marL="0" indent="0" algn="r">
              <a:buNone/>
              <a:defRPr sz="2900">
                <a:solidFill>
                  <a:schemeClr val="accent2"/>
                </a:solidFill>
                <a:latin typeface="Corbel"/>
                <a:cs typeface="Corbel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9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A52979BF-11D6-0240-9D44-2A0A1216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B83AE6A2-CEA4-C74C-8280-F1F2827ED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5E995F17-148B-2641-A415-E8E8B53D8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8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397AB5A5-3268-484A-9E50-0F0D8CFAE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78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802EACAE-0D95-324A-941C-6DCFFE36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05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C1AC62E-D946-484B-A7FD-FACFA463C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88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6A87C260-6377-B946-BBBC-9CFCEF3D8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27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28C0E5AF-3B39-E04A-94B9-0B7870B65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0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756232E5-A332-FC4B-B871-D2A18094B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41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71E417D-15F0-4B43-A8AE-EE555B263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6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100000">
                <a:srgbClr val="F47D20"/>
              </a:gs>
              <a:gs pos="0">
                <a:srgbClr val="F46B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5" name="Picture 8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04"/>
            <a:ext cx="8229600" cy="4634058"/>
          </a:xfrm>
        </p:spPr>
        <p:txBody>
          <a:bodyPr/>
          <a:lstStyle>
            <a:lvl1pPr marL="342859" indent="-342859">
              <a:buClr>
                <a:srgbClr val="F47D20"/>
              </a:buClr>
              <a:buSzPct val="100000"/>
              <a:buFontTx/>
              <a:buBlip>
                <a:blip r:embed="rId3"/>
              </a:buBlip>
              <a:defRPr sz="2400">
                <a:latin typeface="+mn-lt"/>
              </a:defRPr>
            </a:lvl1pPr>
            <a:lvl2pPr marL="742861" indent="-285716">
              <a:buClr>
                <a:srgbClr val="F47D20"/>
              </a:buClr>
              <a:buFont typeface="Arial"/>
              <a:buChar char="•"/>
              <a:defRPr sz="2000">
                <a:latin typeface="+mn-lt"/>
              </a:defRPr>
            </a:lvl2pPr>
            <a:lvl3pPr>
              <a:buClr>
                <a:srgbClr val="F47D20"/>
              </a:buCl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C93C7258-2CEA-B742-9DDB-030E75264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21C0396B-D5F5-6149-84A2-5BB481122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1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F38131D-6EFA-E149-BBCF-A94292DE9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251D4D50-DEF3-A24B-8098-5A91DDE4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8A5201F-199D-174C-A610-59FF43E6B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EXCELE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elixir_helix_200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69413" cy="583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851275" y="6092825"/>
            <a:ext cx="47990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i="1" dirty="0" err="1" smtClean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r>
              <a:rPr lang="en-US" i="1" dirty="0" smtClean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/</a:t>
            </a:r>
            <a:r>
              <a:rPr lang="en-US" i="1" dirty="0" err="1" smtClean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excelerate</a:t>
            </a:r>
            <a:endParaRPr lang="en-US" i="1" dirty="0" smtClean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pic>
        <p:nvPicPr>
          <p:cNvPr id="5" name="Picture 5" descr="Excelerate_whitebackgroun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157788"/>
            <a:ext cx="196215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57788"/>
            <a:ext cx="1214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323850" y="6092825"/>
            <a:ext cx="36004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7F7F7F"/>
                </a:solidFill>
              </a:rPr>
              <a:t>ELIXIR-EXCELERATE is funded by the European Commission within the Research Infrastructures programme of Horizon 2020, grant agreement number 676559.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3568" y="3356993"/>
            <a:ext cx="77724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27784" y="4293097"/>
            <a:ext cx="5816600" cy="571004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 smtClean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059834" y="4977768"/>
            <a:ext cx="3384550" cy="360040"/>
          </a:xfrm>
        </p:spPr>
        <p:txBody>
          <a:bodyPr/>
          <a:lstStyle>
            <a:lvl1pPr marL="0" indent="0" algn="r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705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CELERATE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xcelerate_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949950"/>
            <a:ext cx="15970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949950"/>
            <a:ext cx="1001713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525588"/>
            <a:ext cx="8153400" cy="435133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460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931E558E-E17E-0245-9C87-58F923B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F46B20"/>
              </a:gs>
              <a:gs pos="100000">
                <a:srgbClr val="F47D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66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9700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66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23938"/>
            <a:ext cx="8229600" cy="509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38" y="6356350"/>
            <a:ext cx="779462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defTabSz="455613" eaLnBrk="1" hangingPunct="1">
              <a:defRPr sz="1600">
                <a:solidFill>
                  <a:srgbClr val="F46B20"/>
                </a:solidFill>
                <a:latin typeface="Corbel" charset="0"/>
                <a:cs typeface="Arial" charset="0"/>
              </a:defRPr>
            </a:lvl1pPr>
          </a:lstStyle>
          <a:p>
            <a:pPr>
              <a:defRPr/>
            </a:pPr>
            <a:fld id="{529946F4-A4F5-7043-92F6-E024AA487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6" r:id="rId1"/>
    <p:sldLayoutId id="2147486907" r:id="rId2"/>
    <p:sldLayoutId id="2147486908" r:id="rId3"/>
    <p:sldLayoutId id="2147486909" r:id="rId4"/>
    <p:sldLayoutId id="2147486910" r:id="rId5"/>
    <p:sldLayoutId id="2147486911" r:id="rId6"/>
    <p:sldLayoutId id="2147486923" r:id="rId7"/>
    <p:sldLayoutId id="2147486924" r:id="rId8"/>
  </p:sldLayoutIdLst>
  <p:hf hdr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ＭＳ Ｐゴシック" pitchFamily="34" charset="-128"/>
          <a:cs typeface="Arial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912" r:id="rId1"/>
    <p:sldLayoutId id="2147486913" r:id="rId2"/>
    <p:sldLayoutId id="2147486914" r:id="rId3"/>
    <p:sldLayoutId id="2147486915" r:id="rId4"/>
    <p:sldLayoutId id="2147486916" r:id="rId5"/>
    <p:sldLayoutId id="2147486917" r:id="rId6"/>
    <p:sldLayoutId id="2147486918" r:id="rId7"/>
    <p:sldLayoutId id="2147486919" r:id="rId8"/>
    <p:sldLayoutId id="2147486920" r:id="rId9"/>
    <p:sldLayoutId id="2147486921" r:id="rId10"/>
    <p:sldLayoutId id="2147486922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sz="5400" dirty="0">
                <a:latin typeface="Corbel" charset="0"/>
                <a:ea typeface="ＭＳ Ｐゴシック" charset="0"/>
                <a:cs typeface="Corbel" charset="0"/>
              </a:rPr>
              <a:t>WP6: Marine </a:t>
            </a:r>
            <a:r>
              <a:rPr lang="nb-NO" sz="5400" dirty="0" err="1">
                <a:latin typeface="Corbel" charset="0"/>
                <a:ea typeface="ＭＳ Ｐゴシック" charset="0"/>
                <a:cs typeface="Corbel" charset="0"/>
              </a:rPr>
              <a:t>metagenomics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Inge</a:t>
            </a:r>
            <a:r>
              <a:rPr lang="en-US" dirty="0" smtClean="0"/>
              <a:t> Alexander </a:t>
            </a:r>
            <a:r>
              <a:rPr lang="en-US" dirty="0" err="1" smtClean="0"/>
              <a:t>Raknes</a:t>
            </a:r>
            <a:r>
              <a:rPr lang="en-US" dirty="0" smtClean="0"/>
              <a:t>, Giacomo </a:t>
            </a:r>
            <a:r>
              <a:rPr lang="en-US" dirty="0" err="1" smtClean="0"/>
              <a:t>Tartari</a:t>
            </a:r>
            <a:r>
              <a:rPr lang="en-US" dirty="0" smtClean="0"/>
              <a:t> (ELIXIR-NO)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ELIXIR All Hands, 8-9 March 2016, Barcelona, Spain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67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Meta-pipe architecture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275856" y="1628800"/>
            <a:ext cx="327552" cy="810766"/>
            <a:chOff x="3092320" y="1340768"/>
            <a:chExt cx="504056" cy="1247653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3164328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308344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308344" y="1652317"/>
              <a:ext cx="0" cy="4320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3131840" y="1340768"/>
              <a:ext cx="360040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9" idx="4"/>
            </p:cNvCxnSpPr>
            <p:nvPr/>
          </p:nvCxnSpPr>
          <p:spPr>
            <a:xfrm>
              <a:off x="3311860" y="1700808"/>
              <a:ext cx="284516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4"/>
            </p:cNvCxnSpPr>
            <p:nvPr/>
          </p:nvCxnSpPr>
          <p:spPr>
            <a:xfrm flipH="1">
              <a:off x="3092320" y="1700808"/>
              <a:ext cx="219540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 descr="Meta-pipe architecture (2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8000"/>
            <a:ext cx="9144000" cy="328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11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AAI Integration</a:t>
            </a:r>
            <a:endParaRPr lang="en-US" dirty="0"/>
          </a:p>
        </p:txBody>
      </p:sp>
      <p:pic>
        <p:nvPicPr>
          <p:cNvPr id="4" name="Picture 3" descr="authorization service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404664"/>
            <a:ext cx="10492594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52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Meta-pipe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have a set of tools that are individually submitted to Torque</a:t>
            </a:r>
          </a:p>
          <a:p>
            <a:r>
              <a:rPr lang="en-US" dirty="0" smtClean="0"/>
              <a:t>Implement </a:t>
            </a:r>
            <a:r>
              <a:rPr lang="en-US" dirty="0"/>
              <a:t>the workflow execution of Meta-pipe in Spark</a:t>
            </a:r>
          </a:p>
          <a:p>
            <a:r>
              <a:rPr lang="en-US" dirty="0" smtClean="0"/>
              <a:t>Already </a:t>
            </a:r>
            <a:r>
              <a:rPr lang="en-US" dirty="0"/>
              <a:t>have </a:t>
            </a:r>
            <a:r>
              <a:rPr lang="en-US" dirty="0" smtClean="0"/>
              <a:t>most of the Meta</a:t>
            </a:r>
            <a:r>
              <a:rPr lang="en-US" dirty="0"/>
              <a:t>-</a:t>
            </a:r>
            <a:r>
              <a:rPr lang="en-US" dirty="0" smtClean="0"/>
              <a:t>pipe </a:t>
            </a:r>
            <a:r>
              <a:rPr lang="en-US" dirty="0"/>
              <a:t>codebase </a:t>
            </a:r>
            <a:r>
              <a:rPr lang="en-US" dirty="0" smtClean="0"/>
              <a:t>written in </a:t>
            </a:r>
            <a:r>
              <a:rPr lang="en-US" dirty="0" err="1" smtClean="0"/>
              <a:t>Scala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5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Cloud </a:t>
            </a:r>
            <a:r>
              <a:rPr lang="en-US"/>
              <a:t>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 err="1" smtClean="0"/>
              <a:t>cPouta</a:t>
            </a:r>
            <a:r>
              <a:rPr lang="en-US" dirty="0" smtClean="0"/>
              <a:t> </a:t>
            </a:r>
            <a:r>
              <a:rPr lang="en-US" dirty="0"/>
              <a:t>as </a:t>
            </a:r>
            <a:r>
              <a:rPr lang="en-US" dirty="0" smtClean="0"/>
              <a:t>a computational backend </a:t>
            </a:r>
            <a:r>
              <a:rPr lang="en-US" dirty="0"/>
              <a:t>for Meta-pipe</a:t>
            </a:r>
          </a:p>
          <a:p>
            <a:r>
              <a:rPr lang="en-US" dirty="0"/>
              <a:t>Other </a:t>
            </a:r>
            <a:r>
              <a:rPr lang="en-US" dirty="0" smtClean="0"/>
              <a:t>environments could </a:t>
            </a:r>
            <a:r>
              <a:rPr lang="en-US" dirty="0"/>
              <a:t>be Amazon, etc.</a:t>
            </a:r>
          </a:p>
          <a:p>
            <a:r>
              <a:rPr lang="en-US" dirty="0"/>
              <a:t>Looking into technologies </a:t>
            </a:r>
            <a:r>
              <a:rPr lang="en-US"/>
              <a:t>like </a:t>
            </a:r>
            <a:r>
              <a:rPr lang="en-US" smtClean="0"/>
              <a:t>AppImage </a:t>
            </a:r>
            <a:r>
              <a:rPr lang="en-US" dirty="0"/>
              <a:t>to make it more easily deployable</a:t>
            </a:r>
          </a:p>
        </p:txBody>
      </p:sp>
    </p:spTree>
    <p:extLst>
      <p:ext uri="{BB962C8B-B14F-4D97-AF65-F5344CB8AC3E}">
        <p14:creationId xmlns:p14="http://schemas.microsoft.com/office/powerpoint/2010/main" val="1404593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9763"/>
          </a:xfrm>
        </p:spPr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- </a:t>
            </a:r>
            <a:r>
              <a:rPr lang="en-US" dirty="0"/>
              <a:t>June </a:t>
            </a:r>
            <a:endParaRPr lang="en-US" dirty="0" smtClean="0"/>
          </a:p>
          <a:p>
            <a:pPr lvl="1"/>
            <a:r>
              <a:rPr lang="en-US" dirty="0" smtClean="0"/>
              <a:t>AAI Integration</a:t>
            </a:r>
          </a:p>
          <a:p>
            <a:pPr lvl="1"/>
            <a:r>
              <a:rPr lang="en-US" dirty="0" smtClean="0"/>
              <a:t>Spark backend for Meta-pipe</a:t>
            </a:r>
          </a:p>
          <a:p>
            <a:pPr lvl="1"/>
            <a:r>
              <a:rPr lang="en-US" dirty="0" err="1" smtClean="0"/>
              <a:t>cPouta</a:t>
            </a:r>
            <a:r>
              <a:rPr lang="en-US" dirty="0" smtClean="0"/>
              <a:t> evaluation</a:t>
            </a:r>
          </a:p>
          <a:p>
            <a:pPr lvl="1"/>
            <a:r>
              <a:rPr lang="en-US" dirty="0" smtClean="0"/>
              <a:t>Tool Benchmarking</a:t>
            </a:r>
          </a:p>
          <a:p>
            <a:r>
              <a:rPr lang="en-US" dirty="0"/>
              <a:t>June -</a:t>
            </a:r>
            <a:r>
              <a:rPr lang="en-US" dirty="0" smtClean="0"/>
              <a:t> December</a:t>
            </a:r>
          </a:p>
          <a:p>
            <a:pPr lvl="1"/>
            <a:r>
              <a:rPr lang="en-US" dirty="0"/>
              <a:t>Prototype </a:t>
            </a:r>
            <a:r>
              <a:rPr lang="en-US" dirty="0" smtClean="0"/>
              <a:t>database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77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document for the </a:t>
            </a:r>
            <a:r>
              <a:rPr lang="en-US" dirty="0" err="1" smtClean="0"/>
              <a:t>DataBase</a:t>
            </a:r>
            <a:endParaRPr lang="en-US" dirty="0" smtClean="0"/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github.com</a:t>
            </a:r>
            <a:r>
              <a:rPr lang="en-US" dirty="0" smtClean="0"/>
              <a:t>/</a:t>
            </a:r>
            <a:r>
              <a:rPr lang="en-US" dirty="0" err="1" smtClean="0"/>
              <a:t>uit</a:t>
            </a:r>
            <a:r>
              <a:rPr lang="en-US" dirty="0" smtClean="0"/>
              <a:t>-no/elixir-</a:t>
            </a:r>
            <a:r>
              <a:rPr lang="en-US" dirty="0" err="1" smtClean="0"/>
              <a:t>excelerate</a:t>
            </a:r>
            <a:r>
              <a:rPr lang="en-US" dirty="0" smtClean="0"/>
              <a:t>/blob/master/reference-</a:t>
            </a:r>
            <a:r>
              <a:rPr lang="en-US" dirty="0" err="1" smtClean="0"/>
              <a:t>database.md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3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architecture</a:t>
            </a:r>
          </a:p>
        </p:txBody>
      </p:sp>
      <p:pic>
        <p:nvPicPr>
          <p:cNvPr id="4" name="image07.jpg" descr="Slide13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71600" y="1052736"/>
            <a:ext cx="6912768" cy="460851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32041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Tier 1 - </a:t>
            </a:r>
            <a:r>
              <a:rPr lang="en-US" sz="2400" b="1" dirty="0" err="1"/>
              <a:t>MarRef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 Gold Standard and build upon complete marine prokaryotic, eukaryotic and virus genomes available </a:t>
            </a:r>
            <a:r>
              <a:rPr lang="en-US" sz="2000"/>
              <a:t>in </a:t>
            </a:r>
            <a:r>
              <a:rPr lang="en-US" sz="2000" err="1"/>
              <a:t>UniProt</a:t>
            </a:r>
            <a:r>
              <a:rPr lang="en-US" sz="2000"/>
              <a:t> </a:t>
            </a:r>
            <a:r>
              <a:rPr lang="en-US" sz="2000" smtClean="0"/>
              <a:t>proteome </a:t>
            </a:r>
            <a:r>
              <a:rPr lang="en-US" sz="2000" dirty="0"/>
              <a:t>database. </a:t>
            </a:r>
            <a:r>
              <a:rPr lang="en-US" sz="2000" i="1" dirty="0"/>
              <a:t>Manually curated</a:t>
            </a:r>
            <a:r>
              <a:rPr lang="en-US" sz="2000" dirty="0"/>
              <a:t>. </a:t>
            </a:r>
          </a:p>
          <a:p>
            <a:r>
              <a:rPr lang="en-US" sz="2400" dirty="0"/>
              <a:t>Tier 2 – </a:t>
            </a:r>
            <a:r>
              <a:rPr lang="en-US" sz="2400" b="1" dirty="0" err="1"/>
              <a:t>MarDB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Includes all prokaryotic, eukaryotic and virus genomes independent of whether they are complete or not. </a:t>
            </a:r>
            <a:r>
              <a:rPr lang="en-US" sz="2000" i="1" dirty="0"/>
              <a:t>Manually curated at the beginning</a:t>
            </a:r>
            <a:r>
              <a:rPr lang="en-US" sz="2000" dirty="0"/>
              <a:t>. Later there will be standards to avoid manual curation. </a:t>
            </a:r>
          </a:p>
          <a:p>
            <a:r>
              <a:rPr lang="en-US" sz="2400" dirty="0"/>
              <a:t>Tier 3 - </a:t>
            </a:r>
            <a:r>
              <a:rPr lang="en-US" sz="2400" b="1" dirty="0" err="1"/>
              <a:t>MarCat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Based upon annotation of assembled marine </a:t>
            </a:r>
            <a:r>
              <a:rPr lang="en-US" sz="2000" dirty="0" err="1"/>
              <a:t>metagenomics</a:t>
            </a:r>
            <a:r>
              <a:rPr lang="en-US" sz="2000" dirty="0"/>
              <a:t> and </a:t>
            </a:r>
            <a:r>
              <a:rPr lang="en-US" sz="2000" dirty="0" err="1"/>
              <a:t>metatransciptomics</a:t>
            </a:r>
            <a:r>
              <a:rPr lang="en-US" sz="2000" dirty="0"/>
              <a:t> reads. </a:t>
            </a:r>
            <a:endParaRPr lang="en-US" sz="2000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9491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59656" y="3826819"/>
            <a:ext cx="1255452" cy="338552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RefSeq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111" y="1357731"/>
            <a:ext cx="7482274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Tier 1 – </a:t>
            </a:r>
            <a:r>
              <a:rPr kumimoji="0" lang="en-GB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MarRef</a:t>
            </a: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(Gold standard – complete genomes )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03089" y="5426228"/>
            <a:ext cx="1368585" cy="338552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MarRef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/>
          <p:cNvCxnSpPr>
            <a:stCxn id="8" idx="2"/>
            <a:endCxn id="10" idx="0"/>
          </p:cNvCxnSpPr>
          <p:nvPr/>
        </p:nvCxnSpPr>
        <p:spPr>
          <a:xfrm>
            <a:off x="2787382" y="4165371"/>
            <a:ext cx="0" cy="1260857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/>
          <p:cNvSpPr txBox="1"/>
          <p:nvPr/>
        </p:nvSpPr>
        <p:spPr>
          <a:xfrm>
            <a:off x="2890790" y="4395035"/>
            <a:ext cx="2335740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Manual curation and enrichment</a:t>
            </a:r>
            <a:endParaRPr kumimoji="0" lang="en-GB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74415" y="4709703"/>
            <a:ext cx="1192139" cy="58477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MarRef</a:t>
            </a:r>
            <a:endParaRPr kumimoji="0" lang="en-GB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Nucleotide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74414" y="5517232"/>
            <a:ext cx="1192139" cy="58477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MarRef</a:t>
            </a:r>
            <a:endParaRPr kumimoji="0" lang="en-GB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Protein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Straight Arrow Connector 12"/>
          <p:cNvCxnSpPr>
            <a:stCxn id="10" idx="3"/>
            <a:endCxn id="13" idx="1"/>
          </p:cNvCxnSpPr>
          <p:nvPr/>
        </p:nvCxnSpPr>
        <p:spPr>
          <a:xfrm flipV="1">
            <a:off x="3471674" y="5002090"/>
            <a:ext cx="1002741" cy="593414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>
            <a:off x="3471674" y="5595504"/>
            <a:ext cx="1002740" cy="16018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/>
          <p:cNvCxnSpPr>
            <a:endCxn id="8" idx="0"/>
          </p:cNvCxnSpPr>
          <p:nvPr/>
        </p:nvCxnSpPr>
        <p:spPr>
          <a:xfrm>
            <a:off x="2787382" y="2738873"/>
            <a:ext cx="0" cy="108794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Rectangle 16"/>
          <p:cNvSpPr/>
          <p:nvPr/>
        </p:nvSpPr>
        <p:spPr>
          <a:xfrm>
            <a:off x="1619672" y="2400321"/>
            <a:ext cx="2335419" cy="338552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ENA/</a:t>
            </a: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Genebank</a:t>
            </a: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/DDBJ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13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03992" y="2356958"/>
            <a:ext cx="3600244" cy="646329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1200" b="1" dirty="0" smtClean="0">
                <a:solidFill>
                  <a:srgbClr val="000000"/>
                </a:solidFill>
                <a:sym typeface="Arial"/>
              </a:rPr>
              <a:t>Genome Projects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ENA/</a:t>
            </a:r>
            <a:r>
              <a:rPr lang="en-GB" sz="12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Genebank</a:t>
            </a:r>
            <a:r>
              <a:rPr lang="en-GB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/DDBJ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9111" y="1357731"/>
            <a:ext cx="5720675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Tier 2 – </a:t>
            </a:r>
            <a:r>
              <a:rPr kumimoji="0" lang="en-GB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MarDb</a:t>
            </a:r>
            <a:r>
              <a:rPr kumimoji="0" lang="en-GB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marine genome database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12889" y="4992939"/>
            <a:ext cx="2182450" cy="461663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MarineDb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Straight Arrow Connector 20"/>
          <p:cNvCxnSpPr>
            <a:stCxn id="20" idx="2"/>
            <a:endCxn id="22" idx="0"/>
          </p:cNvCxnSpPr>
          <p:nvPr/>
        </p:nvCxnSpPr>
        <p:spPr>
          <a:xfrm>
            <a:off x="2204114" y="3003287"/>
            <a:ext cx="0" cy="198965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Rectangle 21"/>
          <p:cNvSpPr/>
          <p:nvPr/>
        </p:nvSpPr>
        <p:spPr>
          <a:xfrm>
            <a:off x="4381773" y="4161944"/>
            <a:ext cx="1701588" cy="830995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MarDb</a:t>
            </a:r>
            <a:endParaRPr kumimoji="0" lang="en-GB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Nucleotide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81773" y="5569880"/>
            <a:ext cx="1701588" cy="830995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MarDb</a:t>
            </a:r>
            <a:endParaRPr kumimoji="0" lang="en-GB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Protein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>
          <a:xfrm flipV="1">
            <a:off x="3295339" y="4577442"/>
            <a:ext cx="1086434" cy="64632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Arrow Connector 24"/>
          <p:cNvCxnSpPr>
            <a:stCxn id="22" idx="3"/>
          </p:cNvCxnSpPr>
          <p:nvPr/>
        </p:nvCxnSpPr>
        <p:spPr>
          <a:xfrm>
            <a:off x="3295339" y="5223771"/>
            <a:ext cx="1086434" cy="761607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932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7312" y="2353229"/>
            <a:ext cx="3088875" cy="830995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Marine metagenomics reads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EBI</a:t>
            </a:r>
            <a:r>
              <a:rPr kumimoji="0" lang="en-GB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 </a:t>
            </a: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metagenomics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GB" sz="1600" b="1" dirty="0" smtClean="0"/>
              <a:t>ENA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111" y="1357731"/>
            <a:ext cx="434109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Tier 3 – Marine </a:t>
            </a:r>
            <a:r>
              <a:rPr kumimoji="0" lang="en-GB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gene</a:t>
            </a:r>
            <a:r>
              <a:rPr kumimoji="0" lang="en-GB" sz="2400" b="0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catalogue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0306" y="5440394"/>
            <a:ext cx="1782887" cy="584773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600" b="1" dirty="0" err="1" smtClean="0"/>
              <a:t>MarCat</a:t>
            </a:r>
            <a:r>
              <a:rPr lang="en-US" sz="1600" b="1" dirty="0" smtClean="0"/>
              <a:t> gene </a:t>
            </a:r>
            <a:r>
              <a:rPr lang="en-US" sz="1600" b="1" dirty="0"/>
              <a:t>catalogue 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cxnSp>
        <p:nvCxnSpPr>
          <p:cNvPr id="7" name="Straight Arrow Connector 6"/>
          <p:cNvCxnSpPr>
            <a:stCxn id="6" idx="2"/>
            <a:endCxn id="8" idx="0"/>
          </p:cNvCxnSpPr>
          <p:nvPr/>
        </p:nvCxnSpPr>
        <p:spPr>
          <a:xfrm>
            <a:off x="2251750" y="3184224"/>
            <a:ext cx="0" cy="225617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Box 7"/>
          <p:cNvSpPr txBox="1"/>
          <p:nvPr/>
        </p:nvSpPr>
        <p:spPr>
          <a:xfrm>
            <a:off x="539551" y="3979969"/>
            <a:ext cx="1631665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dirty="0" smtClean="0"/>
              <a:t>META-pipe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>
          <a:xfrm flipH="1">
            <a:off x="2251750" y="2784115"/>
            <a:ext cx="1936371" cy="265627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Rectangle 9"/>
          <p:cNvSpPr/>
          <p:nvPr/>
        </p:nvSpPr>
        <p:spPr>
          <a:xfrm>
            <a:off x="4188121" y="2353229"/>
            <a:ext cx="2983644" cy="861772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Marine </a:t>
            </a:r>
            <a:r>
              <a:rPr kumimoji="0" lang="en-GB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metatranscriptome</a:t>
            </a: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 reads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GB" sz="1600" b="1" dirty="0" smtClean="0"/>
              <a:t>ENA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9939" y="4825624"/>
            <a:ext cx="1701588" cy="584773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/>
              <a:t>MarCat</a:t>
            </a:r>
            <a:endParaRPr kumimoji="0" lang="en-GB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Nucleotide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29939" y="5818063"/>
            <a:ext cx="1701588" cy="584773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/>
              <a:t>MarCat</a:t>
            </a:r>
            <a:endParaRPr kumimoji="0" lang="en-GB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Protein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Straight Arrow Connector 12"/>
          <p:cNvCxnSpPr>
            <a:stCxn id="8" idx="3"/>
          </p:cNvCxnSpPr>
          <p:nvPr/>
        </p:nvCxnSpPr>
        <p:spPr>
          <a:xfrm flipV="1">
            <a:off x="3143193" y="5118011"/>
            <a:ext cx="1486746" cy="61477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>
            <a:off x="3143193" y="5732781"/>
            <a:ext cx="1486746" cy="37766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Rectangle 14"/>
          <p:cNvSpPr/>
          <p:nvPr/>
        </p:nvSpPr>
        <p:spPr>
          <a:xfrm>
            <a:off x="5141544" y="3626028"/>
            <a:ext cx="1776222" cy="584773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Tier1 database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/>
              <a:t>Tier2 database</a:t>
            </a: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cxnSp>
        <p:nvCxnSpPr>
          <p:cNvPr id="16" name="Straight Arrow Connector 15"/>
          <p:cNvCxnSpPr>
            <a:endCxn id="8" idx="0"/>
          </p:cNvCxnSpPr>
          <p:nvPr/>
        </p:nvCxnSpPr>
        <p:spPr>
          <a:xfrm flipH="1">
            <a:off x="2251750" y="3918415"/>
            <a:ext cx="2889794" cy="152197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8515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17" y="1412776"/>
            <a:ext cx="8036861" cy="519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879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Transferred </a:t>
            </a:r>
            <a:r>
              <a:rPr lang="en-US"/>
              <a:t>36 </a:t>
            </a:r>
            <a:r>
              <a:rPr lang="en-US" smtClean="0"/>
              <a:t>projects</a:t>
            </a:r>
            <a:r>
              <a:rPr lang="en-US" dirty="0"/>
              <a:t>/studies from ENA </a:t>
            </a:r>
            <a:r>
              <a:rPr lang="en-US"/>
              <a:t>to </a:t>
            </a:r>
            <a:r>
              <a:rPr lang="en-US" smtClean="0"/>
              <a:t>Tromsø</a:t>
            </a:r>
            <a:endParaRPr lang="en-US" dirty="0"/>
          </a:p>
          <a:p>
            <a:pPr lvl="1"/>
            <a:r>
              <a:rPr lang="en-US" dirty="0"/>
              <a:t>Temporarily parked data on </a:t>
            </a:r>
            <a:r>
              <a:rPr lang="en-US" dirty="0" err="1"/>
              <a:t>NorStore</a:t>
            </a:r>
            <a:r>
              <a:rPr lang="en-US" dirty="0"/>
              <a:t> staging area </a:t>
            </a:r>
          </a:p>
          <a:p>
            <a:r>
              <a:rPr lang="en-US" dirty="0"/>
              <a:t>Thanks to Tony Wildish and Thierry </a:t>
            </a:r>
            <a:r>
              <a:rPr lang="en-US" dirty="0" err="1"/>
              <a:t>Toutain</a:t>
            </a:r>
            <a:endParaRPr lang="en-US" dirty="0"/>
          </a:p>
          <a:p>
            <a:r>
              <a:rPr lang="en-US" dirty="0"/>
              <a:t>Not the expected speed</a:t>
            </a:r>
          </a:p>
          <a:p>
            <a:pPr lvl="1"/>
            <a:r>
              <a:rPr lang="en-US" dirty="0"/>
              <a:t>investigation in progress</a:t>
            </a:r>
          </a:p>
        </p:txBody>
      </p:sp>
    </p:spTree>
    <p:extLst>
      <p:ext uri="{BB962C8B-B14F-4D97-AF65-F5344CB8AC3E}">
        <p14:creationId xmlns:p14="http://schemas.microsoft.com/office/powerpoint/2010/main" val="202027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EMG/MGP: porting to cloud (Embassy cloud or Amazon EC2)</a:t>
            </a:r>
          </a:p>
          <a:p>
            <a:r>
              <a:rPr lang="en-US" dirty="0" smtClean="0"/>
              <a:t>META-pipe: adapting to Apache Spark</a:t>
            </a:r>
          </a:p>
          <a:p>
            <a:r>
              <a:rPr lang="en-US" dirty="0" smtClean="0"/>
              <a:t>Defining set of tools for benchmarking</a:t>
            </a:r>
          </a:p>
          <a:p>
            <a:r>
              <a:rPr lang="en-US" dirty="0" smtClean="0"/>
              <a:t>Defining data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20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EMBL_CMYK">
  <a:themeElements>
    <a:clrScheme name="ELIXIR 201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DD5E21"/>
      </a:accent1>
      <a:accent2>
        <a:srgbClr val="004A5A"/>
      </a:accent2>
      <a:accent3>
        <a:srgbClr val="A8AD2A"/>
      </a:accent3>
      <a:accent4>
        <a:srgbClr val="343330"/>
      </a:accent4>
      <a:accent5>
        <a:srgbClr val="5E788A"/>
      </a:accent5>
      <a:accent6>
        <a:srgbClr val="8A8884"/>
      </a:accent6>
      <a:hlink>
        <a:srgbClr val="00394E"/>
      </a:hlink>
      <a:folHlink>
        <a:srgbClr val="343330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E90488E212A45BD6E559538207265" ma:contentTypeVersion="0" ma:contentTypeDescription="Create a new document." ma:contentTypeScope="" ma:versionID="774de0078c3b4764b8b7beb01de589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b801433bb2a01ea0c3cc459738cb5b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BE1845-DBDC-4DF0-AABC-6FF29EB46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6BBFE3-6D29-4C6B-A7A5-239A1A867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F8DE1C-BBC2-4956-95DE-94F3FAB6BEA9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ELIXIR.potx</Template>
  <TotalTime>99008</TotalTime>
  <Words>390</Words>
  <Application>Microsoft Macintosh PowerPoint</Application>
  <PresentationFormat>On-screen Show (4:3)</PresentationFormat>
  <Paragraphs>86</Paragraphs>
  <Slides>15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2_EMBL_CMYK</vt:lpstr>
      <vt:lpstr>4_Custom Design</vt:lpstr>
      <vt:lpstr>WP6: Marine metagenomics</vt:lpstr>
      <vt:lpstr>Use case architecture</vt:lpstr>
      <vt:lpstr>Database</vt:lpstr>
      <vt:lpstr>Tier 1</vt:lpstr>
      <vt:lpstr>Tier 2</vt:lpstr>
      <vt:lpstr>Tier 3</vt:lpstr>
      <vt:lpstr>Data Storage Architecture</vt:lpstr>
      <vt:lpstr>Data Transfers</vt:lpstr>
      <vt:lpstr>Pipelines</vt:lpstr>
      <vt:lpstr>Meta-pipe architecture</vt:lpstr>
      <vt:lpstr>AAI Integration</vt:lpstr>
      <vt:lpstr>Spark Meta-pipe</vt:lpstr>
      <vt:lpstr>Cloud Deployment</vt:lpstr>
      <vt:lpstr>Tasks</vt:lpstr>
      <vt:lpstr>Conclusions</vt:lpstr>
    </vt:vector>
  </TitlesOfParts>
  <Company>s 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 k</dc:creator>
  <cp:lastModifiedBy>Inge Alexander Raknes</cp:lastModifiedBy>
  <cp:revision>548</cp:revision>
  <dcterms:created xsi:type="dcterms:W3CDTF">2010-02-04T09:26:14Z</dcterms:created>
  <dcterms:modified xsi:type="dcterms:W3CDTF">2016-03-07T14:50:46Z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0x010100A4AE90488E212A45BD6E559538207265</vt:lpwstr>
  </property>
</Properties>
</file>