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190" r:id="rId4"/>
    <p:sldMasterId id="2147484647" r:id="rId5"/>
    <p:sldMasterId id="2147484654" r:id="rId6"/>
  </p:sldMasterIdLst>
  <p:notesMasterIdLst>
    <p:notesMasterId r:id="rId21"/>
  </p:notesMasterIdLst>
  <p:handoutMasterIdLst>
    <p:handoutMasterId r:id="rId22"/>
  </p:handoutMasterIdLst>
  <p:sldIdLst>
    <p:sldId id="400" r:id="rId7"/>
    <p:sldId id="554" r:id="rId8"/>
    <p:sldId id="536" r:id="rId9"/>
    <p:sldId id="553" r:id="rId10"/>
    <p:sldId id="522" r:id="rId11"/>
    <p:sldId id="543" r:id="rId12"/>
    <p:sldId id="544" r:id="rId13"/>
    <p:sldId id="555" r:id="rId14"/>
    <p:sldId id="545" r:id="rId15"/>
    <p:sldId id="547" r:id="rId16"/>
    <p:sldId id="548" r:id="rId17"/>
    <p:sldId id="549" r:id="rId18"/>
    <p:sldId id="550" r:id="rId19"/>
    <p:sldId id="551" r:id="rId2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rs Ailo Bong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CC"/>
    <a:srgbClr val="FF6666"/>
    <a:srgbClr val="004080"/>
    <a:srgbClr val="FF8000"/>
    <a:srgbClr val="E05901"/>
    <a:srgbClr val="0058B0"/>
    <a:srgbClr val="FFFFFF"/>
    <a:srgbClr val="FFE469"/>
    <a:srgbClr val="FFFF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23" autoAdjust="0"/>
  </p:normalViewPr>
  <p:slideViewPr>
    <p:cSldViewPr>
      <p:cViewPr varScale="1">
        <p:scale>
          <a:sx n="106" d="100"/>
          <a:sy n="106" d="100"/>
        </p:scale>
        <p:origin x="-9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400"/>
    </p:cViewPr>
  </p:sorterViewPr>
  <p:notesViewPr>
    <p:cSldViewPr>
      <p:cViewPr varScale="1">
        <p:scale>
          <a:sx n="77" d="100"/>
          <a:sy n="7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charset="0"/>
              </a:defRPr>
            </a:lvl1pPr>
          </a:lstStyle>
          <a:p>
            <a:pPr>
              <a:defRPr/>
            </a:pPr>
            <a:fld id="{AE7D2C64-8141-A54C-B385-61668758D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charset="0"/>
              </a:defRPr>
            </a:lvl1pPr>
          </a:lstStyle>
          <a:p>
            <a:pPr>
              <a:defRPr/>
            </a:pPr>
            <a:fld id="{3E5AB941-629C-3340-9EE2-B0FEE171F8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6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ＭＳ Ｐゴシック" charset="0"/>
        <a:cs typeface="Geneva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AB941-629C-3340-9EE2-B0FEE171F8AD}" type="slidenum">
              <a:rPr lang="de-DE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23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8" descr="elixir_1_RZ_ma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5372100"/>
            <a:ext cx="18208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930400" y="5935663"/>
            <a:ext cx="6527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800" i="1" smtClean="0">
                <a:solidFill>
                  <a:srgbClr val="DD5E21"/>
                </a:solidFill>
                <a:latin typeface="Corbel" pitchFamily="34" charset="0"/>
                <a:cs typeface="+mn-cs"/>
              </a:rPr>
              <a:t>European Life Sciences Infrastructure for Biological Information</a:t>
            </a:r>
          </a:p>
          <a:p>
            <a:pPr algn="r" eaLnBrk="1" hangingPunct="1">
              <a:defRPr/>
            </a:pPr>
            <a:r>
              <a:rPr lang="en-US" sz="1800" i="1" smtClean="0">
                <a:solidFill>
                  <a:srgbClr val="DD5E21"/>
                </a:solidFill>
                <a:latin typeface="Corbel" pitchFamily="34" charset="0"/>
                <a:cs typeface="+mn-cs"/>
              </a:rPr>
              <a:t>www.elixir-europe.org</a:t>
            </a:r>
          </a:p>
        </p:txBody>
      </p:sp>
      <p:pic>
        <p:nvPicPr>
          <p:cNvPr id="7" name="Picture 10" descr="elixir_helix_200_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663"/>
            <a:ext cx="9144000" cy="73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6"/>
            <a:ext cx="7772400" cy="1470025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chemeClr val="accent2"/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chemeClr val="accent2"/>
                </a:solidFill>
                <a:latin typeface="Corbel"/>
                <a:cs typeface="Corbel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2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8904E52-1D53-5D48-A1AB-016BB7ED3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2ACB63D-3796-4443-AD9A-1A2EF0CEF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6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LIXIR_powerpoint title_standar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orbel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930400" y="5935663"/>
            <a:ext cx="6527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800" i="1" smtClean="0">
                <a:solidFill>
                  <a:srgbClr val="DD5E21"/>
                </a:solidFill>
                <a:cs typeface="+mn-cs"/>
              </a:rPr>
              <a:t>European Life Sciences Infrastructure for Biological Information</a:t>
            </a:r>
          </a:p>
          <a:p>
            <a:pPr algn="r" eaLnBrk="1" hangingPunct="1">
              <a:defRPr/>
            </a:pPr>
            <a:r>
              <a:rPr lang="en-US" sz="1800" i="1" smtClean="0">
                <a:solidFill>
                  <a:srgbClr val="DD5E21"/>
                </a:solidFill>
                <a:cs typeface="+mn-cs"/>
              </a:rPr>
              <a:t>www.elixir-europe.org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6"/>
            <a:ext cx="7772400" cy="1470025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chemeClr val="accent2"/>
                </a:solidFill>
                <a:latin typeface="Corbel"/>
                <a:cs typeface="Corbe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chemeClr val="accent2"/>
                </a:solidFill>
                <a:latin typeface="Corbel"/>
                <a:cs typeface="Corbel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9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100000">
                <a:srgbClr val="F47D20"/>
              </a:gs>
              <a:gs pos="0">
                <a:srgbClr val="F46B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8" descr="ELIXIR logo_mac 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834063"/>
            <a:ext cx="12223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04"/>
            <a:ext cx="8229600" cy="4634058"/>
          </a:xfrm>
        </p:spPr>
        <p:txBody>
          <a:bodyPr/>
          <a:lstStyle>
            <a:lvl1pPr marL="342859" indent="-342859">
              <a:buClr>
                <a:srgbClr val="F47D20"/>
              </a:buClr>
              <a:buSzPct val="100000"/>
              <a:buFontTx/>
              <a:buBlip>
                <a:blip r:embed="rId3"/>
              </a:buBlip>
              <a:defRPr sz="2400">
                <a:latin typeface="+mn-lt"/>
              </a:defRPr>
            </a:lvl1pPr>
            <a:lvl2pPr marL="742861" indent="-285716">
              <a:buClr>
                <a:srgbClr val="F47D20"/>
              </a:buClr>
              <a:buFont typeface="Arial"/>
              <a:buChar char="•"/>
              <a:defRPr sz="2000">
                <a:latin typeface="+mn-lt"/>
              </a:defRPr>
            </a:lvl2pPr>
            <a:lvl3pPr>
              <a:buClr>
                <a:srgbClr val="F47D20"/>
              </a:buCl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C93C7258-2CEA-B742-9DDB-030E75264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LIXIR logo_mac 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834063"/>
            <a:ext cx="12223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21C0396B-D5F5-6149-84A2-5BB481122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1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CF38131D-6EFA-E149-BBCF-A94292DE9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12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251D4D50-DEF3-A24B-8098-5A91DDE4F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03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C8A5201F-199D-174C-A610-59FF43E6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3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31E558E-E17E-0245-9C87-58F923BA9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52979BF-11D6-0240-9D44-2A0A1216A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8" descr="elixir_1_RZ_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903913"/>
            <a:ext cx="11715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42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201"/>
            <a:ext cx="8229600" cy="509746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635000" cy="365125"/>
          </a:xfrm>
        </p:spPr>
        <p:txBody>
          <a:bodyPr/>
          <a:lstStyle>
            <a:lvl1pPr algn="l" defTabSz="914400" eaLnBrk="0" hangingPunct="0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1F4A44-63DD-3A44-AFA2-82F3DAD22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22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83AE6A2-CEA4-C74C-8280-F1F2827ED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E995F17-148B-2641-A415-E8E8B53D8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38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97AB5A5-3268-484A-9E50-0F0D8CFA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8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02EACAE-0D95-324A-941C-6DCFFE364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5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C1AC62E-D946-484B-A7FD-FACFA463C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88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6A87C260-6377-B946-BBBC-9CFCEF3D8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27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8C0E5AF-3B39-E04A-94B9-0B7870B6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90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56232E5-A332-FC4B-B871-D2A18094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41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71E417D-15F0-4B43-A8AE-EE555B26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10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35819D-A11D-4A42-AB71-6C4CF5FD0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7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5B7119B-E582-C64C-A863-DA01F26F2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7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77C19C0-4ACC-5844-9E00-CB586C73A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C4B19B5-E8F1-5A42-AF1D-3034DF409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1B4BFBD-9C39-D948-82E5-ACE35EE9F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orbe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8A6E7B6-BB4D-CD40-A4C4-75775973B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397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3938"/>
            <a:ext cx="82296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938" y="6356350"/>
            <a:ext cx="457200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5613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1DC3737E-DF19-3643-A954-D8FE604E0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5" r:id="rId1"/>
    <p:sldLayoutId id="2147486896" r:id="rId2"/>
    <p:sldLayoutId id="2147486897" r:id="rId3"/>
    <p:sldLayoutId id="2147486898" r:id="rId4"/>
    <p:sldLayoutId id="2147486899" r:id="rId5"/>
    <p:sldLayoutId id="2147486900" r:id="rId6"/>
    <p:sldLayoutId id="2147486901" r:id="rId7"/>
    <p:sldLayoutId id="2147486902" r:id="rId8"/>
    <p:sldLayoutId id="2147486903" r:id="rId9"/>
    <p:sldLayoutId id="2147486904" r:id="rId10"/>
    <p:sldLayoutId id="2147486905" r:id="rId11"/>
  </p:sldLayoutIdLst>
  <p:hf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bg1"/>
          </a:solidFill>
          <a:latin typeface="+mj-lt"/>
          <a:ea typeface="ＭＳ Ｐゴシック" charset="0"/>
          <a:cs typeface="Arial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charset="0"/>
          <a:cs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charset="0"/>
          <a:cs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charset="0"/>
          <a:cs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charset="0"/>
          <a:cs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rgbClr val="F46B20"/>
              </a:gs>
              <a:gs pos="100000">
                <a:srgbClr val="F47D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6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397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3938"/>
            <a:ext cx="82296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8" y="6356350"/>
            <a:ext cx="779462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defTabSz="455613" eaLnBrk="1" hangingPunct="1">
              <a:defRPr sz="1600">
                <a:solidFill>
                  <a:srgbClr val="F46B20"/>
                </a:solidFill>
                <a:latin typeface="Corbel" charset="0"/>
                <a:cs typeface="Arial" charset="0"/>
              </a:defRPr>
            </a:lvl1pPr>
          </a:lstStyle>
          <a:p>
            <a:pPr>
              <a:defRPr/>
            </a:pPr>
            <a:fld id="{529946F4-A4F5-7043-92F6-E024AA487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6" r:id="rId1"/>
    <p:sldLayoutId id="2147486907" r:id="rId2"/>
    <p:sldLayoutId id="2147486908" r:id="rId3"/>
    <p:sldLayoutId id="2147486909" r:id="rId4"/>
    <p:sldLayoutId id="2147486910" r:id="rId5"/>
    <p:sldLayoutId id="2147486911" r:id="rId6"/>
  </p:sldLayoutIdLst>
  <p:hf hdr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bg1"/>
          </a:solidFill>
          <a:latin typeface="+mj-lt"/>
          <a:ea typeface="ＭＳ Ｐゴシック" pitchFamily="34" charset="-128"/>
          <a:cs typeface="Arial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912" r:id="rId1"/>
    <p:sldLayoutId id="2147486913" r:id="rId2"/>
    <p:sldLayoutId id="2147486914" r:id="rId3"/>
    <p:sldLayoutId id="2147486915" r:id="rId4"/>
    <p:sldLayoutId id="2147486916" r:id="rId5"/>
    <p:sldLayoutId id="2147486917" r:id="rId6"/>
    <p:sldLayoutId id="2147486918" r:id="rId7"/>
    <p:sldLayoutId id="2147486919" r:id="rId8"/>
    <p:sldLayoutId id="2147486920" r:id="rId9"/>
    <p:sldLayoutId id="2147486921" r:id="rId10"/>
    <p:sldLayoutId id="2147486922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hyperlink" Target="https://docs.google.com/document/d/1gMKFrcbzuN9BSREU1VDnlml-bl6KSOnfyQbJGh20L5s/edi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sz="4400" dirty="0" smtClean="0">
                <a:latin typeface="Corbel" charset="0"/>
                <a:ea typeface="ＭＳ Ｐゴシック" charset="0"/>
                <a:cs typeface="Corbel" charset="0"/>
              </a:rPr>
              <a:t>WP6: Marine metagenomics</a:t>
            </a:r>
            <a:endParaRPr lang="de-DE" sz="4400" dirty="0">
              <a:latin typeface="Corbel" charset="0"/>
              <a:ea typeface="ＭＳ Ｐゴシック" charset="0"/>
              <a:cs typeface="Corbel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WP4 Meeting, Heathrow, 26.01.2016 </a:t>
            </a:r>
            <a:br>
              <a:rPr lang="en-US" dirty="0" smtClean="0"/>
            </a:br>
            <a:r>
              <a:rPr lang="en-US" dirty="0" smtClean="0"/>
              <a:t>Lars Ailo Bongo, ELIXIR-NO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 </a:t>
            </a:r>
            <a:r>
              <a:rPr lang="en-US" dirty="0" smtClean="0">
                <a:sym typeface="Wingdings"/>
              </a:rPr>
              <a:t> AAI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META-pipe has authentication server</a:t>
            </a:r>
          </a:p>
          <a:p>
            <a:pPr lvl="1"/>
            <a:r>
              <a:rPr lang="en-US" dirty="0" err="1" smtClean="0"/>
              <a:t>OAuth</a:t>
            </a:r>
            <a:r>
              <a:rPr lang="en-US" dirty="0" smtClean="0"/>
              <a:t> 2.0, JSON, SAML, Apache </a:t>
            </a:r>
            <a:r>
              <a:rPr lang="en-US" dirty="0" err="1" smtClean="0"/>
              <a:t>Oltu</a:t>
            </a:r>
            <a:r>
              <a:rPr lang="en-US" dirty="0" smtClean="0"/>
              <a:t>, Client </a:t>
            </a:r>
            <a:r>
              <a:rPr lang="en-US" dirty="0" err="1" smtClean="0"/>
              <a:t>Oauth</a:t>
            </a:r>
            <a:r>
              <a:rPr lang="en-US" dirty="0" smtClean="0"/>
              <a:t> 2, </a:t>
            </a:r>
            <a:r>
              <a:rPr lang="en-US" dirty="0" err="1" smtClean="0"/>
              <a:t>Dropwizard</a:t>
            </a:r>
            <a:r>
              <a:rPr lang="en-US" dirty="0" smtClean="0"/>
              <a:t>, Hibernate</a:t>
            </a:r>
          </a:p>
          <a:p>
            <a:r>
              <a:rPr lang="en-US" dirty="0" smtClean="0">
                <a:sym typeface="Wingdings"/>
              </a:rPr>
              <a:t></a:t>
            </a:r>
            <a:r>
              <a:rPr lang="en-US" i="1" dirty="0" smtClean="0"/>
              <a:t>Ongoing</a:t>
            </a:r>
            <a:r>
              <a:rPr lang="en-US" dirty="0" smtClean="0"/>
              <a:t> work: integrate with Elixir AAI</a:t>
            </a:r>
          </a:p>
          <a:p>
            <a:pPr lvl="1"/>
            <a:r>
              <a:rPr lang="en-US" dirty="0" smtClean="0"/>
              <a:t>Need: support, hello world, test setup</a:t>
            </a:r>
          </a:p>
          <a:p>
            <a:r>
              <a:rPr lang="en-US" dirty="0" smtClean="0"/>
              <a:t>MGP authentication is through ENA</a:t>
            </a:r>
          </a:p>
          <a:p>
            <a:r>
              <a:rPr lang="en-US" dirty="0" smtClean="0">
                <a:sym typeface="Wingdings"/>
              </a:rPr>
              <a:t> </a:t>
            </a:r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dapt META-pipe AAI solution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 </a:t>
            </a:r>
            <a:r>
              <a:rPr lang="en-US" dirty="0" smtClean="0">
                <a:sym typeface="Wingdings"/>
              </a:rPr>
              <a:t>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META-pipe is running on HPC system</a:t>
            </a:r>
          </a:p>
          <a:p>
            <a:r>
              <a:rPr lang="en-US" dirty="0" smtClean="0">
                <a:sym typeface="Wingdings"/>
              </a:rPr>
              <a:t>Plans to deploy on CSC cPouta (ELIXIR-FI)</a:t>
            </a:r>
          </a:p>
          <a:p>
            <a:pPr lvl="1"/>
            <a:r>
              <a:rPr lang="en-US" dirty="0" smtClean="0">
                <a:sym typeface="Wingdings"/>
              </a:rPr>
              <a:t>We have account and allocated resources at cPouta</a:t>
            </a:r>
          </a:p>
          <a:p>
            <a:pPr lvl="1"/>
            <a:r>
              <a:rPr lang="en-US" dirty="0" smtClean="0">
                <a:sym typeface="Wingdings"/>
              </a:rPr>
              <a:t>cPouta has </a:t>
            </a:r>
            <a:r>
              <a:rPr lang="en-US" dirty="0" err="1" smtClean="0">
                <a:sym typeface="Wingdings"/>
              </a:rPr>
              <a:t>OpenStack</a:t>
            </a:r>
            <a:r>
              <a:rPr lang="en-US" dirty="0" smtClean="0">
                <a:sym typeface="Wingdings"/>
              </a:rPr>
              <a:t> architecture</a:t>
            </a:r>
          </a:p>
          <a:p>
            <a:pPr lvl="1"/>
            <a:r>
              <a:rPr lang="en-US" dirty="0" smtClean="0">
                <a:sym typeface="Wingdings"/>
              </a:rPr>
              <a:t>VMs with “new OS”</a:t>
            </a:r>
          </a:p>
          <a:p>
            <a:pPr lvl="1"/>
            <a:r>
              <a:rPr lang="en-US" dirty="0" smtClean="0">
                <a:sym typeface="Wingdings"/>
              </a:rPr>
              <a:t>HDFS/ Spark backend</a:t>
            </a:r>
          </a:p>
          <a:p>
            <a:pPr lvl="1"/>
            <a:r>
              <a:rPr lang="en-US" dirty="0" smtClean="0">
                <a:sym typeface="Wingdings"/>
              </a:rPr>
              <a:t>Automatic deployment scripts</a:t>
            </a:r>
          </a:p>
          <a:p>
            <a:pPr lvl="1"/>
            <a:r>
              <a:rPr lang="en-US" dirty="0" smtClean="0">
                <a:sym typeface="Wingdings"/>
              </a:rPr>
              <a:t>Web app frontend (in NO?)</a:t>
            </a:r>
          </a:p>
          <a:p>
            <a:r>
              <a:rPr lang="en-US" dirty="0" smtClean="0">
                <a:sym typeface="Wingdings"/>
              </a:rPr>
              <a:t>cPouta setup should be portable to any cloud</a:t>
            </a:r>
          </a:p>
          <a:p>
            <a:pPr lvl="1"/>
            <a:r>
              <a:rPr lang="en-US" dirty="0" err="1" smtClean="0">
                <a:sym typeface="Wingdings"/>
              </a:rPr>
              <a:t>Ansible</a:t>
            </a:r>
            <a:r>
              <a:rPr lang="en-US" dirty="0" smtClean="0">
                <a:sym typeface="Wingdings"/>
              </a:rPr>
              <a:t> based</a:t>
            </a:r>
          </a:p>
          <a:p>
            <a:pPr lvl="1"/>
            <a:r>
              <a:rPr lang="en-US" dirty="0" smtClean="0">
                <a:sym typeface="Wingdings"/>
              </a:rPr>
              <a:t>But need to be configured. Who does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8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 </a:t>
            </a:r>
            <a:r>
              <a:rPr lang="en-US" dirty="0" smtClean="0">
                <a:sym typeface="Wingdings"/>
              </a:rPr>
              <a:t> Cloud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MGP is running on HPC system</a:t>
            </a:r>
          </a:p>
          <a:p>
            <a:r>
              <a:rPr lang="en-US" dirty="0" smtClean="0">
                <a:sym typeface="Wingdings"/>
              </a:rPr>
              <a:t>Working to deploy on EBI Embassy Cloud</a:t>
            </a:r>
          </a:p>
          <a:p>
            <a:pPr lvl="1"/>
            <a:r>
              <a:rPr lang="en-US" dirty="0" err="1" smtClean="0">
                <a:sym typeface="Wingdings"/>
              </a:rPr>
              <a:t>OpenStack</a:t>
            </a:r>
            <a:r>
              <a:rPr lang="en-US" dirty="0" smtClean="0">
                <a:sym typeface="Wingdings"/>
              </a:rPr>
              <a:t> architecture</a:t>
            </a:r>
          </a:p>
          <a:p>
            <a:pPr lvl="1"/>
            <a:r>
              <a:rPr lang="en-US" dirty="0" smtClean="0">
                <a:sym typeface="Wingdings"/>
              </a:rPr>
              <a:t>Plan to start this week</a:t>
            </a:r>
          </a:p>
          <a:p>
            <a:pPr lvl="1"/>
            <a:r>
              <a:rPr lang="en-US" dirty="0" smtClean="0">
                <a:sym typeface="Wingdings"/>
              </a:rPr>
              <a:t>Start really small for prototype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5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 </a:t>
            </a:r>
            <a:r>
              <a:rPr lang="en-US" dirty="0" smtClean="0">
                <a:sym typeface="Wingdings"/>
              </a:rPr>
              <a:t>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54945"/>
          </a:xfrm>
        </p:spPr>
        <p:txBody>
          <a:bodyPr/>
          <a:lstStyle/>
          <a:p>
            <a:r>
              <a:rPr lang="en-US" dirty="0" smtClean="0"/>
              <a:t>WP6 storage requirements are 10s of TB</a:t>
            </a:r>
          </a:p>
          <a:p>
            <a:pPr lvl="1"/>
            <a:r>
              <a:rPr lang="en-US" dirty="0" smtClean="0"/>
              <a:t>Need: backup, replication, and versioning</a:t>
            </a:r>
          </a:p>
          <a:p>
            <a:pPr lvl="1"/>
            <a:r>
              <a:rPr lang="en-US" dirty="0" smtClean="0"/>
              <a:t>But! Data volumes are rapidly increasing!</a:t>
            </a:r>
          </a:p>
          <a:p>
            <a:r>
              <a:rPr lang="en-US" dirty="0" smtClean="0"/>
              <a:t>WP6 data transfer requirements mostly for raw sequence reads</a:t>
            </a:r>
          </a:p>
          <a:p>
            <a:pPr lvl="1"/>
            <a:r>
              <a:rPr lang="en-US" dirty="0" smtClean="0"/>
              <a:t>Need: transfer services </a:t>
            </a:r>
          </a:p>
          <a:p>
            <a:r>
              <a:rPr lang="en-US" dirty="0" smtClean="0"/>
              <a:t>Need privileged access to ENA data</a:t>
            </a:r>
          </a:p>
          <a:p>
            <a:pPr lvl="1"/>
            <a:r>
              <a:rPr lang="en-US" dirty="0" smtClean="0"/>
              <a:t>We will use MGP data initially</a:t>
            </a:r>
            <a:endParaRPr lang="en-US" dirty="0"/>
          </a:p>
          <a:p>
            <a:r>
              <a:rPr lang="en-US" dirty="0" smtClean="0"/>
              <a:t>NO: will copy all publically available marine </a:t>
            </a:r>
            <a:r>
              <a:rPr lang="en-US" dirty="0" err="1" smtClean="0"/>
              <a:t>metagenomes</a:t>
            </a:r>
            <a:r>
              <a:rPr lang="en-US" dirty="0" smtClean="0"/>
              <a:t> to our development cluster</a:t>
            </a:r>
            <a:endParaRPr lang="en-US" dirty="0"/>
          </a:p>
          <a:p>
            <a:pPr lvl="1"/>
            <a:r>
              <a:rPr lang="en-US" dirty="0" smtClean="0"/>
              <a:t>Now!</a:t>
            </a:r>
          </a:p>
          <a:p>
            <a:pPr lvl="1"/>
            <a:r>
              <a:rPr lang="en-US" dirty="0" smtClean="0"/>
              <a:t>Experiment with storage systems and data structures</a:t>
            </a:r>
          </a:p>
          <a:p>
            <a:pPr lvl="1"/>
            <a:r>
              <a:rPr lang="en-US" dirty="0" smtClean="0"/>
              <a:t>We have been in contact with task 10.2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2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 </a:t>
            </a:r>
            <a:r>
              <a:rPr lang="en-US" dirty="0" smtClean="0">
                <a:sym typeface="Wingdings"/>
              </a:rPr>
              <a:t>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start benchmarking tools for gold standard after all-hands meeting</a:t>
            </a:r>
          </a:p>
          <a:p>
            <a:pPr lvl="1"/>
            <a:r>
              <a:rPr lang="en-US" dirty="0" smtClean="0"/>
              <a:t>These may be put into the registry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0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539551" y="332655"/>
            <a:ext cx="8153401" cy="648074"/>
          </a:xfrm>
          <a:prstGeom prst="rect">
            <a:avLst/>
          </a:prstGeom>
        </p:spPr>
        <p:txBody>
          <a:bodyPr/>
          <a:lstStyle/>
          <a:p>
            <a:r>
              <a:t>Main goals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467543" y="1093540"/>
            <a:ext cx="8352930" cy="132734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dirty="0"/>
              <a:t>Develop long-term, sustainable metagenomics infrastructures to enhance research and industrial innovation within marine domain </a:t>
            </a:r>
          </a:p>
        </p:txBody>
      </p:sp>
      <p:graphicFrame>
        <p:nvGraphicFramePr>
          <p:cNvPr id="247" name="Table 247"/>
          <p:cNvGraphicFramePr/>
          <p:nvPr>
            <p:extLst>
              <p:ext uri="{D42A27DB-BD31-4B8C-83A1-F6EECF244321}">
                <p14:modId xmlns:p14="http://schemas.microsoft.com/office/powerpoint/2010/main" val="503152742"/>
              </p:ext>
            </p:extLst>
          </p:nvPr>
        </p:nvGraphicFramePr>
        <p:xfrm>
          <a:off x="251520" y="2636912"/>
          <a:ext cx="8712968" cy="294535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544616"/>
                <a:gridCol w="1584176"/>
                <a:gridCol w="1584176"/>
              </a:tblGrid>
              <a:tr h="396818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Tasks in 2016</a:t>
                      </a:r>
                      <a:endParaRPr sz="1400" b="1" dirty="0">
                        <a:solidFill>
                          <a:schemeClr val="accent1"/>
                        </a:solidFill>
                        <a:latin typeface="Arial"/>
                        <a:cs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cs typeface="Arial"/>
                        </a:rPr>
                        <a:t>Lead partner</a:t>
                      </a:r>
                      <a:endParaRPr sz="1400" b="1">
                        <a:solidFill>
                          <a:schemeClr val="accent1"/>
                        </a:solidFill>
                        <a:latin typeface="Arial"/>
                        <a:cs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Champion</a:t>
                      </a:r>
                      <a:endParaRPr sz="14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45720" marR="45720" anchor="ctr" horzOverflow="overflow"/>
                </a:tc>
              </a:tr>
              <a:tr h="371381">
                <a:tc>
                  <a:txBody>
                    <a:bodyPr/>
                    <a:lstStyle/>
                    <a:p>
                      <a:pPr lvl="0" indent="0" algn="l" defTabSz="457200"/>
                      <a:r>
                        <a:rPr sz="1200" dirty="0">
                          <a:latin typeface="Arial"/>
                          <a:cs typeface="Arial"/>
                        </a:rPr>
                        <a:t>Organize workshop on metagenomics stakeholder requirements (Task 6.1)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EMBL-EBI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Guy Cochrane</a:t>
                      </a:r>
                    </a:p>
                  </a:txBody>
                  <a:tcPr marL="36000" marR="36000" marT="36000" marB="36000" horzOverflow="overflow"/>
                </a:tc>
              </a:tr>
              <a:tr h="4136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Define requirements for databases specific for marine metagenomics (Task 6.2)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ELIXIR-NO</a:t>
                      </a:r>
                    </a:p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(UiT)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Nils Peder Willassen</a:t>
                      </a:r>
                    </a:p>
                  </a:txBody>
                  <a:tcPr marL="36000" marR="36000" marT="36000" marB="36000" horzOverflow="overflow"/>
                </a:tc>
              </a:tr>
              <a:tr h="945476">
                <a:tc>
                  <a:txBody>
                    <a:bodyPr/>
                    <a:lstStyle/>
                    <a:p>
                      <a:pPr lvl="0" indent="0" algn="l" defTabSz="457200"/>
                      <a:r>
                        <a:rPr sz="1200" dirty="0">
                          <a:latin typeface="Arial"/>
                          <a:cs typeface="Arial"/>
                        </a:rPr>
                        <a:t>Define requirements and technical architecture for META-pipe (Task 6.3)</a:t>
                      </a:r>
                    </a:p>
                    <a:p>
                      <a:pPr lvl="2" indent="0" algn="l" defTabSz="457200"/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lvl="0" indent="0" algn="l" defTabSz="457200"/>
                      <a:r>
                        <a:rPr sz="1200" dirty="0">
                          <a:latin typeface="Arial"/>
                          <a:cs typeface="Arial"/>
                        </a:rPr>
                        <a:t>Define gold standard tools and pipelines (Task 6.3)</a:t>
                      </a:r>
                    </a:p>
                    <a:p>
                      <a:pPr lvl="2" indent="0" algn="l" defTabSz="457200"/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lvl="0" indent="0" algn="l" defTabSz="457200"/>
                      <a:r>
                        <a:rPr sz="1200" dirty="0">
                          <a:latin typeface="Arial"/>
                          <a:cs typeface="Arial"/>
                        </a:rPr>
                        <a:t>Define tools and pipeline integration points (Task 6.3)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EMBL-EBI</a:t>
                      </a:r>
                    </a:p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ELIXIR-NO (UiT)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Rob Finn
Lars Bongo</a:t>
                      </a:r>
                    </a:p>
                  </a:txBody>
                  <a:tcPr marL="36000" marR="36000" marT="36000" marB="36000" horzOverflow="overflow"/>
                </a:tc>
              </a:tr>
              <a:tr h="752999">
                <a:tc>
                  <a:txBody>
                    <a:bodyPr/>
                    <a:lstStyle/>
                    <a:p>
                      <a:pPr lvl="0" indent="0" algn="l" defTabSz="457200"/>
                      <a:r>
                        <a:rPr sz="1200" dirty="0">
                          <a:latin typeface="Arial"/>
                          <a:cs typeface="Arial"/>
                        </a:rPr>
                        <a:t>In collaboration with WP11 building training workshops for end-users (Task 6.4)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ELIXIR-PT</a:t>
                      </a:r>
                    </a:p>
                    <a:p>
                      <a:pPr lvl="0" indent="0" algn="ctr" defTabSz="457200"/>
                      <a:r>
                        <a:rPr sz="1200" dirty="0">
                          <a:latin typeface="Arial"/>
                          <a:cs typeface="Arial"/>
                        </a:rPr>
                        <a:t>(CCMAR)</a:t>
                      </a:r>
                    </a:p>
                  </a:txBody>
                  <a:tcPr marL="36000" marR="36000" marT="36000" marB="3600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Pedro Fernandes</a:t>
                      </a:r>
                    </a:p>
                  </a:txBody>
                  <a:tcPr marL="36000" marR="36000" marT="36000" marB="3600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2240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image07.jpg" descr="Slide1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71600" y="1052736"/>
            <a:ext cx="7056784" cy="5112568"/>
          </a:xfrm>
          <a:prstGeom prst="rect">
            <a:avLst/>
          </a:prstGeom>
          <a:ln/>
        </p:spPr>
      </p:pic>
      <p:sp>
        <p:nvSpPr>
          <p:cNvPr id="9" name="TextBox 8"/>
          <p:cNvSpPr txBox="1"/>
          <p:nvPr/>
        </p:nvSpPr>
        <p:spPr>
          <a:xfrm>
            <a:off x="1115616" y="6453336"/>
            <a:ext cx="6955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docs.google.com</a:t>
            </a:r>
            <a:r>
              <a:rPr lang="en-US" sz="1200" dirty="0">
                <a:hlinkClick r:id="rId3"/>
              </a:rPr>
              <a:t>/document/d/1gMKFrcbzuN9BSREU1VDnlml-bl6KSOnfyQbJGh20L5s/edit#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868144" y="1052736"/>
            <a:ext cx="23042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4101" y="5373216"/>
            <a:ext cx="938259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68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4213735" y="1536012"/>
            <a:ext cx="2032700" cy="1056859"/>
          </a:xfrm>
          <a:prstGeom prst="roundRect">
            <a:avLst>
              <a:gd name="adj" fmla="val 16974"/>
            </a:avLst>
          </a:prstGeom>
          <a:solidFill>
            <a:srgbClr val="DCDEE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338" name="Shape 338"/>
          <p:cNvSpPr/>
          <p:nvPr/>
        </p:nvSpPr>
        <p:spPr>
          <a:xfrm>
            <a:off x="4188335" y="1561412"/>
            <a:ext cx="2032700" cy="1056859"/>
          </a:xfrm>
          <a:prstGeom prst="roundRect">
            <a:avLst>
              <a:gd name="adj" fmla="val 16974"/>
            </a:avLst>
          </a:prstGeom>
          <a:solidFill>
            <a:srgbClr val="DCDEE0"/>
          </a:solidFill>
          <a:ln w="12700">
            <a:solidFill>
              <a:schemeClr val="accent3">
                <a:lumOff val="44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339" name="Shape 339"/>
          <p:cNvSpPr/>
          <p:nvPr/>
        </p:nvSpPr>
        <p:spPr>
          <a:xfrm>
            <a:off x="195868" y="163803"/>
            <a:ext cx="3808357" cy="3496053"/>
          </a:xfrm>
          <a:prstGeom prst="roundRect">
            <a:avLst>
              <a:gd name="adj" fmla="val 10495"/>
            </a:avLst>
          </a:prstGeom>
          <a:solidFill>
            <a:srgbClr val="DCDEE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340" name="Shape 340"/>
          <p:cNvSpPr/>
          <p:nvPr/>
        </p:nvSpPr>
        <p:spPr>
          <a:xfrm>
            <a:off x="1391773" y="2476851"/>
            <a:ext cx="895221" cy="89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Amplicon</a:t>
            </a:r>
          </a:p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MetaG/T</a:t>
            </a:r>
          </a:p>
        </p:txBody>
      </p:sp>
      <p:sp>
        <p:nvSpPr>
          <p:cNvPr id="341" name="Shape 341"/>
          <p:cNvSpPr/>
          <p:nvPr/>
        </p:nvSpPr>
        <p:spPr>
          <a:xfrm>
            <a:off x="4150235" y="1586812"/>
            <a:ext cx="2032700" cy="1056859"/>
          </a:xfrm>
          <a:prstGeom prst="roundRect">
            <a:avLst>
              <a:gd name="adj" fmla="val 16974"/>
            </a:avLst>
          </a:prstGeom>
          <a:solidFill>
            <a:srgbClr val="DCDEE0"/>
          </a:solidFill>
          <a:ln w="12700">
            <a:solidFill>
              <a:schemeClr val="accent3">
                <a:lumOff val="44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</a:t>
            </a:r>
          </a:p>
        </p:txBody>
      </p:sp>
      <p:pic>
        <p:nvPicPr>
          <p:cNvPr id="342" name="Picture 34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18" y="1510253"/>
            <a:ext cx="3966293" cy="754777"/>
          </a:xfrm>
          <a:prstGeom prst="rect">
            <a:avLst/>
          </a:prstGeom>
        </p:spPr>
      </p:pic>
      <p:sp>
        <p:nvSpPr>
          <p:cNvPr id="344" name="Shape 344"/>
          <p:cNvSpPr/>
          <p:nvPr/>
        </p:nvSpPr>
        <p:spPr>
          <a:xfrm>
            <a:off x="6304138" y="201283"/>
            <a:ext cx="1929648" cy="3496052"/>
          </a:xfrm>
          <a:prstGeom prst="roundRect">
            <a:avLst>
              <a:gd name="adj" fmla="val 9759"/>
            </a:avLst>
          </a:prstGeom>
          <a:solidFill>
            <a:srgbClr val="DCDEE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chemeClr val="accent3">
                    <a:lumOff val="44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345" name="Shape 345"/>
          <p:cNvSpPr/>
          <p:nvPr/>
        </p:nvSpPr>
        <p:spPr>
          <a:xfrm>
            <a:off x="345511" y="2403352"/>
            <a:ext cx="892970" cy="892969"/>
          </a:xfrm>
          <a:prstGeom prst="roundRect">
            <a:avLst>
              <a:gd name="adj" fmla="val 15000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EMG</a:t>
            </a:r>
          </a:p>
        </p:txBody>
      </p:sp>
      <p:sp>
        <p:nvSpPr>
          <p:cNvPr id="346" name="Shape 346"/>
          <p:cNvSpPr/>
          <p:nvPr/>
        </p:nvSpPr>
        <p:spPr>
          <a:xfrm>
            <a:off x="6815036" y="2539913"/>
            <a:ext cx="892970" cy="892970"/>
          </a:xfrm>
          <a:prstGeom prst="roundRect">
            <a:avLst>
              <a:gd name="adj" fmla="val 15000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META-PIPE</a:t>
            </a:r>
          </a:p>
        </p:txBody>
      </p:sp>
      <p:pic>
        <p:nvPicPr>
          <p:cNvPr id="34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7018" y="4059606"/>
            <a:ext cx="586552" cy="586553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638421" y="723163"/>
            <a:ext cx="1198899" cy="1198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ENA</a:t>
            </a:r>
          </a:p>
        </p:txBody>
      </p:sp>
      <p:pic>
        <p:nvPicPr>
          <p:cNvPr id="34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4594" y="4070014"/>
            <a:ext cx="586552" cy="58655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 rot="10800000">
            <a:off x="3352127" y="832689"/>
            <a:ext cx="3185983" cy="224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3" extrusionOk="0">
                <a:moveTo>
                  <a:pt x="0" y="0"/>
                </a:moveTo>
                <a:cubicBezTo>
                  <a:pt x="3507" y="14347"/>
                  <a:pt x="7201" y="21600"/>
                  <a:pt x="10920" y="21441"/>
                </a:cubicBezTo>
                <a:cubicBezTo>
                  <a:pt x="14559" y="21285"/>
                  <a:pt x="18169" y="14037"/>
                  <a:pt x="21600" y="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1592493" y="7202892"/>
            <a:ext cx="992678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t>Direct Sequence </a:t>
            </a:r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t>Submission</a:t>
            </a:r>
          </a:p>
        </p:txBody>
      </p:sp>
      <p:pic>
        <p:nvPicPr>
          <p:cNvPr id="35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860" y="4068474"/>
            <a:ext cx="586553" cy="586553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2320225" y="543333"/>
            <a:ext cx="754888" cy="754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UniProt</a:t>
            </a:r>
          </a:p>
        </p:txBody>
      </p:sp>
      <p:sp>
        <p:nvSpPr>
          <p:cNvPr id="354" name="Shape 354"/>
          <p:cNvSpPr/>
          <p:nvPr/>
        </p:nvSpPr>
        <p:spPr>
          <a:xfrm>
            <a:off x="1924839" y="945168"/>
            <a:ext cx="754888" cy="754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InterPro</a:t>
            </a:r>
          </a:p>
        </p:txBody>
      </p:sp>
      <p:sp>
        <p:nvSpPr>
          <p:cNvPr id="355" name="Shape 355"/>
          <p:cNvSpPr/>
          <p:nvPr/>
        </p:nvSpPr>
        <p:spPr>
          <a:xfrm>
            <a:off x="2320225" y="1349165"/>
            <a:ext cx="754888" cy="754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Rfam</a:t>
            </a:r>
          </a:p>
        </p:txBody>
      </p:sp>
      <p:sp>
        <p:nvSpPr>
          <p:cNvPr id="356" name="Shape 356"/>
          <p:cNvSpPr/>
          <p:nvPr/>
        </p:nvSpPr>
        <p:spPr>
          <a:xfrm>
            <a:off x="2818517" y="2865830"/>
            <a:ext cx="701310" cy="701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70BF4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Rfam</a:t>
            </a:r>
          </a:p>
        </p:txBody>
      </p:sp>
      <p:sp>
        <p:nvSpPr>
          <p:cNvPr id="357" name="Shape 357"/>
          <p:cNvSpPr/>
          <p:nvPr/>
        </p:nvSpPr>
        <p:spPr>
          <a:xfrm>
            <a:off x="2443984" y="2493440"/>
            <a:ext cx="701310" cy="701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70BF4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InterPro</a:t>
            </a:r>
          </a:p>
        </p:txBody>
      </p:sp>
      <p:sp>
        <p:nvSpPr>
          <p:cNvPr id="358" name="Shape 358"/>
          <p:cNvSpPr/>
          <p:nvPr/>
        </p:nvSpPr>
        <p:spPr>
          <a:xfrm>
            <a:off x="3189108" y="2499181"/>
            <a:ext cx="701310" cy="701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70BF4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Green-Genes</a:t>
            </a:r>
          </a:p>
        </p:txBody>
      </p:sp>
      <p:sp>
        <p:nvSpPr>
          <p:cNvPr id="359" name="Shape 359"/>
          <p:cNvSpPr/>
          <p:nvPr/>
        </p:nvSpPr>
        <p:spPr>
          <a:xfrm>
            <a:off x="2818517" y="2123586"/>
            <a:ext cx="701310" cy="701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70BF41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Marine</a:t>
            </a:r>
          </a:p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Ref</a:t>
            </a:r>
          </a:p>
        </p:txBody>
      </p:sp>
      <p:sp>
        <p:nvSpPr>
          <p:cNvPr id="360" name="Shape 360"/>
          <p:cNvSpPr/>
          <p:nvPr/>
        </p:nvSpPr>
        <p:spPr>
          <a:xfrm>
            <a:off x="6831901" y="930784"/>
            <a:ext cx="754888" cy="754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B36AE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UniProt</a:t>
            </a:r>
          </a:p>
        </p:txBody>
      </p:sp>
      <p:sp>
        <p:nvSpPr>
          <p:cNvPr id="361" name="Shape 361"/>
          <p:cNvSpPr/>
          <p:nvPr/>
        </p:nvSpPr>
        <p:spPr>
          <a:xfrm>
            <a:off x="6418657" y="1321536"/>
            <a:ext cx="774901" cy="774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B36AE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InterPro</a:t>
            </a:r>
          </a:p>
        </p:txBody>
      </p:sp>
      <p:sp>
        <p:nvSpPr>
          <p:cNvPr id="362" name="Shape 362"/>
          <p:cNvSpPr/>
          <p:nvPr/>
        </p:nvSpPr>
        <p:spPr>
          <a:xfrm>
            <a:off x="6821894" y="1726610"/>
            <a:ext cx="774902" cy="774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B36AE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Green-</a:t>
            </a:r>
          </a:p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genes</a:t>
            </a:r>
          </a:p>
        </p:txBody>
      </p:sp>
      <p:sp>
        <p:nvSpPr>
          <p:cNvPr id="363" name="Shape 363"/>
          <p:cNvSpPr/>
          <p:nvPr/>
        </p:nvSpPr>
        <p:spPr>
          <a:xfrm>
            <a:off x="7223730" y="1321536"/>
            <a:ext cx="774902" cy="774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B36AE2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Marine</a:t>
            </a:r>
          </a:p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Ref</a:t>
            </a:r>
          </a:p>
        </p:txBody>
      </p:sp>
      <p:sp>
        <p:nvSpPr>
          <p:cNvPr id="364" name="Shape 364"/>
          <p:cNvSpPr/>
          <p:nvPr/>
        </p:nvSpPr>
        <p:spPr>
          <a:xfrm>
            <a:off x="7223730" y="387852"/>
            <a:ext cx="895221" cy="89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MetaG</a:t>
            </a:r>
          </a:p>
        </p:txBody>
      </p:sp>
      <p:sp>
        <p:nvSpPr>
          <p:cNvPr id="365" name="Shape 365"/>
          <p:cNvSpPr/>
          <p:nvPr/>
        </p:nvSpPr>
        <p:spPr>
          <a:xfrm>
            <a:off x="6307109" y="386274"/>
            <a:ext cx="895221" cy="89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ENA</a:t>
            </a:r>
          </a:p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Reference</a:t>
            </a:r>
          </a:p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Genomes</a:t>
            </a:r>
          </a:p>
        </p:txBody>
      </p:sp>
      <p:sp>
        <p:nvSpPr>
          <p:cNvPr id="366" name="Shape 366"/>
          <p:cNvSpPr/>
          <p:nvPr/>
        </p:nvSpPr>
        <p:spPr>
          <a:xfrm>
            <a:off x="3925413" y="5477596"/>
            <a:ext cx="1213895" cy="1"/>
          </a:xfrm>
          <a:prstGeom prst="line">
            <a:avLst/>
          </a:pr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3257578" y="4906640"/>
            <a:ext cx="670039" cy="670039"/>
          </a:xfrm>
          <a:prstGeom prst="roundRect">
            <a:avLst>
              <a:gd name="adj" fmla="val 15000"/>
            </a:avLst>
          </a:prstGeom>
          <a:ln w="12700">
            <a:solidFill>
              <a:srgbClr val="85888D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3221860" y="4942359"/>
            <a:ext cx="670038" cy="670038"/>
          </a:xfrm>
          <a:prstGeom prst="roundRect">
            <a:avLst>
              <a:gd name="adj" fmla="val 15000"/>
            </a:avLst>
          </a:prstGeom>
          <a:ln w="12700">
            <a:solidFill>
              <a:srgbClr val="85888D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3186141" y="4978078"/>
            <a:ext cx="670038" cy="670038"/>
          </a:xfrm>
          <a:prstGeom prst="roundRect">
            <a:avLst>
              <a:gd name="adj" fmla="val 15000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EMG</a:t>
            </a:r>
          </a:p>
        </p:txBody>
      </p:sp>
      <p:sp>
        <p:nvSpPr>
          <p:cNvPr id="370" name="Shape 370"/>
          <p:cNvSpPr/>
          <p:nvPr/>
        </p:nvSpPr>
        <p:spPr>
          <a:xfrm>
            <a:off x="3209493" y="5350990"/>
            <a:ext cx="278450" cy="27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6AAA9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3511260" y="5347302"/>
            <a:ext cx="278450" cy="278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00882B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5284617" y="4906640"/>
            <a:ext cx="670039" cy="670039"/>
          </a:xfrm>
          <a:prstGeom prst="roundRect">
            <a:avLst>
              <a:gd name="adj" fmla="val 15000"/>
            </a:avLst>
          </a:prstGeom>
          <a:ln w="12700">
            <a:solidFill>
              <a:srgbClr val="85888D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5248899" y="4942359"/>
            <a:ext cx="670038" cy="670038"/>
          </a:xfrm>
          <a:prstGeom prst="roundRect">
            <a:avLst>
              <a:gd name="adj" fmla="val 15000"/>
            </a:avLst>
          </a:prstGeom>
          <a:ln w="12700">
            <a:solidFill>
              <a:srgbClr val="85888D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5213180" y="4978078"/>
            <a:ext cx="670038" cy="670038"/>
          </a:xfrm>
          <a:prstGeom prst="roundRect">
            <a:avLst>
              <a:gd name="adj" fmla="val 15000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600"/>
            </a:pPr>
            <a:r>
              <a:rPr sz="1000"/>
              <a:t>META-Pipe</a:t>
            </a:r>
          </a:p>
        </p:txBody>
      </p:sp>
      <p:sp>
        <p:nvSpPr>
          <p:cNvPr id="375" name="Shape 375"/>
          <p:cNvSpPr/>
          <p:nvPr/>
        </p:nvSpPr>
        <p:spPr>
          <a:xfrm>
            <a:off x="5234243" y="5350990"/>
            <a:ext cx="278449" cy="27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6AAA9"/>
          </a:solidFill>
          <a:ln w="12700">
            <a:solidFill>
              <a:schemeClr val="accent3">
                <a:lumOff val="44000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5291692" y="5350990"/>
            <a:ext cx="278449" cy="27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6AAA9"/>
          </a:solidFill>
          <a:ln w="12700">
            <a:solidFill>
              <a:schemeClr val="accent3">
                <a:lumOff val="44000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5566342" y="5342060"/>
            <a:ext cx="278449" cy="278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773F9B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662926" y="311860"/>
            <a:ext cx="2802516" cy="23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EMBL-EBI Reference Databases</a:t>
            </a:r>
          </a:p>
        </p:txBody>
      </p:sp>
      <p:sp>
        <p:nvSpPr>
          <p:cNvPr id="443" name="Shape 443"/>
          <p:cNvSpPr/>
          <p:nvPr/>
        </p:nvSpPr>
        <p:spPr>
          <a:xfrm>
            <a:off x="240755" y="1569134"/>
            <a:ext cx="635178" cy="2499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10" h="21600" extrusionOk="0">
                <a:moveTo>
                  <a:pt x="4966" y="21600"/>
                </a:moveTo>
                <a:cubicBezTo>
                  <a:pt x="-4490" y="11927"/>
                  <a:pt x="-442" y="4727"/>
                  <a:pt x="17110" y="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817392" y="3302670"/>
            <a:ext cx="228529" cy="767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0664" y="15359"/>
                  <a:pt x="3464" y="8159"/>
                  <a:pt x="0" y="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7644008" y="3282576"/>
            <a:ext cx="462442" cy="777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33" h="21600" extrusionOk="0">
                <a:moveTo>
                  <a:pt x="0" y="0"/>
                </a:moveTo>
                <a:cubicBezTo>
                  <a:pt x="15342" y="5395"/>
                  <a:pt x="21600" y="12595"/>
                  <a:pt x="18773" y="2160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639957" y="1835043"/>
            <a:ext cx="520976" cy="561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4" h="21600" extrusionOk="0">
                <a:moveTo>
                  <a:pt x="3" y="21600"/>
                </a:moveTo>
                <a:cubicBezTo>
                  <a:pt x="-156" y="11851"/>
                  <a:pt x="6991" y="4651"/>
                  <a:pt x="21444" y="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4720025" y="1748329"/>
            <a:ext cx="127001" cy="49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4239035" y="1734099"/>
            <a:ext cx="762286" cy="762285"/>
          </a:xfrm>
          <a:prstGeom prst="roundRect">
            <a:avLst>
              <a:gd name="adj" fmla="val 17572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DE6A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t>Extended</a:t>
            </a:r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t>Analysis</a:t>
            </a:r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t>Tools</a:t>
            </a:r>
          </a:p>
        </p:txBody>
      </p:sp>
      <p:sp>
        <p:nvSpPr>
          <p:cNvPr id="385" name="Shape 385"/>
          <p:cNvSpPr/>
          <p:nvPr/>
        </p:nvSpPr>
        <p:spPr>
          <a:xfrm>
            <a:off x="4416654" y="4275757"/>
            <a:ext cx="525005" cy="489827"/>
          </a:xfrm>
          <a:prstGeom prst="roundRect">
            <a:avLst>
              <a:gd name="adj" fmla="val 16077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EAT</a:t>
            </a:r>
          </a:p>
        </p:txBody>
      </p:sp>
      <p:sp>
        <p:nvSpPr>
          <p:cNvPr id="386" name="Shape 386"/>
          <p:cNvSpPr/>
          <p:nvPr/>
        </p:nvSpPr>
        <p:spPr>
          <a:xfrm flipV="1">
            <a:off x="3932169" y="4717907"/>
            <a:ext cx="496298" cy="206300"/>
          </a:xfrm>
          <a:prstGeom prst="line">
            <a:avLst/>
          </a:pr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 flipH="1" flipV="1">
            <a:off x="4961890" y="4712051"/>
            <a:ext cx="409390" cy="209742"/>
          </a:xfrm>
          <a:prstGeom prst="line">
            <a:avLst/>
          </a:pr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8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0845" y="434585"/>
            <a:ext cx="321352" cy="24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1405" y="3404649"/>
            <a:ext cx="321353" cy="24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6613" y="1627548"/>
            <a:ext cx="321353" cy="245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3" name="Group 393"/>
          <p:cNvGrpSpPr/>
          <p:nvPr/>
        </p:nvGrpSpPr>
        <p:grpSpPr>
          <a:xfrm>
            <a:off x="2717945" y="941053"/>
            <a:ext cx="763119" cy="763119"/>
            <a:chOff x="0" y="0"/>
            <a:chExt cx="763118" cy="763118"/>
          </a:xfrm>
        </p:grpSpPr>
        <p:sp>
          <p:nvSpPr>
            <p:cNvPr id="391" name="Shape 391"/>
            <p:cNvSpPr/>
            <p:nvPr/>
          </p:nvSpPr>
          <p:spPr>
            <a:xfrm>
              <a:off x="0" y="0"/>
              <a:ext cx="763119" cy="763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51A7F9"/>
              </a:solidFill>
              <a:prstDash val="sysDot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Marine</a:t>
              </a:r>
            </a:p>
            <a:p>
              <a:pPr algn="ctr" defTabSz="410765">
                <a:defRPr sz="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Ref</a:t>
              </a:r>
            </a:p>
          </p:txBody>
        </p:sp>
        <p:pic>
          <p:nvPicPr>
            <p:cNvPr id="39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0689" y="95632"/>
              <a:ext cx="221740" cy="169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8302" y="2209700"/>
            <a:ext cx="221740" cy="169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2451" y="1437459"/>
            <a:ext cx="221740" cy="169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3044" t="5403" r="2776" b="5771"/>
          <a:stretch>
            <a:fillRect/>
          </a:stretch>
        </p:blipFill>
        <p:spPr>
          <a:xfrm>
            <a:off x="2114166" y="3651594"/>
            <a:ext cx="4671239" cy="233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75" extrusionOk="0">
                <a:moveTo>
                  <a:pt x="12368" y="1"/>
                </a:moveTo>
                <a:cubicBezTo>
                  <a:pt x="12052" y="-1"/>
                  <a:pt x="11763" y="31"/>
                  <a:pt x="11720" y="100"/>
                </a:cubicBezTo>
                <a:cubicBezTo>
                  <a:pt x="11689" y="149"/>
                  <a:pt x="11598" y="220"/>
                  <a:pt x="11518" y="254"/>
                </a:cubicBezTo>
                <a:cubicBezTo>
                  <a:pt x="11350" y="326"/>
                  <a:pt x="11052" y="618"/>
                  <a:pt x="10848" y="908"/>
                </a:cubicBezTo>
                <a:cubicBezTo>
                  <a:pt x="10771" y="1019"/>
                  <a:pt x="10695" y="1110"/>
                  <a:pt x="10680" y="1110"/>
                </a:cubicBezTo>
                <a:cubicBezTo>
                  <a:pt x="10594" y="1110"/>
                  <a:pt x="9950" y="2490"/>
                  <a:pt x="9746" y="3112"/>
                </a:cubicBezTo>
                <a:cubicBezTo>
                  <a:pt x="9495" y="3879"/>
                  <a:pt x="9460" y="4014"/>
                  <a:pt x="9320" y="4739"/>
                </a:cubicBezTo>
                <a:lnTo>
                  <a:pt x="9234" y="5188"/>
                </a:lnTo>
                <a:lnTo>
                  <a:pt x="8902" y="5239"/>
                </a:lnTo>
                <a:cubicBezTo>
                  <a:pt x="8409" y="5316"/>
                  <a:pt x="8087" y="5522"/>
                  <a:pt x="7671" y="6033"/>
                </a:cubicBezTo>
                <a:cubicBezTo>
                  <a:pt x="7447" y="6306"/>
                  <a:pt x="6950" y="7220"/>
                  <a:pt x="6966" y="7326"/>
                </a:cubicBezTo>
                <a:cubicBezTo>
                  <a:pt x="6973" y="7369"/>
                  <a:pt x="6943" y="7484"/>
                  <a:pt x="6900" y="7579"/>
                </a:cubicBezTo>
                <a:cubicBezTo>
                  <a:pt x="6857" y="7674"/>
                  <a:pt x="6769" y="7957"/>
                  <a:pt x="6704" y="8211"/>
                </a:cubicBezTo>
                <a:cubicBezTo>
                  <a:pt x="6586" y="8670"/>
                  <a:pt x="6585" y="8676"/>
                  <a:pt x="6291" y="8784"/>
                </a:cubicBezTo>
                <a:cubicBezTo>
                  <a:pt x="5989" y="8896"/>
                  <a:pt x="5831" y="9047"/>
                  <a:pt x="5623" y="9423"/>
                </a:cubicBezTo>
                <a:lnTo>
                  <a:pt x="5504" y="9636"/>
                </a:lnTo>
                <a:lnTo>
                  <a:pt x="5229" y="9232"/>
                </a:lnTo>
                <a:cubicBezTo>
                  <a:pt x="5077" y="9010"/>
                  <a:pt x="4839" y="8741"/>
                  <a:pt x="4700" y="8637"/>
                </a:cubicBezTo>
                <a:cubicBezTo>
                  <a:pt x="4446" y="8447"/>
                  <a:pt x="3755" y="8261"/>
                  <a:pt x="3721" y="8373"/>
                </a:cubicBezTo>
                <a:cubicBezTo>
                  <a:pt x="3710" y="8406"/>
                  <a:pt x="3624" y="8460"/>
                  <a:pt x="3530" y="8490"/>
                </a:cubicBezTo>
                <a:cubicBezTo>
                  <a:pt x="3061" y="8640"/>
                  <a:pt x="2380" y="9731"/>
                  <a:pt x="2099" y="10786"/>
                </a:cubicBezTo>
                <a:cubicBezTo>
                  <a:pt x="1950" y="11344"/>
                  <a:pt x="1764" y="12514"/>
                  <a:pt x="1750" y="12979"/>
                </a:cubicBezTo>
                <a:cubicBezTo>
                  <a:pt x="1749" y="13026"/>
                  <a:pt x="1615" y="13107"/>
                  <a:pt x="1453" y="13159"/>
                </a:cubicBezTo>
                <a:cubicBezTo>
                  <a:pt x="585" y="13443"/>
                  <a:pt x="6" y="15036"/>
                  <a:pt x="0" y="17153"/>
                </a:cubicBezTo>
                <a:cubicBezTo>
                  <a:pt x="-4" y="18498"/>
                  <a:pt x="210" y="19635"/>
                  <a:pt x="607" y="20389"/>
                </a:cubicBezTo>
                <a:cubicBezTo>
                  <a:pt x="849" y="20847"/>
                  <a:pt x="1255" y="21274"/>
                  <a:pt x="1449" y="21274"/>
                </a:cubicBezTo>
                <a:cubicBezTo>
                  <a:pt x="1519" y="21274"/>
                  <a:pt x="1589" y="21300"/>
                  <a:pt x="1605" y="21333"/>
                </a:cubicBezTo>
                <a:cubicBezTo>
                  <a:pt x="1622" y="21366"/>
                  <a:pt x="1698" y="21408"/>
                  <a:pt x="1774" y="21425"/>
                </a:cubicBezTo>
                <a:cubicBezTo>
                  <a:pt x="1851" y="21442"/>
                  <a:pt x="1939" y="21484"/>
                  <a:pt x="1972" y="21520"/>
                </a:cubicBezTo>
                <a:cubicBezTo>
                  <a:pt x="2043" y="21599"/>
                  <a:pt x="3152" y="21587"/>
                  <a:pt x="3253" y="21506"/>
                </a:cubicBezTo>
                <a:cubicBezTo>
                  <a:pt x="3325" y="21448"/>
                  <a:pt x="15584" y="21475"/>
                  <a:pt x="17901" y="21539"/>
                </a:cubicBezTo>
                <a:lnTo>
                  <a:pt x="19248" y="21576"/>
                </a:lnTo>
                <a:lnTo>
                  <a:pt x="19576" y="21201"/>
                </a:lnTo>
                <a:cubicBezTo>
                  <a:pt x="19757" y="20995"/>
                  <a:pt x="19936" y="20826"/>
                  <a:pt x="19972" y="20826"/>
                </a:cubicBezTo>
                <a:cubicBezTo>
                  <a:pt x="20009" y="20826"/>
                  <a:pt x="20028" y="20791"/>
                  <a:pt x="20015" y="20749"/>
                </a:cubicBezTo>
                <a:cubicBezTo>
                  <a:pt x="20002" y="20707"/>
                  <a:pt x="20039" y="20578"/>
                  <a:pt x="20101" y="20462"/>
                </a:cubicBezTo>
                <a:cubicBezTo>
                  <a:pt x="20192" y="20290"/>
                  <a:pt x="20439" y="19562"/>
                  <a:pt x="20462" y="19393"/>
                </a:cubicBezTo>
                <a:cubicBezTo>
                  <a:pt x="20466" y="19369"/>
                  <a:pt x="20483" y="19213"/>
                  <a:pt x="20503" y="19048"/>
                </a:cubicBezTo>
                <a:cubicBezTo>
                  <a:pt x="20522" y="18884"/>
                  <a:pt x="20571" y="18728"/>
                  <a:pt x="20611" y="18703"/>
                </a:cubicBezTo>
                <a:cubicBezTo>
                  <a:pt x="20651" y="18678"/>
                  <a:pt x="20804" y="18542"/>
                  <a:pt x="20952" y="18402"/>
                </a:cubicBezTo>
                <a:cubicBezTo>
                  <a:pt x="21174" y="18192"/>
                  <a:pt x="21246" y="18063"/>
                  <a:pt x="21365" y="17671"/>
                </a:cubicBezTo>
                <a:cubicBezTo>
                  <a:pt x="21522" y="17152"/>
                  <a:pt x="21596" y="16566"/>
                  <a:pt x="21594" y="15995"/>
                </a:cubicBezTo>
                <a:cubicBezTo>
                  <a:pt x="21591" y="15045"/>
                  <a:pt x="21378" y="14145"/>
                  <a:pt x="20994" y="13696"/>
                </a:cubicBezTo>
                <a:cubicBezTo>
                  <a:pt x="20824" y="13496"/>
                  <a:pt x="20805" y="13437"/>
                  <a:pt x="20807" y="13137"/>
                </a:cubicBezTo>
                <a:cubicBezTo>
                  <a:pt x="20812" y="12435"/>
                  <a:pt x="20738" y="11439"/>
                  <a:pt x="20629" y="10746"/>
                </a:cubicBezTo>
                <a:cubicBezTo>
                  <a:pt x="20497" y="9908"/>
                  <a:pt x="20400" y="9504"/>
                  <a:pt x="20163" y="8806"/>
                </a:cubicBezTo>
                <a:cubicBezTo>
                  <a:pt x="20069" y="8529"/>
                  <a:pt x="20005" y="8275"/>
                  <a:pt x="20020" y="8244"/>
                </a:cubicBezTo>
                <a:cubicBezTo>
                  <a:pt x="20035" y="8213"/>
                  <a:pt x="20018" y="8187"/>
                  <a:pt x="19983" y="8185"/>
                </a:cubicBezTo>
                <a:cubicBezTo>
                  <a:pt x="19948" y="8184"/>
                  <a:pt x="19859" y="8061"/>
                  <a:pt x="19785" y="7910"/>
                </a:cubicBezTo>
                <a:cubicBezTo>
                  <a:pt x="19575" y="7481"/>
                  <a:pt x="19093" y="6892"/>
                  <a:pt x="18813" y="6723"/>
                </a:cubicBezTo>
                <a:cubicBezTo>
                  <a:pt x="18285" y="6405"/>
                  <a:pt x="17526" y="6460"/>
                  <a:pt x="17185" y="6841"/>
                </a:cubicBezTo>
                <a:cubicBezTo>
                  <a:pt x="17049" y="6993"/>
                  <a:pt x="17047" y="6992"/>
                  <a:pt x="16835" y="6701"/>
                </a:cubicBezTo>
                <a:cubicBezTo>
                  <a:pt x="16614" y="6398"/>
                  <a:pt x="16186" y="6036"/>
                  <a:pt x="16046" y="6036"/>
                </a:cubicBezTo>
                <a:cubicBezTo>
                  <a:pt x="15903" y="6036"/>
                  <a:pt x="15821" y="5823"/>
                  <a:pt x="15699" y="5140"/>
                </a:cubicBezTo>
                <a:cubicBezTo>
                  <a:pt x="15545" y="4272"/>
                  <a:pt x="15376" y="3609"/>
                  <a:pt x="15125" y="2877"/>
                </a:cubicBezTo>
                <a:cubicBezTo>
                  <a:pt x="15014" y="2553"/>
                  <a:pt x="14935" y="2266"/>
                  <a:pt x="14949" y="2238"/>
                </a:cubicBezTo>
                <a:cubicBezTo>
                  <a:pt x="14963" y="2210"/>
                  <a:pt x="14937" y="2159"/>
                  <a:pt x="14890" y="2124"/>
                </a:cubicBezTo>
                <a:cubicBezTo>
                  <a:pt x="14844" y="2089"/>
                  <a:pt x="14673" y="1826"/>
                  <a:pt x="14512" y="1536"/>
                </a:cubicBezTo>
                <a:cubicBezTo>
                  <a:pt x="14194" y="960"/>
                  <a:pt x="13586" y="312"/>
                  <a:pt x="13168" y="107"/>
                </a:cubicBezTo>
                <a:cubicBezTo>
                  <a:pt x="13025" y="37"/>
                  <a:pt x="12683" y="2"/>
                  <a:pt x="12368" y="1"/>
                </a:cubicBezTo>
                <a:close/>
                <a:moveTo>
                  <a:pt x="12657" y="750"/>
                </a:moveTo>
                <a:cubicBezTo>
                  <a:pt x="12846" y="749"/>
                  <a:pt x="12991" y="775"/>
                  <a:pt x="13008" y="831"/>
                </a:cubicBezTo>
                <a:cubicBezTo>
                  <a:pt x="13021" y="872"/>
                  <a:pt x="13079" y="908"/>
                  <a:pt x="13140" y="908"/>
                </a:cubicBezTo>
                <a:cubicBezTo>
                  <a:pt x="13278" y="908"/>
                  <a:pt x="13841" y="1423"/>
                  <a:pt x="13841" y="1551"/>
                </a:cubicBezTo>
                <a:cubicBezTo>
                  <a:pt x="13841" y="1603"/>
                  <a:pt x="13871" y="1646"/>
                  <a:pt x="13911" y="1646"/>
                </a:cubicBezTo>
                <a:cubicBezTo>
                  <a:pt x="14027" y="1646"/>
                  <a:pt x="14461" y="2445"/>
                  <a:pt x="14736" y="3167"/>
                </a:cubicBezTo>
                <a:cubicBezTo>
                  <a:pt x="15079" y="4067"/>
                  <a:pt x="15454" y="5648"/>
                  <a:pt x="15455" y="6198"/>
                </a:cubicBezTo>
                <a:cubicBezTo>
                  <a:pt x="15456" y="6551"/>
                  <a:pt x="15501" y="6638"/>
                  <a:pt x="15703" y="6694"/>
                </a:cubicBezTo>
                <a:cubicBezTo>
                  <a:pt x="16183" y="6826"/>
                  <a:pt x="16352" y="6962"/>
                  <a:pt x="16712" y="7509"/>
                </a:cubicBezTo>
                <a:lnTo>
                  <a:pt x="16976" y="7910"/>
                </a:lnTo>
                <a:lnTo>
                  <a:pt x="17235" y="7653"/>
                </a:lnTo>
                <a:cubicBezTo>
                  <a:pt x="17604" y="7281"/>
                  <a:pt x="18020" y="7146"/>
                  <a:pt x="18380" y="7285"/>
                </a:cubicBezTo>
                <a:cubicBezTo>
                  <a:pt x="18718" y="7416"/>
                  <a:pt x="19197" y="7867"/>
                  <a:pt x="19312" y="8160"/>
                </a:cubicBezTo>
                <a:cubicBezTo>
                  <a:pt x="19357" y="8275"/>
                  <a:pt x="19415" y="8369"/>
                  <a:pt x="19440" y="8369"/>
                </a:cubicBezTo>
                <a:cubicBezTo>
                  <a:pt x="19465" y="8369"/>
                  <a:pt x="19540" y="8499"/>
                  <a:pt x="19605" y="8659"/>
                </a:cubicBezTo>
                <a:cubicBezTo>
                  <a:pt x="19671" y="8819"/>
                  <a:pt x="19758" y="9031"/>
                  <a:pt x="19800" y="9129"/>
                </a:cubicBezTo>
                <a:cubicBezTo>
                  <a:pt x="19928" y="9434"/>
                  <a:pt x="20164" y="10308"/>
                  <a:pt x="20185" y="10555"/>
                </a:cubicBezTo>
                <a:cubicBezTo>
                  <a:pt x="20190" y="10609"/>
                  <a:pt x="20216" y="10736"/>
                  <a:pt x="20244" y="10838"/>
                </a:cubicBezTo>
                <a:cubicBezTo>
                  <a:pt x="20348" y="11216"/>
                  <a:pt x="20438" y="12443"/>
                  <a:pt x="20424" y="13314"/>
                </a:cubicBezTo>
                <a:cubicBezTo>
                  <a:pt x="20416" y="13791"/>
                  <a:pt x="20421" y="14179"/>
                  <a:pt x="20435" y="14177"/>
                </a:cubicBezTo>
                <a:cubicBezTo>
                  <a:pt x="20633" y="14141"/>
                  <a:pt x="20733" y="14235"/>
                  <a:pt x="20926" y="14629"/>
                </a:cubicBezTo>
                <a:cubicBezTo>
                  <a:pt x="21207" y="15202"/>
                  <a:pt x="21310" y="15917"/>
                  <a:pt x="21192" y="16495"/>
                </a:cubicBezTo>
                <a:cubicBezTo>
                  <a:pt x="21164" y="16634"/>
                  <a:pt x="21138" y="16817"/>
                  <a:pt x="21134" y="16903"/>
                </a:cubicBezTo>
                <a:cubicBezTo>
                  <a:pt x="21129" y="16988"/>
                  <a:pt x="21030" y="17252"/>
                  <a:pt x="20914" y="17487"/>
                </a:cubicBezTo>
                <a:cubicBezTo>
                  <a:pt x="20717" y="17885"/>
                  <a:pt x="20687" y="17912"/>
                  <a:pt x="20482" y="17906"/>
                </a:cubicBezTo>
                <a:cubicBezTo>
                  <a:pt x="20248" y="17899"/>
                  <a:pt x="20218" y="17962"/>
                  <a:pt x="20191" y="18497"/>
                </a:cubicBezTo>
                <a:cubicBezTo>
                  <a:pt x="20174" y="18825"/>
                  <a:pt x="19993" y="19570"/>
                  <a:pt x="19917" y="19629"/>
                </a:cubicBezTo>
                <a:cubicBezTo>
                  <a:pt x="19882" y="19656"/>
                  <a:pt x="19862" y="19709"/>
                  <a:pt x="19873" y="19746"/>
                </a:cubicBezTo>
                <a:cubicBezTo>
                  <a:pt x="19909" y="19862"/>
                  <a:pt x="19709" y="20172"/>
                  <a:pt x="19350" y="20551"/>
                </a:cubicBezTo>
                <a:cubicBezTo>
                  <a:pt x="19160" y="20752"/>
                  <a:pt x="18988" y="20909"/>
                  <a:pt x="18969" y="20900"/>
                </a:cubicBezTo>
                <a:cubicBezTo>
                  <a:pt x="18665" y="20755"/>
                  <a:pt x="8909" y="20652"/>
                  <a:pt x="4027" y="20742"/>
                </a:cubicBezTo>
                <a:cubicBezTo>
                  <a:pt x="2335" y="20773"/>
                  <a:pt x="1851" y="20756"/>
                  <a:pt x="1807" y="20668"/>
                </a:cubicBezTo>
                <a:cubicBezTo>
                  <a:pt x="1776" y="20607"/>
                  <a:pt x="1687" y="20558"/>
                  <a:pt x="1609" y="20558"/>
                </a:cubicBezTo>
                <a:cubicBezTo>
                  <a:pt x="1187" y="20558"/>
                  <a:pt x="546" y="19375"/>
                  <a:pt x="453" y="18431"/>
                </a:cubicBezTo>
                <a:cubicBezTo>
                  <a:pt x="445" y="18343"/>
                  <a:pt x="426" y="18211"/>
                  <a:pt x="411" y="18137"/>
                </a:cubicBezTo>
                <a:cubicBezTo>
                  <a:pt x="359" y="17874"/>
                  <a:pt x="345" y="17208"/>
                  <a:pt x="380" y="16653"/>
                </a:cubicBezTo>
                <a:cubicBezTo>
                  <a:pt x="443" y="15629"/>
                  <a:pt x="764" y="14613"/>
                  <a:pt x="1178" y="14129"/>
                </a:cubicBezTo>
                <a:cubicBezTo>
                  <a:pt x="1357" y="13920"/>
                  <a:pt x="1434" y="13886"/>
                  <a:pt x="1730" y="13890"/>
                </a:cubicBezTo>
                <a:lnTo>
                  <a:pt x="2073" y="13898"/>
                </a:lnTo>
                <a:lnTo>
                  <a:pt x="2099" y="13530"/>
                </a:lnTo>
                <a:cubicBezTo>
                  <a:pt x="2181" y="12327"/>
                  <a:pt x="2196" y="12223"/>
                  <a:pt x="2425" y="11282"/>
                </a:cubicBezTo>
                <a:cubicBezTo>
                  <a:pt x="2596" y="10581"/>
                  <a:pt x="3019" y="9733"/>
                  <a:pt x="3359" y="9405"/>
                </a:cubicBezTo>
                <a:cubicBezTo>
                  <a:pt x="3724" y="9053"/>
                  <a:pt x="4237" y="9039"/>
                  <a:pt x="4600" y="9372"/>
                </a:cubicBezTo>
                <a:cubicBezTo>
                  <a:pt x="4837" y="9589"/>
                  <a:pt x="5376" y="10479"/>
                  <a:pt x="5341" y="10595"/>
                </a:cubicBezTo>
                <a:cubicBezTo>
                  <a:pt x="5331" y="10627"/>
                  <a:pt x="5371" y="10725"/>
                  <a:pt x="5429" y="10812"/>
                </a:cubicBezTo>
                <a:cubicBezTo>
                  <a:pt x="5534" y="10970"/>
                  <a:pt x="5535" y="10970"/>
                  <a:pt x="5689" y="10489"/>
                </a:cubicBezTo>
                <a:cubicBezTo>
                  <a:pt x="5933" y="9727"/>
                  <a:pt x="6275" y="9365"/>
                  <a:pt x="6583" y="9541"/>
                </a:cubicBezTo>
                <a:cubicBezTo>
                  <a:pt x="6769" y="9647"/>
                  <a:pt x="6840" y="9645"/>
                  <a:pt x="6840" y="9534"/>
                </a:cubicBezTo>
                <a:cubicBezTo>
                  <a:pt x="6840" y="9484"/>
                  <a:pt x="6913" y="9148"/>
                  <a:pt x="7001" y="8788"/>
                </a:cubicBezTo>
                <a:cubicBezTo>
                  <a:pt x="7192" y="8007"/>
                  <a:pt x="7562" y="7146"/>
                  <a:pt x="7911" y="6675"/>
                </a:cubicBezTo>
                <a:cubicBezTo>
                  <a:pt x="8182" y="6310"/>
                  <a:pt x="8603" y="5987"/>
                  <a:pt x="8682" y="6084"/>
                </a:cubicBezTo>
                <a:cubicBezTo>
                  <a:pt x="8708" y="6116"/>
                  <a:pt x="8758" y="6095"/>
                  <a:pt x="8794" y="6036"/>
                </a:cubicBezTo>
                <a:cubicBezTo>
                  <a:pt x="8839" y="5961"/>
                  <a:pt x="8939" y="5951"/>
                  <a:pt x="9139" y="6003"/>
                </a:cubicBezTo>
                <a:cubicBezTo>
                  <a:pt x="9293" y="6043"/>
                  <a:pt x="9438" y="6079"/>
                  <a:pt x="9460" y="6080"/>
                </a:cubicBezTo>
                <a:cubicBezTo>
                  <a:pt x="9481" y="6082"/>
                  <a:pt x="9533" y="5859"/>
                  <a:pt x="9575" y="5588"/>
                </a:cubicBezTo>
                <a:cubicBezTo>
                  <a:pt x="9919" y="3392"/>
                  <a:pt x="10796" y="1493"/>
                  <a:pt x="11727" y="930"/>
                </a:cubicBezTo>
                <a:cubicBezTo>
                  <a:pt x="11907" y="821"/>
                  <a:pt x="12344" y="751"/>
                  <a:pt x="12657" y="75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 rot="11729694">
            <a:off x="3344904" y="1323339"/>
            <a:ext cx="2094442" cy="203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9" extrusionOk="0">
                <a:moveTo>
                  <a:pt x="0" y="0"/>
                </a:moveTo>
                <a:cubicBezTo>
                  <a:pt x="3109" y="9279"/>
                  <a:pt x="6313" y="15364"/>
                  <a:pt x="9558" y="18150"/>
                </a:cubicBezTo>
                <a:cubicBezTo>
                  <a:pt x="13577" y="21600"/>
                  <a:pt x="17626" y="19969"/>
                  <a:pt x="21600" y="1330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4392293" y="584448"/>
            <a:ext cx="1392759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Large Volume Replication</a:t>
            </a:r>
          </a:p>
        </p:txBody>
      </p:sp>
      <p:sp>
        <p:nvSpPr>
          <p:cNvPr id="399" name="Shape 399"/>
          <p:cNvSpPr/>
          <p:nvPr/>
        </p:nvSpPr>
        <p:spPr>
          <a:xfrm>
            <a:off x="1430793" y="4776192"/>
            <a:ext cx="1071537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Summary</a:t>
            </a:r>
          </a:p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Files</a:t>
            </a:r>
          </a:p>
        </p:txBody>
      </p:sp>
      <p:sp>
        <p:nvSpPr>
          <p:cNvPr id="400" name="Shape 400"/>
          <p:cNvSpPr/>
          <p:nvPr/>
        </p:nvSpPr>
        <p:spPr>
          <a:xfrm rot="14159822">
            <a:off x="6358098" y="3374103"/>
            <a:ext cx="546839" cy="189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2" h="21600" extrusionOk="0">
                <a:moveTo>
                  <a:pt x="2904" y="0"/>
                </a:moveTo>
                <a:cubicBezTo>
                  <a:pt x="-1468" y="4415"/>
                  <a:pt x="-876" y="9517"/>
                  <a:pt x="4494" y="13700"/>
                </a:cubicBezTo>
                <a:cubicBezTo>
                  <a:pt x="8446" y="16778"/>
                  <a:pt x="14662" y="19055"/>
                  <a:pt x="20132" y="2160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1354005" y="2204947"/>
            <a:ext cx="1545662" cy="401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EBI Metagenomics Portal </a:t>
            </a:r>
          </a:p>
        </p:txBody>
      </p:sp>
      <p:sp>
        <p:nvSpPr>
          <p:cNvPr id="402" name="Shape 402"/>
          <p:cNvSpPr/>
          <p:nvPr/>
        </p:nvSpPr>
        <p:spPr>
          <a:xfrm rot="5400000" flipH="1">
            <a:off x="2242240" y="2889333"/>
            <a:ext cx="323075" cy="933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ctr" defTabSz="410765">
              <a:defRPr sz="5600"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}</a:t>
            </a:r>
          </a:p>
        </p:txBody>
      </p:sp>
      <p:sp>
        <p:nvSpPr>
          <p:cNvPr id="403" name="Shape 403"/>
          <p:cNvSpPr/>
          <p:nvPr/>
        </p:nvSpPr>
        <p:spPr>
          <a:xfrm flipV="1">
            <a:off x="3597699" y="2254750"/>
            <a:ext cx="628117" cy="198524"/>
          </a:xfrm>
          <a:prstGeom prst="line">
            <a:avLst/>
          </a:prstGeom>
          <a:ln w="25400" cap="rnd">
            <a:solidFill>
              <a:srgbClr val="DE6A10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5073124" y="1624811"/>
            <a:ext cx="916108" cy="916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solidFill>
              <a:srgbClr val="DE6A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 lang="sv-SE" dirty="0" smtClean="0"/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 lang="sv-SE" dirty="0"/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rPr dirty="0" smtClean="0"/>
              <a:t>Reference</a:t>
            </a:r>
            <a:endParaRPr dirty="0"/>
          </a:p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DBs</a:t>
            </a:r>
          </a:p>
        </p:txBody>
      </p:sp>
      <p:pic>
        <p:nvPicPr>
          <p:cNvPr id="40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6902" y="6113114"/>
            <a:ext cx="586552" cy="586552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4547068" y="4483520"/>
            <a:ext cx="264177" cy="278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DE6A10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 flipV="1">
            <a:off x="4788119" y="2627619"/>
            <a:ext cx="353472" cy="1666801"/>
          </a:xfrm>
          <a:prstGeom prst="line">
            <a:avLst/>
          </a:pr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 rot="16200000" flipH="1">
            <a:off x="5033615" y="2090780"/>
            <a:ext cx="72134" cy="933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5600"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endParaRPr dirty="0"/>
          </a:p>
        </p:txBody>
      </p:sp>
      <p:sp>
        <p:nvSpPr>
          <p:cNvPr id="409" name="Shape 409"/>
          <p:cNvSpPr/>
          <p:nvPr/>
        </p:nvSpPr>
        <p:spPr>
          <a:xfrm>
            <a:off x="3929222" y="5008093"/>
            <a:ext cx="1266508" cy="28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Interoperability</a:t>
            </a:r>
          </a:p>
        </p:txBody>
      </p:sp>
      <p:sp>
        <p:nvSpPr>
          <p:cNvPr id="410" name="Shape 410"/>
          <p:cNvSpPr/>
          <p:nvPr/>
        </p:nvSpPr>
        <p:spPr>
          <a:xfrm rot="2894528">
            <a:off x="582515" y="4292549"/>
            <a:ext cx="2999764" cy="304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4" extrusionOk="0">
                <a:moveTo>
                  <a:pt x="0" y="0"/>
                </a:moveTo>
                <a:cubicBezTo>
                  <a:pt x="3733" y="14697"/>
                  <a:pt x="7768" y="21600"/>
                  <a:pt x="11819" y="20221"/>
                </a:cubicBezTo>
                <a:cubicBezTo>
                  <a:pt x="15185" y="19076"/>
                  <a:pt x="18499" y="12223"/>
                  <a:pt x="21600" y="0"/>
                </a:cubicBezTo>
              </a:path>
            </a:pathLst>
          </a:cu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2545877" y="3860799"/>
            <a:ext cx="1071536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Small Volume Replication</a:t>
            </a:r>
          </a:p>
        </p:txBody>
      </p:sp>
      <p:sp>
        <p:nvSpPr>
          <p:cNvPr id="412" name="Shape 412"/>
          <p:cNvSpPr/>
          <p:nvPr/>
        </p:nvSpPr>
        <p:spPr>
          <a:xfrm rot="18057067">
            <a:off x="4720417" y="6001128"/>
            <a:ext cx="856719" cy="214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3" extrusionOk="0">
                <a:moveTo>
                  <a:pt x="21600" y="0"/>
                </a:moveTo>
                <a:cubicBezTo>
                  <a:pt x="18287" y="13960"/>
                  <a:pt x="14628" y="21304"/>
                  <a:pt x="10914" y="21451"/>
                </a:cubicBezTo>
                <a:cubicBezTo>
                  <a:pt x="7123" y="21600"/>
                  <a:pt x="3382" y="14247"/>
                  <a:pt x="0" y="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3" name="Shape 413"/>
          <p:cNvSpPr/>
          <p:nvPr/>
        </p:nvSpPr>
        <p:spPr>
          <a:xfrm rot="3012957" flipH="1">
            <a:off x="3401284" y="6027023"/>
            <a:ext cx="907347" cy="187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3" extrusionOk="0">
                <a:moveTo>
                  <a:pt x="21600" y="0"/>
                </a:moveTo>
                <a:cubicBezTo>
                  <a:pt x="18287" y="13960"/>
                  <a:pt x="14628" y="21304"/>
                  <a:pt x="10914" y="21451"/>
                </a:cubicBezTo>
                <a:cubicBezTo>
                  <a:pt x="7123" y="21600"/>
                  <a:pt x="3382" y="14247"/>
                  <a:pt x="0" y="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4" name="Shape 414"/>
          <p:cNvSpPr/>
          <p:nvPr/>
        </p:nvSpPr>
        <p:spPr>
          <a:xfrm rot="14159822">
            <a:off x="1862251" y="4191909"/>
            <a:ext cx="1902010" cy="129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3" extrusionOk="0">
                <a:moveTo>
                  <a:pt x="0" y="21453"/>
                </a:moveTo>
                <a:cubicBezTo>
                  <a:pt x="3313" y="7493"/>
                  <a:pt x="6972" y="149"/>
                  <a:pt x="10686" y="2"/>
                </a:cubicBezTo>
                <a:cubicBezTo>
                  <a:pt x="14477" y="-147"/>
                  <a:pt x="18218" y="7206"/>
                  <a:pt x="21600" y="21453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6643003" y="4574843"/>
            <a:ext cx="852806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Large Volume </a:t>
            </a:r>
          </a:p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Replication</a:t>
            </a:r>
          </a:p>
        </p:txBody>
      </p:sp>
      <p:sp>
        <p:nvSpPr>
          <p:cNvPr id="417" name="Shape 417"/>
          <p:cNvSpPr/>
          <p:nvPr/>
        </p:nvSpPr>
        <p:spPr>
          <a:xfrm>
            <a:off x="4202984" y="3300957"/>
            <a:ext cx="655867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Replication</a:t>
            </a:r>
          </a:p>
        </p:txBody>
      </p:sp>
      <p:sp>
        <p:nvSpPr>
          <p:cNvPr id="418" name="Shape 418"/>
          <p:cNvSpPr/>
          <p:nvPr/>
        </p:nvSpPr>
        <p:spPr>
          <a:xfrm rot="2894528">
            <a:off x="7381766" y="3532919"/>
            <a:ext cx="775097" cy="447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0" y="0"/>
                </a:moveTo>
                <a:cubicBezTo>
                  <a:pt x="2311" y="9830"/>
                  <a:pt x="6891" y="17066"/>
                  <a:pt x="12569" y="19907"/>
                </a:cubicBezTo>
                <a:cubicBezTo>
                  <a:pt x="15484" y="21365"/>
                  <a:pt x="18574" y="21600"/>
                  <a:pt x="21600" y="20605"/>
                </a:cubicBezTo>
              </a:path>
            </a:pathLst>
          </a:cu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6488690" y="180514"/>
            <a:ext cx="1545662" cy="23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ELIXIR Norway</a:t>
            </a:r>
          </a:p>
        </p:txBody>
      </p:sp>
      <p:pic>
        <p:nvPicPr>
          <p:cNvPr id="42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3222" y="1656033"/>
            <a:ext cx="586552" cy="586552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 rot="2894528">
            <a:off x="7803998" y="1461010"/>
            <a:ext cx="775097" cy="354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0" y="21209"/>
                </a:moveTo>
                <a:cubicBezTo>
                  <a:pt x="2311" y="11379"/>
                  <a:pt x="6891" y="4143"/>
                  <a:pt x="12569" y="1302"/>
                </a:cubicBezTo>
                <a:cubicBezTo>
                  <a:pt x="15484" y="-156"/>
                  <a:pt x="18574" y="-391"/>
                  <a:pt x="21600" y="604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2" name="Shape 422"/>
          <p:cNvSpPr/>
          <p:nvPr/>
        </p:nvSpPr>
        <p:spPr>
          <a:xfrm rot="17188">
            <a:off x="7662779" y="1916280"/>
            <a:ext cx="849407" cy="314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0" y="0"/>
                </a:moveTo>
                <a:cubicBezTo>
                  <a:pt x="2311" y="9830"/>
                  <a:pt x="6891" y="17066"/>
                  <a:pt x="12569" y="19907"/>
                </a:cubicBezTo>
                <a:cubicBezTo>
                  <a:pt x="15484" y="21365"/>
                  <a:pt x="18574" y="21600"/>
                  <a:pt x="21600" y="20605"/>
                </a:cubicBezTo>
              </a:path>
            </a:pathLst>
          </a:cu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2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7983" y="3127450"/>
            <a:ext cx="586552" cy="586553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5739528" y="2341516"/>
            <a:ext cx="175504" cy="785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77" h="21600" extrusionOk="0">
                <a:moveTo>
                  <a:pt x="0" y="0"/>
                </a:moveTo>
                <a:cubicBezTo>
                  <a:pt x="15317" y="6230"/>
                  <a:pt x="21600" y="13430"/>
                  <a:pt x="18848" y="21600"/>
                </a:cubicBezTo>
              </a:path>
            </a:pathLst>
          </a:cu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25" name="Shape 425"/>
          <p:cNvSpPr/>
          <p:nvPr/>
        </p:nvSpPr>
        <p:spPr>
          <a:xfrm rot="2894528">
            <a:off x="5227013" y="2609692"/>
            <a:ext cx="775096" cy="447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0" y="0"/>
                </a:moveTo>
                <a:cubicBezTo>
                  <a:pt x="2311" y="9830"/>
                  <a:pt x="6891" y="17066"/>
                  <a:pt x="12569" y="19907"/>
                </a:cubicBezTo>
                <a:cubicBezTo>
                  <a:pt x="15484" y="21365"/>
                  <a:pt x="18574" y="21600"/>
                  <a:pt x="21600" y="20605"/>
                </a:cubicBezTo>
              </a:path>
            </a:pathLst>
          </a:cu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107915" y="6157506"/>
            <a:ext cx="221740" cy="216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6AAA9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515292" y="6164505"/>
            <a:ext cx="535167" cy="21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Datasets</a:t>
            </a:r>
          </a:p>
        </p:txBody>
      </p:sp>
      <p:sp>
        <p:nvSpPr>
          <p:cNvPr id="428" name="Shape 428"/>
          <p:cNvSpPr/>
          <p:nvPr/>
        </p:nvSpPr>
        <p:spPr>
          <a:xfrm>
            <a:off x="133934" y="6458154"/>
            <a:ext cx="154974" cy="151303"/>
          </a:xfrm>
          <a:prstGeom prst="roundRect">
            <a:avLst>
              <a:gd name="adj" fmla="val 11844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85888D"/>
            </a:solidFill>
            <a:miter lim="400000"/>
          </a:ln>
        </p:spPr>
        <p:txBody>
          <a:bodyPr lIns="35718" tIns="35718" rIns="35718" bIns="35718"/>
          <a:lstStyle/>
          <a:p>
            <a:pPr algn="ctr" defTabSz="410765"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529581" y="6428236"/>
            <a:ext cx="840005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Tools/Pipelines</a:t>
            </a:r>
          </a:p>
        </p:txBody>
      </p:sp>
      <p:sp>
        <p:nvSpPr>
          <p:cNvPr id="430" name="Shape 430"/>
          <p:cNvSpPr/>
          <p:nvPr/>
        </p:nvSpPr>
        <p:spPr>
          <a:xfrm flipH="1">
            <a:off x="114230" y="6040872"/>
            <a:ext cx="284763" cy="1"/>
          </a:xfrm>
          <a:prstGeom prst="line">
            <a:avLst/>
          </a:prstGeom>
          <a:ln w="25400" cap="rnd">
            <a:solidFill>
              <a:srgbClr val="164F8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511424" y="5935303"/>
            <a:ext cx="452642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Data In</a:t>
            </a:r>
          </a:p>
        </p:txBody>
      </p:sp>
      <p:sp>
        <p:nvSpPr>
          <p:cNvPr id="432" name="Shape 432"/>
          <p:cNvSpPr/>
          <p:nvPr/>
        </p:nvSpPr>
        <p:spPr>
          <a:xfrm flipH="1">
            <a:off x="105300" y="5824689"/>
            <a:ext cx="284764" cy="1"/>
          </a:xfrm>
          <a:prstGeom prst="line">
            <a:avLst/>
          </a:pr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542590" y="5719120"/>
            <a:ext cx="1117525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Processed Data Out</a:t>
            </a:r>
          </a:p>
        </p:txBody>
      </p:sp>
      <p:pic>
        <p:nvPicPr>
          <p:cNvPr id="43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05" y="5249184"/>
            <a:ext cx="145432" cy="145431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>
            <a:off x="508140" y="5255165"/>
            <a:ext cx="382575" cy="21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Users</a:t>
            </a:r>
          </a:p>
        </p:txBody>
      </p:sp>
      <p:pic>
        <p:nvPicPr>
          <p:cNvPr id="43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4767" y="5349651"/>
            <a:ext cx="647059" cy="493633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 flipH="1" flipV="1">
            <a:off x="6171941" y="2278121"/>
            <a:ext cx="628117" cy="266500"/>
          </a:xfrm>
          <a:prstGeom prst="line">
            <a:avLst/>
          </a:prstGeom>
          <a:ln w="25400" cap="rnd">
            <a:solidFill>
              <a:srgbClr val="DE6A10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8" name="Shape 438"/>
          <p:cNvSpPr/>
          <p:nvPr/>
        </p:nvSpPr>
        <p:spPr>
          <a:xfrm flipH="1">
            <a:off x="101798" y="5615027"/>
            <a:ext cx="284764" cy="1"/>
          </a:xfrm>
          <a:prstGeom prst="line">
            <a:avLst/>
          </a:prstGeom>
          <a:ln w="25400" cap="rnd">
            <a:solidFill>
              <a:srgbClr val="DE6A10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521395" y="5509458"/>
            <a:ext cx="865607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Tool Integration</a:t>
            </a:r>
          </a:p>
        </p:txBody>
      </p:sp>
      <p:sp>
        <p:nvSpPr>
          <p:cNvPr id="440" name="Shape 440"/>
          <p:cNvSpPr/>
          <p:nvPr/>
        </p:nvSpPr>
        <p:spPr>
          <a:xfrm rot="21330403" flipH="1">
            <a:off x="5848921" y="3416684"/>
            <a:ext cx="1071457" cy="1386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21600" y="21209"/>
                </a:moveTo>
                <a:cubicBezTo>
                  <a:pt x="19289" y="11379"/>
                  <a:pt x="14709" y="4143"/>
                  <a:pt x="9031" y="1302"/>
                </a:cubicBezTo>
                <a:cubicBezTo>
                  <a:pt x="6116" y="-156"/>
                  <a:pt x="3026" y="-391"/>
                  <a:pt x="0" y="604"/>
                </a:cubicBezTo>
              </a:path>
            </a:pathLst>
          </a:cu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 rot="4949271">
            <a:off x="698915" y="3605621"/>
            <a:ext cx="754328" cy="161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0" y="21209"/>
                </a:moveTo>
                <a:cubicBezTo>
                  <a:pt x="2311" y="11379"/>
                  <a:pt x="6891" y="4143"/>
                  <a:pt x="12569" y="1302"/>
                </a:cubicBezTo>
                <a:cubicBezTo>
                  <a:pt x="15484" y="-156"/>
                  <a:pt x="18574" y="-391"/>
                  <a:pt x="21600" y="604"/>
                </a:cubicBezTo>
              </a:path>
            </a:pathLst>
          </a:custGeom>
          <a:ln w="25400" cap="rnd">
            <a:solidFill>
              <a:srgbClr val="C82506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2" name="Shape 442"/>
          <p:cNvSpPr/>
          <p:nvPr/>
        </p:nvSpPr>
        <p:spPr>
          <a:xfrm>
            <a:off x="5665390" y="3727590"/>
            <a:ext cx="920478" cy="49053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Assemblies &amp;</a:t>
            </a:r>
          </a:p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Summary</a:t>
            </a:r>
          </a:p>
          <a:p>
            <a:pPr algn="ctr" defTabSz="410765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Files</a:t>
            </a:r>
          </a:p>
        </p:txBody>
      </p:sp>
      <p:sp>
        <p:nvSpPr>
          <p:cNvPr id="107" name="Shape 402"/>
          <p:cNvSpPr/>
          <p:nvPr/>
        </p:nvSpPr>
        <p:spPr>
          <a:xfrm rot="5400000" flipH="1">
            <a:off x="5021302" y="2123795"/>
            <a:ext cx="364771" cy="933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ctr" defTabSz="410765">
              <a:defRPr sz="5600"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}</a:t>
            </a:r>
          </a:p>
        </p:txBody>
      </p:sp>
      <p:sp>
        <p:nvSpPr>
          <p:cNvPr id="108" name="Shape 402"/>
          <p:cNvSpPr/>
          <p:nvPr/>
        </p:nvSpPr>
        <p:spPr>
          <a:xfrm rot="5400000" flipH="1">
            <a:off x="7142211" y="3033244"/>
            <a:ext cx="364771" cy="933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ctr" defTabSz="410765">
              <a:defRPr sz="5600"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979937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-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201"/>
            <a:ext cx="8229600" cy="722639"/>
          </a:xfrm>
        </p:spPr>
        <p:txBody>
          <a:bodyPr/>
          <a:lstStyle/>
          <a:p>
            <a:r>
              <a:rPr lang="en-US" dirty="0" smtClean="0"/>
              <a:t>Requirements due by all-hands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520" y="3140968"/>
            <a:ext cx="2520280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Single genomes (annotated)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27984" y="3068960"/>
            <a:ext cx="2376264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Metagenomes</a:t>
            </a:r>
            <a:r>
              <a:rPr lang="en-US" dirty="0" smtClean="0"/>
              <a:t> (raw seq. reads)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1907704" y="4653136"/>
            <a:ext cx="2448272" cy="2204864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95736" y="5301208"/>
            <a:ext cx="1728192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Nucleotides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95736" y="6093296"/>
            <a:ext cx="1728192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Proteins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932040" y="4725144"/>
            <a:ext cx="1368152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META-pipe</a:t>
            </a:r>
            <a:endParaRPr lang="en-US" dirty="0"/>
          </a:p>
        </p:txBody>
      </p:sp>
      <p:cxnSp>
        <p:nvCxnSpPr>
          <p:cNvPr id="13" name="Elbow Connector 12"/>
          <p:cNvCxnSpPr>
            <a:stCxn id="6" idx="2"/>
            <a:endCxn id="9" idx="1"/>
          </p:cNvCxnSpPr>
          <p:nvPr/>
        </p:nvCxnSpPr>
        <p:spPr>
          <a:xfrm rot="16200000" flipH="1">
            <a:off x="1007604" y="4437112"/>
            <a:ext cx="1692188" cy="68407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6" idx="2"/>
            <a:endCxn id="10" idx="1"/>
          </p:cNvCxnSpPr>
          <p:nvPr/>
        </p:nvCxnSpPr>
        <p:spPr>
          <a:xfrm rot="16200000" flipH="1">
            <a:off x="611560" y="4833156"/>
            <a:ext cx="2484276" cy="68407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1" idx="2"/>
            <a:endCxn id="9" idx="3"/>
          </p:cNvCxnSpPr>
          <p:nvPr/>
        </p:nvCxnSpPr>
        <p:spPr>
          <a:xfrm rot="5400000">
            <a:off x="4680012" y="4689140"/>
            <a:ext cx="180020" cy="169218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1" idx="2"/>
          </p:cNvCxnSpPr>
          <p:nvPr/>
        </p:nvCxnSpPr>
        <p:spPr>
          <a:xfrm rot="5400000">
            <a:off x="4121950" y="4959170"/>
            <a:ext cx="1008112" cy="198022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2"/>
            <a:endCxn id="11" idx="0"/>
          </p:cNvCxnSpPr>
          <p:nvPr/>
        </p:nvCxnSpPr>
        <p:spPr>
          <a:xfrm>
            <a:off x="5616116" y="393305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n 25"/>
          <p:cNvSpPr/>
          <p:nvPr/>
        </p:nvSpPr>
        <p:spPr>
          <a:xfrm>
            <a:off x="2915816" y="2060848"/>
            <a:ext cx="914400" cy="7920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ENA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6" idx="4"/>
            <a:endCxn id="7" idx="0"/>
          </p:cNvCxnSpPr>
          <p:nvPr/>
        </p:nvCxnSpPr>
        <p:spPr>
          <a:xfrm>
            <a:off x="3830216" y="2456892"/>
            <a:ext cx="1785900" cy="612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2"/>
            <a:endCxn id="6" idx="0"/>
          </p:cNvCxnSpPr>
          <p:nvPr/>
        </p:nvCxnSpPr>
        <p:spPr>
          <a:xfrm flipH="1">
            <a:off x="1511660" y="2456892"/>
            <a:ext cx="1404156" cy="684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25117" y="5694347"/>
            <a:ext cx="228920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Reference data</a:t>
            </a:r>
          </a:p>
          <a:p>
            <a:r>
              <a:rPr lang="en-US" dirty="0" smtClean="0"/>
              <a:t>(taxonomic)</a:t>
            </a:r>
            <a:endParaRPr lang="en-US" dirty="0"/>
          </a:p>
        </p:txBody>
      </p:sp>
      <p:cxnSp>
        <p:nvCxnSpPr>
          <p:cNvPr id="43" name="Elbow Connector 42"/>
          <p:cNvCxnSpPr>
            <a:stCxn id="41" idx="0"/>
            <a:endCxn id="11" idx="3"/>
          </p:cNvCxnSpPr>
          <p:nvPr/>
        </p:nvCxnSpPr>
        <p:spPr>
          <a:xfrm rot="16200000" flipV="1">
            <a:off x="6830376" y="4555001"/>
            <a:ext cx="609163" cy="166952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1" idx="1"/>
          </p:cNvCxnSpPr>
          <p:nvPr/>
        </p:nvCxnSpPr>
        <p:spPr>
          <a:xfrm flipH="1" flipV="1">
            <a:off x="4355976" y="6093296"/>
            <a:ext cx="2469141" cy="1655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65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– MGP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pipeline tied to EMBL-EBI infrastructure</a:t>
            </a:r>
          </a:p>
          <a:p>
            <a:r>
              <a:rPr lang="en-US" dirty="0" smtClean="0"/>
              <a:t>Ongoing work to make better abstractions</a:t>
            </a:r>
          </a:p>
          <a:p>
            <a:r>
              <a:rPr lang="en-US" dirty="0" smtClean="0"/>
              <a:t>Plan to move to </a:t>
            </a:r>
            <a:r>
              <a:rPr lang="en-US" dirty="0" err="1" smtClean="0"/>
              <a:t>OpenLava</a:t>
            </a:r>
            <a:r>
              <a:rPr lang="en-US" dirty="0" smtClean="0"/>
              <a:t> job scheduler</a:t>
            </a:r>
          </a:p>
          <a:p>
            <a:r>
              <a:rPr lang="en-US" dirty="0" smtClean="0"/>
              <a:t>Collaborating with Embassy cloud team</a:t>
            </a:r>
          </a:p>
          <a:p>
            <a:r>
              <a:rPr lang="en-US" dirty="0" smtClean="0"/>
              <a:t>Storage solution unclear; start with a simple 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4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– META-pipe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59632" y="2348880"/>
            <a:ext cx="122413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Galaxy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259632" y="3861048"/>
            <a:ext cx="122413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 app</a:t>
            </a:r>
            <a:endParaRPr lang="en-US" dirty="0"/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031" y="2492896"/>
            <a:ext cx="586553" cy="586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4005064"/>
            <a:ext cx="586553" cy="586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" y="1988840"/>
            <a:ext cx="533847" cy="38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33" y="3429000"/>
            <a:ext cx="748793" cy="52501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5816" y="2348880"/>
            <a:ext cx="122413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Galaxy LWR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915816" y="3861048"/>
            <a:ext cx="122413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Spark,</a:t>
            </a:r>
            <a:br>
              <a:rPr lang="en-US" dirty="0" smtClean="0"/>
            </a:br>
            <a:r>
              <a:rPr lang="en-US" dirty="0" smtClean="0"/>
              <a:t>VMs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644008" y="2348880"/>
            <a:ext cx="144016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Torque, NFS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9992" y="3861048"/>
            <a:ext cx="158417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n-US" smtClean="0"/>
              <a:t>HDFS,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OpenStack</a:t>
            </a:r>
            <a:endParaRPr lang="en-US" dirty="0"/>
          </a:p>
        </p:txBody>
      </p:sp>
      <p:cxnSp>
        <p:nvCxnSpPr>
          <p:cNvPr id="17" name="Straight Connector 16"/>
          <p:cNvCxnSpPr>
            <a:stCxn id="5" idx="3"/>
            <a:endCxn id="11" idx="1"/>
          </p:cNvCxnSpPr>
          <p:nvPr/>
        </p:nvCxnSpPr>
        <p:spPr>
          <a:xfrm>
            <a:off x="2483768" y="2806080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3"/>
            <a:endCxn id="13" idx="1"/>
          </p:cNvCxnSpPr>
          <p:nvPr/>
        </p:nvCxnSpPr>
        <p:spPr>
          <a:xfrm>
            <a:off x="4139952" y="2806080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3"/>
            <a:endCxn id="12" idx="1"/>
          </p:cNvCxnSpPr>
          <p:nvPr/>
        </p:nvCxnSpPr>
        <p:spPr>
          <a:xfrm>
            <a:off x="2483768" y="4318248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3"/>
            <a:endCxn id="15" idx="1"/>
          </p:cNvCxnSpPr>
          <p:nvPr/>
        </p:nvCxnSpPr>
        <p:spPr>
          <a:xfrm>
            <a:off x="4139952" y="4318248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660232" y="3140968"/>
            <a:ext cx="1728192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META-pipe</a:t>
            </a:r>
            <a:br>
              <a:rPr lang="en-US" dirty="0" smtClean="0"/>
            </a:br>
            <a:r>
              <a:rPr lang="en-US" dirty="0" smtClean="0"/>
              <a:t>tools</a:t>
            </a:r>
            <a:endParaRPr lang="en-US" dirty="0"/>
          </a:p>
        </p:txBody>
      </p:sp>
      <p:cxnSp>
        <p:nvCxnSpPr>
          <p:cNvPr id="29" name="Straight Connector 28"/>
          <p:cNvCxnSpPr>
            <a:stCxn id="13" idx="3"/>
            <a:endCxn id="28" idx="1"/>
          </p:cNvCxnSpPr>
          <p:nvPr/>
        </p:nvCxnSpPr>
        <p:spPr>
          <a:xfrm>
            <a:off x="6084168" y="2806080"/>
            <a:ext cx="576064" cy="7920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3"/>
            <a:endCxn id="28" idx="1"/>
          </p:cNvCxnSpPr>
          <p:nvPr/>
        </p:nvCxnSpPr>
        <p:spPr>
          <a:xfrm flipV="1">
            <a:off x="6084168" y="3598168"/>
            <a:ext cx="576064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259632" y="980728"/>
            <a:ext cx="1224136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Feide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2915816" y="980728"/>
            <a:ext cx="1224136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</a:t>
            </a:r>
            <a:br>
              <a:rPr lang="en-US" dirty="0" smtClean="0"/>
            </a:br>
            <a:r>
              <a:rPr lang="en-US" dirty="0" smtClean="0"/>
              <a:t>Store</a:t>
            </a:r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1259632" y="5373216"/>
            <a:ext cx="1224136" cy="914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Elixir</a:t>
            </a:r>
            <a:br>
              <a:rPr lang="en-US" dirty="0" smtClean="0"/>
            </a:br>
            <a:r>
              <a:rPr lang="en-US" dirty="0" smtClean="0"/>
              <a:t>AAI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2915816" y="5373216"/>
            <a:ext cx="1224136" cy="9144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Elixir</a:t>
            </a:r>
            <a:br>
              <a:rPr lang="en-US" dirty="0" smtClean="0"/>
            </a:br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4499992" y="5373216"/>
            <a:ext cx="1584176" cy="9144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Elixir</a:t>
            </a:r>
            <a:br>
              <a:rPr lang="en-US" dirty="0" smtClean="0"/>
            </a:br>
            <a:r>
              <a:rPr lang="en-US" dirty="0" smtClean="0"/>
              <a:t>Cloud</a:t>
            </a:r>
            <a:endParaRPr lang="en-US" dirty="0"/>
          </a:p>
        </p:txBody>
      </p:sp>
      <p:cxnSp>
        <p:nvCxnSpPr>
          <p:cNvPr id="50" name="Straight Connector 49"/>
          <p:cNvCxnSpPr>
            <a:stCxn id="44" idx="2"/>
            <a:endCxn id="5" idx="0"/>
          </p:cNvCxnSpPr>
          <p:nvPr/>
        </p:nvCxnSpPr>
        <p:spPr>
          <a:xfrm>
            <a:off x="1871700" y="1895128"/>
            <a:ext cx="0" cy="45375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5" idx="2"/>
            <a:endCxn id="11" idx="0"/>
          </p:cNvCxnSpPr>
          <p:nvPr/>
        </p:nvCxnSpPr>
        <p:spPr>
          <a:xfrm>
            <a:off x="3527884" y="1895128"/>
            <a:ext cx="0" cy="45375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6" idx="2"/>
            <a:endCxn id="46" idx="0"/>
          </p:cNvCxnSpPr>
          <p:nvPr/>
        </p:nvCxnSpPr>
        <p:spPr>
          <a:xfrm>
            <a:off x="1871700" y="4775448"/>
            <a:ext cx="0" cy="5977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2" idx="2"/>
            <a:endCxn id="47" idx="0"/>
          </p:cNvCxnSpPr>
          <p:nvPr/>
        </p:nvCxnSpPr>
        <p:spPr>
          <a:xfrm>
            <a:off x="3527884" y="4775448"/>
            <a:ext cx="0" cy="5977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5" idx="2"/>
            <a:endCxn id="48" idx="0"/>
          </p:cNvCxnSpPr>
          <p:nvPr/>
        </p:nvCxnSpPr>
        <p:spPr>
          <a:xfrm>
            <a:off x="5292080" y="4775448"/>
            <a:ext cx="0" cy="5977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11" idx="2"/>
            <a:endCxn id="12" idx="0"/>
          </p:cNvCxnSpPr>
          <p:nvPr/>
        </p:nvCxnSpPr>
        <p:spPr>
          <a:xfrm>
            <a:off x="3527884" y="3263280"/>
            <a:ext cx="0" cy="5977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" idx="3"/>
            <a:endCxn id="5" idx="1"/>
          </p:cNvCxnSpPr>
          <p:nvPr/>
        </p:nvCxnSpPr>
        <p:spPr>
          <a:xfrm>
            <a:off x="827584" y="2786173"/>
            <a:ext cx="432048" cy="19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8" idx="3"/>
            <a:endCxn id="6" idx="1"/>
          </p:cNvCxnSpPr>
          <p:nvPr/>
        </p:nvCxnSpPr>
        <p:spPr>
          <a:xfrm>
            <a:off x="838073" y="4298341"/>
            <a:ext cx="421559" cy="19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6732240" y="5373216"/>
            <a:ext cx="1584176" cy="9144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Elixir</a:t>
            </a:r>
            <a:br>
              <a:rPr lang="en-US" dirty="0" smtClean="0"/>
            </a:br>
            <a:r>
              <a:rPr lang="en-US" dirty="0" smtClean="0"/>
              <a:t>Registry</a:t>
            </a:r>
            <a:endParaRPr lang="en-US" dirty="0"/>
          </a:p>
        </p:txBody>
      </p:sp>
      <p:cxnSp>
        <p:nvCxnSpPr>
          <p:cNvPr id="81" name="Straight Connector 80"/>
          <p:cNvCxnSpPr>
            <a:stCxn id="28" idx="2"/>
            <a:endCxn id="80" idx="0"/>
          </p:cNvCxnSpPr>
          <p:nvPr/>
        </p:nvCxnSpPr>
        <p:spPr>
          <a:xfrm>
            <a:off x="7524328" y="4055368"/>
            <a:ext cx="0" cy="13178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4644008" y="980728"/>
            <a:ext cx="144016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Stallo</a:t>
            </a:r>
            <a:endParaRPr lang="en-US" dirty="0"/>
          </a:p>
        </p:txBody>
      </p:sp>
      <p:cxnSp>
        <p:nvCxnSpPr>
          <p:cNvPr id="88" name="Straight Connector 87"/>
          <p:cNvCxnSpPr>
            <a:stCxn id="87" idx="2"/>
            <a:endCxn id="13" idx="0"/>
          </p:cNvCxnSpPr>
          <p:nvPr/>
        </p:nvCxnSpPr>
        <p:spPr>
          <a:xfrm>
            <a:off x="5364088" y="1895128"/>
            <a:ext cx="0" cy="45375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164288" y="1124744"/>
            <a:ext cx="143320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041596" y="1589891"/>
            <a:ext cx="170686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By Helsinki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(prototype)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308304" y="2420888"/>
            <a:ext cx="107418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Future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46" grpId="0" animBg="1"/>
      <p:bldP spid="47" grpId="0" animBg="1"/>
      <p:bldP spid="48" grpId="0" animBg="1"/>
      <p:bldP spid="80" grpId="0" animBg="1"/>
      <p:bldP spid="93" grpId="0" animBg="1"/>
      <p:bldP spid="94" grpId="0" animBg="1"/>
      <p:bldP spid="94" grpId="1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0"/>
            <a:ext cx="9144000" cy="32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6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– Search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discussion started.</a:t>
            </a:r>
          </a:p>
          <a:p>
            <a:r>
              <a:rPr lang="en-US" dirty="0" smtClean="0"/>
              <a:t>No concrete plans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MBL_CMYK">
  <a:themeElements>
    <a:clrScheme name="ELIXIR 201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DD5E21"/>
      </a:accent1>
      <a:accent2>
        <a:srgbClr val="004A5A"/>
      </a:accent2>
      <a:accent3>
        <a:srgbClr val="A8AD2A"/>
      </a:accent3>
      <a:accent4>
        <a:srgbClr val="343330"/>
      </a:accent4>
      <a:accent5>
        <a:srgbClr val="5E788A"/>
      </a:accent5>
      <a:accent6>
        <a:srgbClr val="8A8884"/>
      </a:accent6>
      <a:hlink>
        <a:srgbClr val="00394E"/>
      </a:hlink>
      <a:folHlink>
        <a:srgbClr val="343330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EMBL_CMYK">
  <a:themeElements>
    <a:clrScheme name="ELIXIR 201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DD5E21"/>
      </a:accent1>
      <a:accent2>
        <a:srgbClr val="004A5A"/>
      </a:accent2>
      <a:accent3>
        <a:srgbClr val="A8AD2A"/>
      </a:accent3>
      <a:accent4>
        <a:srgbClr val="343330"/>
      </a:accent4>
      <a:accent5>
        <a:srgbClr val="5E788A"/>
      </a:accent5>
      <a:accent6>
        <a:srgbClr val="8A8884"/>
      </a:accent6>
      <a:hlink>
        <a:srgbClr val="00394E"/>
      </a:hlink>
      <a:folHlink>
        <a:srgbClr val="343330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E90488E212A45BD6E559538207265" ma:contentTypeVersion="0" ma:contentTypeDescription="Create a new document." ma:contentTypeScope="" ma:versionID="774de0078c3b4764b8b7beb01de589a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b801433bb2a01ea0c3cc459738cb5b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49269F-A321-46B0-85E9-166D96DA7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6BBFE3-6D29-4C6B-A7A5-239A1A8671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F8DE1C-BBC2-4956-95DE-94F3FAB6BEA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ELIXIR.potx</Template>
  <TotalTime>91638</TotalTime>
  <Words>647</Words>
  <Application>Microsoft Macintosh PowerPoint</Application>
  <PresentationFormat>On-screen Show (4:3)</PresentationFormat>
  <Paragraphs>183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EMBL_CMYK</vt:lpstr>
      <vt:lpstr>2_EMBL_CMYK</vt:lpstr>
      <vt:lpstr>4_Custom Design</vt:lpstr>
      <vt:lpstr>WP6: Marine metagenomics</vt:lpstr>
      <vt:lpstr>Main goals</vt:lpstr>
      <vt:lpstr>Use case architecture</vt:lpstr>
      <vt:lpstr>PowerPoint Presentation</vt:lpstr>
      <vt:lpstr>Status - Database</vt:lpstr>
      <vt:lpstr>Status – MGP pipeline</vt:lpstr>
      <vt:lpstr>Status – META-pipe pipeline</vt:lpstr>
      <vt:lpstr>PowerPoint Presentation</vt:lpstr>
      <vt:lpstr>Status – Search engine</vt:lpstr>
      <vt:lpstr>WP6  AAI</vt:lpstr>
      <vt:lpstr>WP6  Cloud</vt:lpstr>
      <vt:lpstr>WP6  Cloud (2)</vt:lpstr>
      <vt:lpstr>WP6  Storage</vt:lpstr>
      <vt:lpstr>WP6  Registry</vt:lpstr>
    </vt:vector>
  </TitlesOfParts>
  <Company>s 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 k</dc:creator>
  <cp:lastModifiedBy>Lars Ailo Bongo</cp:lastModifiedBy>
  <cp:revision>486</cp:revision>
  <dcterms:created xsi:type="dcterms:W3CDTF">2010-02-04T09:26:14Z</dcterms:created>
  <dcterms:modified xsi:type="dcterms:W3CDTF">2016-01-29T11:30:11Z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0x010100A4AE90488E212A45BD6E559538207265</vt:lpwstr>
  </property>
</Properties>
</file>