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647" r:id="rId4"/>
    <p:sldMasterId id="2147484654" r:id="rId5"/>
  </p:sldMasterIdLst>
  <p:notesMasterIdLst>
    <p:notesMasterId r:id="rId34"/>
  </p:notesMasterIdLst>
  <p:handoutMasterIdLst>
    <p:handoutMasterId r:id="rId35"/>
  </p:handoutMasterIdLst>
  <p:sldIdLst>
    <p:sldId id="556" r:id="rId6"/>
    <p:sldId id="580" r:id="rId7"/>
    <p:sldId id="598" r:id="rId8"/>
    <p:sldId id="624" r:id="rId9"/>
    <p:sldId id="626" r:id="rId10"/>
    <p:sldId id="627" r:id="rId11"/>
    <p:sldId id="603" r:id="rId12"/>
    <p:sldId id="618" r:id="rId13"/>
    <p:sldId id="602" r:id="rId14"/>
    <p:sldId id="604" r:id="rId15"/>
    <p:sldId id="605" r:id="rId16"/>
    <p:sldId id="606" r:id="rId17"/>
    <p:sldId id="625" r:id="rId18"/>
    <p:sldId id="608" r:id="rId19"/>
    <p:sldId id="615" r:id="rId20"/>
    <p:sldId id="612" r:id="rId21"/>
    <p:sldId id="613" r:id="rId22"/>
    <p:sldId id="617" r:id="rId23"/>
    <p:sldId id="607" r:id="rId24"/>
    <p:sldId id="631" r:id="rId25"/>
    <p:sldId id="628" r:id="rId26"/>
    <p:sldId id="619" r:id="rId27"/>
    <p:sldId id="632" r:id="rId28"/>
    <p:sldId id="633" r:id="rId29"/>
    <p:sldId id="634" r:id="rId30"/>
    <p:sldId id="630" r:id="rId31"/>
    <p:sldId id="620" r:id="rId32"/>
    <p:sldId id="597" r:id="rId3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s Ailo Bong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E05901"/>
    <a:srgbClr val="6666CC"/>
    <a:srgbClr val="FF6666"/>
    <a:srgbClr val="004080"/>
    <a:srgbClr val="0058B0"/>
    <a:srgbClr val="FFFFFF"/>
    <a:srgbClr val="FFE469"/>
    <a:srgbClr val="FFFF6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82" autoAdjust="0"/>
    <p:restoredTop sz="88854" autoAdjust="0"/>
  </p:normalViewPr>
  <p:slideViewPr>
    <p:cSldViewPr>
      <p:cViewPr>
        <p:scale>
          <a:sx n="79" d="100"/>
          <a:sy n="79" d="100"/>
        </p:scale>
        <p:origin x="45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400"/>
    </p:cViewPr>
  </p:sorterViewPr>
  <p:notesViewPr>
    <p:cSldViewPr>
      <p:cViewPr varScale="1">
        <p:scale>
          <a:sx n="77" d="100"/>
          <a:sy n="77" d="100"/>
        </p:scale>
        <p:origin x="-14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62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val>
            <c:numRef>
              <c:f>Hoja1!$B$2:$B$76</c:f>
              <c:numCache>
                <c:formatCode>#,##0</c:formatCode>
                <c:ptCount val="75"/>
                <c:pt idx="0">
                  <c:v>1.0994737628207101</c:v>
                </c:pt>
                <c:pt idx="1">
                  <c:v>1.1603441363886331</c:v>
                </c:pt>
                <c:pt idx="2">
                  <c:v>1.1603441363886331</c:v>
                </c:pt>
                <c:pt idx="3">
                  <c:v>1.776239338231792</c:v>
                </c:pt>
                <c:pt idx="4">
                  <c:v>2.8549086145867388</c:v>
                </c:pt>
                <c:pt idx="5">
                  <c:v>3.4237128172108031</c:v>
                </c:pt>
                <c:pt idx="6">
                  <c:v>3.977074572488168</c:v>
                </c:pt>
                <c:pt idx="7">
                  <c:v>4.9765021604444017</c:v>
                </c:pt>
                <c:pt idx="8">
                  <c:v>22.215136404483001</c:v>
                </c:pt>
                <c:pt idx="9">
                  <c:v>22.215136404483001</c:v>
                </c:pt>
                <c:pt idx="10">
                  <c:v>24.307546181667</c:v>
                </c:pt>
                <c:pt idx="11">
                  <c:v>37.889560167170202</c:v>
                </c:pt>
                <c:pt idx="12">
                  <c:v>40.234931776558369</c:v>
                </c:pt>
                <c:pt idx="13">
                  <c:v>46.747364737355383</c:v>
                </c:pt>
                <c:pt idx="14">
                  <c:v>52.0650602441765</c:v>
                </c:pt>
                <c:pt idx="15">
                  <c:v>52.06802304253506</c:v>
                </c:pt>
                <c:pt idx="16">
                  <c:v>52.06802304253506</c:v>
                </c:pt>
                <c:pt idx="17">
                  <c:v>93.961687622719154</c:v>
                </c:pt>
                <c:pt idx="18">
                  <c:v>123.3812755183281</c:v>
                </c:pt>
                <c:pt idx="19">
                  <c:v>157.0152725604884</c:v>
                </c:pt>
                <c:pt idx="20">
                  <c:v>167.56973277705401</c:v>
                </c:pt>
                <c:pt idx="21">
                  <c:v>229.23644133544619</c:v>
                </c:pt>
                <c:pt idx="22">
                  <c:v>322.20162072955549</c:v>
                </c:pt>
                <c:pt idx="23">
                  <c:v>374.77439724030017</c:v>
                </c:pt>
                <c:pt idx="24">
                  <c:v>377.81342111003949</c:v>
                </c:pt>
                <c:pt idx="25">
                  <c:v>394.90066662957167</c:v>
                </c:pt>
                <c:pt idx="26">
                  <c:v>397.55039948577962</c:v>
                </c:pt>
                <c:pt idx="27">
                  <c:v>430.0581476237175</c:v>
                </c:pt>
                <c:pt idx="28">
                  <c:v>438.97780938188481</c:v>
                </c:pt>
                <c:pt idx="29">
                  <c:v>515.86940617442235</c:v>
                </c:pt>
                <c:pt idx="30">
                  <c:v>535.4659516669152</c:v>
                </c:pt>
                <c:pt idx="31">
                  <c:v>549.76584920656796</c:v>
                </c:pt>
                <c:pt idx="32">
                  <c:v>577.61720236294741</c:v>
                </c:pt>
                <c:pt idx="33">
                  <c:v>608.86510463503237</c:v>
                </c:pt>
                <c:pt idx="34">
                  <c:v>644.08358927704001</c:v>
                </c:pt>
                <c:pt idx="35">
                  <c:v>668.41980001741001</c:v>
                </c:pt>
                <c:pt idx="36">
                  <c:v>686.31312003137907</c:v>
                </c:pt>
                <c:pt idx="37">
                  <c:v>716.71114751317316</c:v>
                </c:pt>
                <c:pt idx="38">
                  <c:v>735.05466743499517</c:v>
                </c:pt>
                <c:pt idx="39">
                  <c:v>756.8149779969425</c:v>
                </c:pt>
                <c:pt idx="40">
                  <c:v>782.12735636832554</c:v>
                </c:pt>
                <c:pt idx="41">
                  <c:v>815.61402975916178</c:v>
                </c:pt>
                <c:pt idx="42">
                  <c:v>848.23070167954802</c:v>
                </c:pt>
                <c:pt idx="43">
                  <c:v>931.58836781968296</c:v>
                </c:pt>
                <c:pt idx="44">
                  <c:v>963.52206693986489</c:v>
                </c:pt>
                <c:pt idx="45">
                  <c:v>1064.9332077135</c:v>
                </c:pt>
                <c:pt idx="46">
                  <c:v>1086.385653984237</c:v>
                </c:pt>
                <c:pt idx="47">
                  <c:v>1154.943415802232</c:v>
                </c:pt>
                <c:pt idx="48">
                  <c:v>1224.740821667503</c:v>
                </c:pt>
                <c:pt idx="49">
                  <c:v>1307.510621452657</c:v>
                </c:pt>
                <c:pt idx="50">
                  <c:v>1404.8458892836859</c:v>
                </c:pt>
                <c:pt idx="51">
                  <c:v>1446.9833381007741</c:v>
                </c:pt>
                <c:pt idx="52">
                  <c:v>1517.3943581625131</c:v>
                </c:pt>
                <c:pt idx="53">
                  <c:v>1530</c:v>
                </c:pt>
                <c:pt idx="54">
                  <c:v>1550</c:v>
                </c:pt>
                <c:pt idx="55">
                  <c:v>1578.59</c:v>
                </c:pt>
                <c:pt idx="56">
                  <c:v>1618.08</c:v>
                </c:pt>
                <c:pt idx="57">
                  <c:v>1781.25</c:v>
                </c:pt>
                <c:pt idx="58">
                  <c:v>1795.17</c:v>
                </c:pt>
                <c:pt idx="59">
                  <c:v>1825.93</c:v>
                </c:pt>
                <c:pt idx="60">
                  <c:v>1897.15</c:v>
                </c:pt>
                <c:pt idx="61">
                  <c:v>1927.47</c:v>
                </c:pt>
                <c:pt idx="62">
                  <c:v>1998.77</c:v>
                </c:pt>
                <c:pt idx="63">
                  <c:v>2115.96</c:v>
                </c:pt>
                <c:pt idx="64">
                  <c:v>2150</c:v>
                </c:pt>
                <c:pt idx="65">
                  <c:v>2152</c:v>
                </c:pt>
                <c:pt idx="66">
                  <c:v>2153.29</c:v>
                </c:pt>
                <c:pt idx="67">
                  <c:v>2220.27</c:v>
                </c:pt>
                <c:pt idx="68">
                  <c:v>2214</c:v>
                </c:pt>
                <c:pt idx="69">
                  <c:v>2307</c:v>
                </c:pt>
                <c:pt idx="70">
                  <c:v>2456</c:v>
                </c:pt>
                <c:pt idx="71">
                  <c:v>2938</c:v>
                </c:pt>
                <c:pt idx="72">
                  <c:v>3012</c:v>
                </c:pt>
                <c:pt idx="73">
                  <c:v>3380</c:v>
                </c:pt>
                <c:pt idx="74">
                  <c:v>3433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Hoja1!$B$1</c15:sqref>
                        </c15:formulaRef>
                      </c:ext>
                    </c:extLst>
                    <c:strCache>
                      <c:ptCount val="1"/>
                      <c:pt idx="0">
                        <c:v>cummulative TB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Hoja1!$A$2:$A$76</c15:sqref>
                        </c15:formulaRef>
                      </c:ext>
                    </c:extLst>
                    <c:numCache>
                      <c:formatCode>mmm\-yy</c:formatCode>
                      <c:ptCount val="75"/>
                      <c:pt idx="0">
                        <c:v>40391</c:v>
                      </c:pt>
                      <c:pt idx="1">
                        <c:v>40422</c:v>
                      </c:pt>
                      <c:pt idx="2">
                        <c:v>40452</c:v>
                      </c:pt>
                      <c:pt idx="3">
                        <c:v>40483</c:v>
                      </c:pt>
                      <c:pt idx="4">
                        <c:v>40513</c:v>
                      </c:pt>
                      <c:pt idx="5">
                        <c:v>40544</c:v>
                      </c:pt>
                      <c:pt idx="6">
                        <c:v>40575</c:v>
                      </c:pt>
                      <c:pt idx="7">
                        <c:v>40603</c:v>
                      </c:pt>
                      <c:pt idx="8">
                        <c:v>40634</c:v>
                      </c:pt>
                      <c:pt idx="9">
                        <c:v>40664</c:v>
                      </c:pt>
                      <c:pt idx="10">
                        <c:v>40695</c:v>
                      </c:pt>
                      <c:pt idx="11">
                        <c:v>40725</c:v>
                      </c:pt>
                      <c:pt idx="12">
                        <c:v>40756</c:v>
                      </c:pt>
                      <c:pt idx="13">
                        <c:v>40787</c:v>
                      </c:pt>
                      <c:pt idx="14">
                        <c:v>40817</c:v>
                      </c:pt>
                      <c:pt idx="15">
                        <c:v>40848</c:v>
                      </c:pt>
                      <c:pt idx="16">
                        <c:v>40878</c:v>
                      </c:pt>
                      <c:pt idx="17">
                        <c:v>40909</c:v>
                      </c:pt>
                      <c:pt idx="18">
                        <c:v>40940</c:v>
                      </c:pt>
                      <c:pt idx="19">
                        <c:v>40969</c:v>
                      </c:pt>
                      <c:pt idx="20">
                        <c:v>41000</c:v>
                      </c:pt>
                      <c:pt idx="21">
                        <c:v>41030</c:v>
                      </c:pt>
                      <c:pt idx="22">
                        <c:v>41061</c:v>
                      </c:pt>
                      <c:pt idx="23">
                        <c:v>41091</c:v>
                      </c:pt>
                      <c:pt idx="24">
                        <c:v>41122</c:v>
                      </c:pt>
                      <c:pt idx="25">
                        <c:v>41153</c:v>
                      </c:pt>
                      <c:pt idx="26">
                        <c:v>41183</c:v>
                      </c:pt>
                      <c:pt idx="27">
                        <c:v>41214</c:v>
                      </c:pt>
                      <c:pt idx="28">
                        <c:v>41244</c:v>
                      </c:pt>
                      <c:pt idx="29">
                        <c:v>41275</c:v>
                      </c:pt>
                      <c:pt idx="30">
                        <c:v>41306</c:v>
                      </c:pt>
                      <c:pt idx="31">
                        <c:v>41334</c:v>
                      </c:pt>
                      <c:pt idx="32">
                        <c:v>41365</c:v>
                      </c:pt>
                      <c:pt idx="33">
                        <c:v>41395</c:v>
                      </c:pt>
                      <c:pt idx="34">
                        <c:v>41426</c:v>
                      </c:pt>
                      <c:pt idx="35">
                        <c:v>41456</c:v>
                      </c:pt>
                      <c:pt idx="36">
                        <c:v>41487</c:v>
                      </c:pt>
                      <c:pt idx="37">
                        <c:v>41518</c:v>
                      </c:pt>
                      <c:pt idx="38">
                        <c:v>41548</c:v>
                      </c:pt>
                      <c:pt idx="39">
                        <c:v>41579</c:v>
                      </c:pt>
                      <c:pt idx="40">
                        <c:v>41609</c:v>
                      </c:pt>
                      <c:pt idx="41">
                        <c:v>41640</c:v>
                      </c:pt>
                      <c:pt idx="42">
                        <c:v>41671</c:v>
                      </c:pt>
                      <c:pt idx="43">
                        <c:v>41699</c:v>
                      </c:pt>
                      <c:pt idx="44">
                        <c:v>41730</c:v>
                      </c:pt>
                      <c:pt idx="45">
                        <c:v>41760</c:v>
                      </c:pt>
                      <c:pt idx="46">
                        <c:v>41791</c:v>
                      </c:pt>
                      <c:pt idx="47">
                        <c:v>41821</c:v>
                      </c:pt>
                      <c:pt idx="48">
                        <c:v>41852</c:v>
                      </c:pt>
                      <c:pt idx="49">
                        <c:v>41883</c:v>
                      </c:pt>
                      <c:pt idx="50">
                        <c:v>41913</c:v>
                      </c:pt>
                      <c:pt idx="51">
                        <c:v>41944</c:v>
                      </c:pt>
                      <c:pt idx="52">
                        <c:v>41974</c:v>
                      </c:pt>
                      <c:pt idx="53">
                        <c:v>42005</c:v>
                      </c:pt>
                      <c:pt idx="54">
                        <c:v>42036</c:v>
                      </c:pt>
                      <c:pt idx="55">
                        <c:v>42064</c:v>
                      </c:pt>
                      <c:pt idx="56">
                        <c:v>42095</c:v>
                      </c:pt>
                      <c:pt idx="57">
                        <c:v>42125</c:v>
                      </c:pt>
                      <c:pt idx="58">
                        <c:v>42156</c:v>
                      </c:pt>
                      <c:pt idx="59">
                        <c:v>42186</c:v>
                      </c:pt>
                      <c:pt idx="60">
                        <c:v>42217</c:v>
                      </c:pt>
                      <c:pt idx="61">
                        <c:v>42248</c:v>
                      </c:pt>
                      <c:pt idx="62">
                        <c:v>42278</c:v>
                      </c:pt>
                      <c:pt idx="63">
                        <c:v>42309</c:v>
                      </c:pt>
                      <c:pt idx="64">
                        <c:v>42339</c:v>
                      </c:pt>
                      <c:pt idx="65">
                        <c:v>42370</c:v>
                      </c:pt>
                      <c:pt idx="66">
                        <c:v>42401</c:v>
                      </c:pt>
                      <c:pt idx="67">
                        <c:v>42430</c:v>
                      </c:pt>
                      <c:pt idx="68">
                        <c:v>42461</c:v>
                      </c:pt>
                      <c:pt idx="69">
                        <c:v>42491</c:v>
                      </c:pt>
                      <c:pt idx="70">
                        <c:v>42522</c:v>
                      </c:pt>
                      <c:pt idx="71">
                        <c:v>42552</c:v>
                      </c:pt>
                      <c:pt idx="72">
                        <c:v>42583</c:v>
                      </c:pt>
                      <c:pt idx="73">
                        <c:v>42614</c:v>
                      </c:pt>
                      <c:pt idx="74">
                        <c:v>42644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855A-419A-8C0E-A4572B6EF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264267664"/>
        <c:axId val="-1264265344"/>
      </c:barChart>
      <c:catAx>
        <c:axId val="-126426766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mmm\-yy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64265344"/>
        <c:crosses val="autoZero"/>
        <c:auto val="1"/>
        <c:lblAlgn val="ctr"/>
        <c:lblOffset val="100"/>
        <c:noMultiLvlLbl val="1"/>
      </c:catAx>
      <c:valAx>
        <c:axId val="-1264265344"/>
        <c:scaling>
          <c:orientation val="minMax"/>
          <c:max val="35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in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64267664"/>
        <c:crosses val="autoZero"/>
        <c:crossBetween val="between"/>
        <c:majorUnit val="500"/>
        <c:min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charset="0"/>
              </a:defRPr>
            </a:lvl1pPr>
          </a:lstStyle>
          <a:p>
            <a:pPr>
              <a:defRPr/>
            </a:pPr>
            <a:fld id="{AE7D2C64-8141-A54C-B385-61668758D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charset="0"/>
              </a:defRPr>
            </a:lvl1pPr>
          </a:lstStyle>
          <a:p>
            <a:pPr>
              <a:defRPr/>
            </a:pPr>
            <a:fld id="{3E5AB941-629C-3340-9EE2-B0FEE171F8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674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ＭＳ Ｐゴシック" charset="0"/>
        <a:cs typeface="Geneva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25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orbel" charset="0"/>
              </a:rPr>
              <a:t>Phenomenal data growth – dotted lines represents doubling every twelve months</a:t>
            </a:r>
          </a:p>
          <a:p>
            <a:pPr defTabSz="99057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dirty="0">
                <a:latin typeface="Arial" charset="0"/>
                <a:cs typeface="msgothic" charset="0"/>
              </a:rPr>
              <a:t>(</a:t>
            </a:r>
            <a:r>
              <a:rPr lang="en-GB" sz="1500" b="1" dirty="0">
                <a:latin typeface="Arial" charset="0"/>
                <a:cs typeface="msgothic" charset="0"/>
              </a:rPr>
              <a:t>A</a:t>
            </a:r>
            <a:r>
              <a:rPr lang="en-GB" dirty="0">
                <a:latin typeface="Arial" charset="0"/>
                <a:cs typeface="msgothic" charset="0"/>
              </a:rPr>
              <a:t>) Data accumulation at EMBL-EBI by data type, for example mass spectrometry (MS); (</a:t>
            </a:r>
            <a:r>
              <a:rPr lang="en-GB" sz="1500" b="1" dirty="0">
                <a:latin typeface="Arial" charset="0"/>
                <a:cs typeface="msgothic" charset="0"/>
              </a:rPr>
              <a:t>B</a:t>
            </a:r>
            <a:r>
              <a:rPr lang="en-GB" dirty="0">
                <a:latin typeface="Arial" charset="0"/>
                <a:cs typeface="msgothic" charset="0"/>
              </a:rPr>
              <a:t>) Data accumulation by dedicated resource, for example PRIDE. The y-axis is log-scale, with the slope of the dashed lines indicating a 12-month doubling time. Continued data growth is seen in all types of data at EMBL-EBI and all data resources. In all data resources shown here, growth rates are predicted to continue increasing, with notable sustained exponential growth in PRIDE, the European Genome-</a:t>
            </a:r>
            <a:r>
              <a:rPr lang="en-GB" dirty="0" err="1">
                <a:latin typeface="Arial" charset="0"/>
                <a:cs typeface="msgothic" charset="0"/>
              </a:rPr>
              <a:t>phenome</a:t>
            </a:r>
            <a:r>
              <a:rPr lang="en-GB" dirty="0">
                <a:latin typeface="Arial" charset="0"/>
                <a:cs typeface="msgothic" charset="0"/>
              </a:rPr>
              <a:t> Archive (EGA) and </a:t>
            </a:r>
            <a:r>
              <a:rPr lang="en-GB" dirty="0" err="1">
                <a:latin typeface="Arial" charset="0"/>
                <a:cs typeface="msgothic" charset="0"/>
              </a:rPr>
              <a:t>MetaboLights</a:t>
            </a:r>
            <a:r>
              <a:rPr lang="en-GB" dirty="0">
                <a:latin typeface="Arial" charset="0"/>
                <a:cs typeface="msgothic" charset="0"/>
              </a:rPr>
              <a:t>: all have doubling times of around 12 months. All three contributing platforms show rates that are increasing over time, with data growing exponentially with around a 12-month doubling time.</a:t>
            </a:r>
          </a:p>
          <a:p>
            <a:r>
              <a:rPr lang="en-US" dirty="0">
                <a:latin typeface="Corbel" charset="0"/>
              </a:rPr>
              <a:t>EGA – European Genome-</a:t>
            </a:r>
            <a:r>
              <a:rPr lang="en-US" dirty="0" err="1">
                <a:latin typeface="Corbel" charset="0"/>
              </a:rPr>
              <a:t>phenome</a:t>
            </a:r>
            <a:r>
              <a:rPr lang="en-US" dirty="0">
                <a:latin typeface="Corbel" charset="0"/>
              </a:rPr>
              <a:t> Archive, PRIDE – Proteome identification database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4838" indent="-309553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38212" indent="-247642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33497" indent="-247642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28781" indent="-247642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691B11-3FAA-5846-B9B0-ED6E49AEE419}" type="slidenum">
              <a:rPr lang="de-DE" sz="1300">
                <a:latin typeface="Corbel" charset="0"/>
                <a:cs typeface="Geneva" charset="0"/>
              </a:rPr>
              <a:pPr/>
              <a:t>5</a:t>
            </a:fld>
            <a:endParaRPr lang="de-DE" sz="1300">
              <a:latin typeface="Corbel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38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orbel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4838" indent="-309553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38212" indent="-247642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33497" indent="-247642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28781" indent="-247642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BC2464-086E-334D-8686-A3DF0E770771}" type="slidenum">
              <a:rPr lang="de-DE" sz="1300">
                <a:solidFill>
                  <a:srgbClr val="000000"/>
                </a:solidFill>
                <a:latin typeface="Corbel" charset="0"/>
              </a:rPr>
              <a:pPr/>
              <a:t>6</a:t>
            </a:fld>
            <a:endParaRPr lang="de-DE" sz="1300">
              <a:solidFill>
                <a:srgbClr val="000000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orbel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C3644E47-2D17-D647-8548-A552F973154C}" type="slidenum">
              <a:rPr lang="de-DE" sz="1200">
                <a:solidFill>
                  <a:srgbClr val="000000"/>
                </a:solidFill>
                <a:latin typeface="Corbel" charset="0"/>
              </a:rPr>
              <a:pPr/>
              <a:t>8</a:t>
            </a:fld>
            <a:endParaRPr lang="de-DE" sz="1200">
              <a:solidFill>
                <a:srgbClr val="000000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12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4DADA-A641-F04B-8DE3-7D893515C21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357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8932-CF10-4810-8A12-9F39ADF1E386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27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69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8932-CF10-4810-8A12-9F39ADF1E386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386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LIXIR_powerpoint title_standa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1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Corbel"/>
              <a:ea typeface="ＭＳ Ｐゴシック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930400" y="5935663"/>
            <a:ext cx="6527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800" i="1">
                <a:solidFill>
                  <a:srgbClr val="DD5E21"/>
                </a:solidFill>
                <a:cs typeface="+mn-cs"/>
              </a:rPr>
              <a:t>European Life Sciences Infrastructure for Biological Information</a:t>
            </a:r>
          </a:p>
          <a:p>
            <a:pPr algn="r" eaLnBrk="1" hangingPunct="1">
              <a:defRPr/>
            </a:pPr>
            <a:r>
              <a:rPr lang="en-US" sz="1800" i="1">
                <a:solidFill>
                  <a:srgbClr val="DD5E21"/>
                </a:solidFill>
                <a:cs typeface="+mn-cs"/>
              </a:rPr>
              <a:t>www.elixir-europe.org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97226"/>
            <a:ext cx="7772400" cy="1470025"/>
          </a:xfrm>
        </p:spPr>
        <p:txBody>
          <a:bodyPr>
            <a:normAutofit/>
          </a:bodyPr>
          <a:lstStyle>
            <a:lvl1pPr algn="r">
              <a:defRPr sz="5000" b="1">
                <a:solidFill>
                  <a:schemeClr val="accent2"/>
                </a:solidFill>
                <a:latin typeface="Corbel"/>
                <a:cs typeface="Corbe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600" y="4749800"/>
            <a:ext cx="5816600" cy="1079500"/>
          </a:xfrm>
        </p:spPr>
        <p:txBody>
          <a:bodyPr>
            <a:normAutofit/>
          </a:bodyPr>
          <a:lstStyle>
            <a:lvl1pPr marL="0" indent="0" algn="r">
              <a:buNone/>
              <a:defRPr sz="2900">
                <a:solidFill>
                  <a:schemeClr val="accent2"/>
                </a:solidFill>
                <a:latin typeface="Corbel"/>
                <a:cs typeface="Corbel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9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0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CELERATE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xcelerate_white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5798634"/>
            <a:ext cx="1597025" cy="77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1" y="5786024"/>
            <a:ext cx="1001713" cy="84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525590"/>
            <a:ext cx="81534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35428" y="6237122"/>
            <a:ext cx="4713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ELIXIR</a:t>
            </a:r>
            <a:r>
              <a:rPr lang="en-GB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 All Hands 2017, 21-23 March, Rome, Italy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92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A8B7DBA3-C25A-D945-87BC-3A298F2D3279}" type="datetimeFigureOut">
              <a:rPr lang="nb-NO" smtClean="0"/>
              <a:t>29.06.2017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4188DDEA-AED9-0E40-981F-393931B6E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7459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931E558E-E17E-0245-9C87-58F923BA9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1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A52979BF-11D6-0240-9D44-2A0A1216A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B83AE6A2-CEA4-C74C-8280-F1F2827ED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11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5E995F17-148B-2641-A415-E8E8B53D8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38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397AB5A5-3268-484A-9E50-0F0D8CFAE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78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802EACAE-0D95-324A-941C-6DCFFE364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05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4C1AC62E-D946-484B-A7FD-FACFA463C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8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100000">
                <a:srgbClr val="F47D20"/>
              </a:gs>
              <a:gs pos="0">
                <a:srgbClr val="F46B2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639762"/>
          </a:xfrm>
        </p:spPr>
        <p:txBody>
          <a:bodyPr>
            <a:noAutofit/>
          </a:bodyPr>
          <a:lstStyle>
            <a:lvl1pPr algn="l">
              <a:defRPr sz="3600" b="0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04"/>
            <a:ext cx="8229600" cy="4634058"/>
          </a:xfrm>
        </p:spPr>
        <p:txBody>
          <a:bodyPr/>
          <a:lstStyle>
            <a:lvl1pPr marL="342859" indent="-342859">
              <a:buClr>
                <a:srgbClr val="F47D20"/>
              </a:buClr>
              <a:buSzPct val="100000"/>
              <a:buFontTx/>
              <a:buBlip>
                <a:blip r:embed="rId2"/>
              </a:buBlip>
              <a:defRPr sz="2400">
                <a:latin typeface="+mn-lt"/>
              </a:defRPr>
            </a:lvl1pPr>
            <a:lvl2pPr marL="742861" indent="-285716">
              <a:buClr>
                <a:srgbClr val="F47D20"/>
              </a:buClr>
              <a:buFont typeface="Arial"/>
              <a:buChar char="•"/>
              <a:defRPr sz="2000">
                <a:latin typeface="+mn-lt"/>
              </a:defRPr>
            </a:lvl2pPr>
            <a:lvl3pPr>
              <a:buClr>
                <a:srgbClr val="F47D20"/>
              </a:buCl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73038" y="6451600"/>
            <a:ext cx="685800" cy="168275"/>
          </a:xfrm>
        </p:spPr>
        <p:txBody>
          <a:bodyPr/>
          <a:lstStyle>
            <a:lvl1pPr defTabSz="457200" eaLnBrk="0" hangingPunct="0">
              <a:defRPr sz="1800" i="1">
                <a:solidFill>
                  <a:srgbClr val="F47D20"/>
                </a:solidFill>
                <a:latin typeface="Arial" charset="0"/>
              </a:defRPr>
            </a:lvl1pPr>
          </a:lstStyle>
          <a:p>
            <a:pPr>
              <a:defRPr/>
            </a:pPr>
            <a:fld id="{C93C7258-2CEA-B742-9DDB-030E75264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5" descr="Excelerate_whitebackground.png">
            <a:extLst>
              <a:ext uri="{FF2B5EF4-FFF2-40B4-BE49-F238E27FC236}">
                <a16:creationId xmlns:a16="http://schemas.microsoft.com/office/drawing/2014/main" id="{ED967BBA-3C9A-4B29-A697-0B45E7E33F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96" y="5798634"/>
            <a:ext cx="2129367" cy="77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66F2A7B-DF3D-4E26-973D-90567F19A7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863" y="5786024"/>
            <a:ext cx="1335617" cy="84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281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6A87C260-6377-B946-BBBC-9CFCEF3D8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27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28C0E5AF-3B39-E04A-94B9-0B7870B65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90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756232E5-A332-FC4B-B871-D2A18094B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1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471E417D-15F0-4B43-A8AE-EE555B263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6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100000">
                <a:srgbClr val="F47D20"/>
              </a:gs>
              <a:gs pos="0">
                <a:srgbClr val="F46B2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8" descr="ELIXIR logo_mac 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834063"/>
            <a:ext cx="12223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639762"/>
          </a:xfrm>
        </p:spPr>
        <p:txBody>
          <a:bodyPr>
            <a:noAutofit/>
          </a:bodyPr>
          <a:lstStyle>
            <a:lvl1pPr algn="l">
              <a:defRPr sz="3600" b="0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04"/>
            <a:ext cx="8229600" cy="4634058"/>
          </a:xfrm>
        </p:spPr>
        <p:txBody>
          <a:bodyPr/>
          <a:lstStyle>
            <a:lvl1pPr marL="342859" indent="-342859">
              <a:buClr>
                <a:srgbClr val="F47D20"/>
              </a:buClr>
              <a:buSzPct val="100000"/>
              <a:buFontTx/>
              <a:buBlip>
                <a:blip r:embed="rId3"/>
              </a:buBlip>
              <a:defRPr sz="2400">
                <a:latin typeface="+mn-lt"/>
              </a:defRPr>
            </a:lvl1pPr>
            <a:lvl2pPr marL="742861" indent="-285716">
              <a:buClr>
                <a:srgbClr val="F47D20"/>
              </a:buClr>
              <a:buFont typeface="Arial"/>
              <a:buChar char="•"/>
              <a:defRPr sz="2000">
                <a:latin typeface="+mn-lt"/>
              </a:defRPr>
            </a:lvl2pPr>
            <a:lvl3pPr>
              <a:buClr>
                <a:srgbClr val="F47D20"/>
              </a:buCl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73038" y="6451600"/>
            <a:ext cx="685800" cy="168275"/>
          </a:xfrm>
        </p:spPr>
        <p:txBody>
          <a:bodyPr/>
          <a:lstStyle>
            <a:lvl1pPr defTabSz="457200" eaLnBrk="0" hangingPunct="0">
              <a:defRPr sz="1800" i="1">
                <a:solidFill>
                  <a:srgbClr val="F47D20"/>
                </a:solidFill>
                <a:latin typeface="Arial" charset="0"/>
              </a:defRPr>
            </a:lvl1pPr>
          </a:lstStyle>
          <a:p>
            <a:pPr>
              <a:defRPr/>
            </a:pPr>
            <a:fld id="{C93C7258-2CEA-B742-9DDB-030E75264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100000">
                <a:srgbClr val="F47D20"/>
              </a:gs>
              <a:gs pos="0">
                <a:srgbClr val="F46B2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639762"/>
          </a:xfrm>
        </p:spPr>
        <p:txBody>
          <a:bodyPr>
            <a:noAutofit/>
          </a:bodyPr>
          <a:lstStyle>
            <a:lvl1pPr algn="l">
              <a:defRPr sz="3600" b="0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04"/>
            <a:ext cx="8229600" cy="4634058"/>
          </a:xfrm>
        </p:spPr>
        <p:txBody>
          <a:bodyPr/>
          <a:lstStyle>
            <a:lvl1pPr marL="342859" indent="-342859">
              <a:buClr>
                <a:srgbClr val="F47D20"/>
              </a:buClr>
              <a:buSzPct val="100000"/>
              <a:buFontTx/>
              <a:buBlip>
                <a:blip r:embed="rId2"/>
              </a:buBlip>
              <a:defRPr sz="2400">
                <a:latin typeface="+mn-lt"/>
              </a:defRPr>
            </a:lvl1pPr>
            <a:lvl2pPr marL="742861" indent="-285716">
              <a:buClr>
                <a:srgbClr val="F47D20"/>
              </a:buClr>
              <a:buFont typeface="Arial"/>
              <a:buChar char="•"/>
              <a:defRPr sz="2000">
                <a:latin typeface="+mn-lt"/>
              </a:defRPr>
            </a:lvl2pPr>
            <a:lvl3pPr>
              <a:buClr>
                <a:srgbClr val="F47D20"/>
              </a:buCl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73038" y="6451600"/>
            <a:ext cx="685800" cy="168275"/>
          </a:xfrm>
        </p:spPr>
        <p:txBody>
          <a:bodyPr/>
          <a:lstStyle>
            <a:lvl1pPr defTabSz="457200" eaLnBrk="0" hangingPunct="0">
              <a:defRPr sz="1800" i="1">
                <a:solidFill>
                  <a:srgbClr val="F47D20"/>
                </a:solidFill>
                <a:latin typeface="Arial" charset="0"/>
              </a:defRPr>
            </a:lvl1pPr>
          </a:lstStyle>
          <a:p>
            <a:pPr>
              <a:defRPr/>
            </a:pPr>
            <a:fld id="{C93C7258-2CEA-B742-9DDB-030E75264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EC0FED-DE95-47BD-99A0-17E664CE2D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352" y="5758214"/>
            <a:ext cx="1231404" cy="82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0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LIXIR logo_mac 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834063"/>
            <a:ext cx="12223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639762"/>
          </a:xfrm>
        </p:spPr>
        <p:txBody>
          <a:bodyPr>
            <a:noAutofit/>
          </a:bodyPr>
          <a:lstStyle>
            <a:lvl1pPr algn="l">
              <a:defRPr sz="3600" b="0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73038" y="6451600"/>
            <a:ext cx="685800" cy="168275"/>
          </a:xfrm>
        </p:spPr>
        <p:txBody>
          <a:bodyPr/>
          <a:lstStyle>
            <a:lvl1pPr defTabSz="457200" eaLnBrk="0" hangingPunct="0">
              <a:defRPr sz="1800" i="1">
                <a:solidFill>
                  <a:srgbClr val="F47D20"/>
                </a:solidFill>
                <a:latin typeface="Arial" charset="0"/>
              </a:defRPr>
            </a:lvl1pPr>
          </a:lstStyle>
          <a:p>
            <a:pPr>
              <a:defRPr/>
            </a:pPr>
            <a:fld id="{21C0396B-D5F5-6149-84A2-5BB481122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1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CF38131D-6EFA-E149-BBCF-A94292DE9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1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251D4D50-DEF3-A24B-8098-5A91DDE4F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0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C8A5201F-199D-174C-A610-59FF43E6B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5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EXCELE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elixir_helix_200_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69413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851275" y="6092825"/>
            <a:ext cx="47990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i="1" dirty="0">
                <a:solidFill>
                  <a:srgbClr val="003F41"/>
                </a:solidFill>
                <a:latin typeface="Corbel" pitchFamily="34" charset="0"/>
                <a:ea typeface="Geneva" charset="-128"/>
                <a:cs typeface="+mn-cs"/>
              </a:rPr>
              <a:t>http://www.elixir-norway.org/</a:t>
            </a:r>
          </a:p>
        </p:txBody>
      </p:sp>
      <p:pic>
        <p:nvPicPr>
          <p:cNvPr id="5" name="Picture 5" descr="Excelerate_whitebackgrou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157788"/>
            <a:ext cx="19621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57788"/>
            <a:ext cx="1214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323850" y="6092825"/>
            <a:ext cx="3600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>
                <a:solidFill>
                  <a:srgbClr val="7F7F7F"/>
                </a:solidFill>
              </a:rPr>
              <a:t>ELIXIR-EXCELERATE is funded by the European Commission within the Research Infrastructures programme of Horizon 2020, grant agreement number 676559.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3568" y="3356993"/>
            <a:ext cx="7772400" cy="864096"/>
          </a:xfrm>
        </p:spPr>
        <p:txBody>
          <a:bodyPr>
            <a:normAutofit/>
          </a:bodyPr>
          <a:lstStyle>
            <a:lvl1pPr algn="r">
              <a:defRPr sz="5000" b="1">
                <a:solidFill>
                  <a:srgbClr val="003F41"/>
                </a:solidFill>
                <a:latin typeface="Corbel"/>
                <a:cs typeface="Corbe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27784" y="4293097"/>
            <a:ext cx="5816600" cy="571004"/>
          </a:xfrm>
        </p:spPr>
        <p:txBody>
          <a:bodyPr>
            <a:normAutofit/>
          </a:bodyPr>
          <a:lstStyle>
            <a:lvl1pPr marL="0" indent="0" algn="r">
              <a:buNone/>
              <a:defRPr lang="en-US" sz="2800" i="1"/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059834" y="4977768"/>
            <a:ext cx="3384550" cy="360040"/>
          </a:xfrm>
        </p:spPr>
        <p:txBody>
          <a:bodyPr/>
          <a:lstStyle>
            <a:lvl1pPr marL="0" indent="0" algn="r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05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rgbClr val="F46B20"/>
              </a:gs>
              <a:gs pos="100000">
                <a:srgbClr val="F47D2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6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97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66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23938"/>
            <a:ext cx="822960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38" y="6356350"/>
            <a:ext cx="779462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defTabSz="455613" eaLnBrk="1" hangingPunct="1">
              <a:defRPr sz="1600">
                <a:solidFill>
                  <a:srgbClr val="F46B20"/>
                </a:solidFill>
                <a:latin typeface="Corbel" charset="0"/>
                <a:cs typeface="Arial" charset="0"/>
              </a:defRPr>
            </a:lvl1pPr>
          </a:lstStyle>
          <a:p>
            <a:pPr>
              <a:defRPr/>
            </a:pPr>
            <a:fld id="{529946F4-A4F5-7043-92F6-E024AA487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06" r:id="rId1"/>
    <p:sldLayoutId id="2147486907" r:id="rId2"/>
    <p:sldLayoutId id="2147486924" r:id="rId3"/>
    <p:sldLayoutId id="2147486926" r:id="rId4"/>
    <p:sldLayoutId id="2147486908" r:id="rId5"/>
    <p:sldLayoutId id="2147486909" r:id="rId6"/>
    <p:sldLayoutId id="2147486910" r:id="rId7"/>
    <p:sldLayoutId id="2147486911" r:id="rId8"/>
    <p:sldLayoutId id="2147486923" r:id="rId9"/>
    <p:sldLayoutId id="2147486925" r:id="rId10"/>
    <p:sldLayoutId id="2147486927" r:id="rId11"/>
    <p:sldLayoutId id="2147486928" r:id="rId12"/>
  </p:sldLayoutIdLst>
  <p:hf hdr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bg1"/>
          </a:solidFill>
          <a:latin typeface="+mj-lt"/>
          <a:ea typeface="ＭＳ Ｐゴシック" pitchFamily="34" charset="-128"/>
          <a:cs typeface="Arial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  <a:cs typeface="Arial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  <a:cs typeface="Arial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  <a:cs typeface="Arial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  <a:cs typeface="Arial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Arial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Arial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Arial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Arial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Arial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912" r:id="rId1"/>
    <p:sldLayoutId id="2147486913" r:id="rId2"/>
    <p:sldLayoutId id="2147486914" r:id="rId3"/>
    <p:sldLayoutId id="2147486915" r:id="rId4"/>
    <p:sldLayoutId id="2147486916" r:id="rId5"/>
    <p:sldLayoutId id="2147486917" r:id="rId6"/>
    <p:sldLayoutId id="2147486918" r:id="rId7"/>
    <p:sldLayoutId id="2147486919" r:id="rId8"/>
    <p:sldLayoutId id="2147486920" r:id="rId9"/>
    <p:sldLayoutId id="2147486921" r:id="rId10"/>
    <p:sldLayoutId id="2147486922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0KXZdVao0kqUE9BbXVrc3ZLY1E/view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xir-europe.org/use-cas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mp.sfb.uit.no/" TargetMode="External"/><Relationship Id="rId2" Type="http://schemas.openxmlformats.org/officeDocument/2006/relationships/hyperlink" Target="https://academic.oup.com/gigascience/article/doi/10.1093/gigascience/gix047/3869082/The-metagenomic-data-life-cycle-standards-and-b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jiXAZO27elBa5zGKCpwvRXxx-kF52Iuf" TargetMode="External"/><Relationship Id="rId5" Type="http://schemas.openxmlformats.org/officeDocument/2006/relationships/hyperlink" Target="https://metapipe.uit.no/" TargetMode="External"/><Relationship Id="rId4" Type="http://schemas.openxmlformats.org/officeDocument/2006/relationships/hyperlink" Target="https://www.ebi.ac.uk/metagenomic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github.com/uit-no/elixir-excelerate/blob/master/meta-pipe.m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24x5ygyE5xIUVHJOq94TwoqLxHgABxGhmrawEmXdN5w/edit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chart" Target="../charts/chart1.xm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youtu.be/stTY6fxwonY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xir-europe.org/platform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100811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orbel" charset="0"/>
                <a:ea typeface="ＭＳ Ｐゴシック" charset="0"/>
                <a:cs typeface="Corbel" charset="0"/>
              </a:rPr>
              <a:t>ELIXIR activities in Norway</a:t>
            </a:r>
            <a:br>
              <a:rPr lang="en-US" sz="4000" dirty="0">
                <a:latin typeface="Corbel" charset="0"/>
                <a:ea typeface="ＭＳ Ｐゴシック" charset="0"/>
                <a:cs typeface="Corbel" charset="0"/>
              </a:rPr>
            </a:br>
            <a:r>
              <a:rPr lang="en-US" sz="4000" dirty="0">
                <a:latin typeface="Corbel" charset="0"/>
                <a:ea typeface="ＭＳ Ｐゴシック" charset="0"/>
                <a:cs typeface="Corbel" charset="0"/>
              </a:rPr>
              <a:t>(and Europe)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4293096"/>
            <a:ext cx="5816600" cy="9361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Lars Ailo Bongo (ELIXIR-NO, UiT)</a:t>
            </a:r>
            <a:br>
              <a:rPr lang="en-US" dirty="0"/>
            </a:br>
            <a:r>
              <a:rPr lang="en-US" dirty="0"/>
              <a:t>Gard Thomassen (ELIXIR-NO, </a:t>
            </a:r>
            <a:r>
              <a:rPr lang="en-US" dirty="0" err="1"/>
              <a:t>UiO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51920" y="5373216"/>
            <a:ext cx="4592464" cy="648072"/>
          </a:xfrm>
        </p:spPr>
        <p:txBody>
          <a:bodyPr/>
          <a:lstStyle/>
          <a:p>
            <a:r>
              <a:rPr lang="en-US" dirty="0" err="1"/>
              <a:t>NorduGrid</a:t>
            </a:r>
            <a:r>
              <a:rPr lang="en-US" dirty="0"/>
              <a:t> 2017, 29 June 2017,</a:t>
            </a:r>
            <a:br>
              <a:rPr lang="en-US" dirty="0"/>
            </a:br>
            <a:r>
              <a:rPr lang="en-US" dirty="0"/>
              <a:t> Tromsø, Norway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5CEBDE-ECE6-4332-A34B-94EAF9827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444231"/>
            <a:ext cx="20955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6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6BA1-8D7F-4E26-9586-7EA7DA01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ELIXIR Compute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991A-0F39-414A-B97D-DB1872BDF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Authentication and authorization infrastructure</a:t>
            </a:r>
          </a:p>
          <a:p>
            <a:pPr lvl="1"/>
            <a:r>
              <a:rPr lang="en-US" dirty="0"/>
              <a:t>Single login for all ELIXIR services</a:t>
            </a:r>
          </a:p>
          <a:p>
            <a:r>
              <a:rPr lang="en-US" dirty="0"/>
              <a:t>Cloud and compute</a:t>
            </a:r>
          </a:p>
          <a:p>
            <a:pPr lvl="1"/>
            <a:r>
              <a:rPr lang="en-US" dirty="0"/>
              <a:t>Standardized way to setup backend for analysis services</a:t>
            </a:r>
          </a:p>
          <a:p>
            <a:pPr lvl="1"/>
            <a:r>
              <a:rPr lang="en-US" dirty="0"/>
              <a:t>Setup analysis environment in secure platforms</a:t>
            </a:r>
          </a:p>
          <a:p>
            <a:r>
              <a:rPr lang="en-US" dirty="0"/>
              <a:t>Storage and data transfer</a:t>
            </a:r>
          </a:p>
          <a:p>
            <a:pPr lvl="1"/>
            <a:r>
              <a:rPr lang="en-US" dirty="0"/>
              <a:t>Replicate reference databases</a:t>
            </a:r>
          </a:p>
          <a:p>
            <a:r>
              <a:rPr lang="en-US" dirty="0"/>
              <a:t>Infrastructure services registry</a:t>
            </a:r>
          </a:p>
          <a:p>
            <a:r>
              <a:rPr lang="en-US" dirty="0"/>
              <a:t>Help desk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209FC-D6D9-42AF-80C6-6250750A6F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6CF6D-518E-4640-A0B0-1F7CCFCAC890}"/>
              </a:ext>
            </a:extLst>
          </p:cNvPr>
          <p:cNvSpPr txBox="1"/>
          <p:nvPr/>
        </p:nvSpPr>
        <p:spPr>
          <a:xfrm>
            <a:off x="881861" y="6114782"/>
            <a:ext cx="6741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2"/>
              </a:rPr>
              <a:t>https://drive.google.com/file/d/0B0KXZdVao0kqUE9BbXVrc3ZLY1E/view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545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D4BA0-08C3-4AE6-8F7D-E91AB49A0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D22BF-6989-4169-B799-926D2A254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Marine metagenomics</a:t>
            </a:r>
          </a:p>
          <a:p>
            <a:r>
              <a:rPr lang="en-US" dirty="0"/>
              <a:t>Human data</a:t>
            </a:r>
          </a:p>
          <a:p>
            <a:r>
              <a:rPr lang="en-US" dirty="0"/>
              <a:t>Rare diseases</a:t>
            </a:r>
          </a:p>
          <a:p>
            <a:r>
              <a:rPr lang="en-US" dirty="0"/>
              <a:t>Plant sciences</a:t>
            </a:r>
          </a:p>
          <a:p>
            <a:r>
              <a:rPr lang="en-US" dirty="0"/>
              <a:t>(Training)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A518B-2D43-4B90-A3CE-0AC7C1C50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B50A5-5EEB-485E-B8FA-F54C610C27FB}"/>
              </a:ext>
            </a:extLst>
          </p:cNvPr>
          <p:cNvSpPr txBox="1"/>
          <p:nvPr/>
        </p:nvSpPr>
        <p:spPr>
          <a:xfrm>
            <a:off x="1979712" y="5157192"/>
            <a:ext cx="4657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https://www.elixir-europe.org/use-cases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292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8557-C7E2-4F04-93F5-0EF7852C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Marine metagenomics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B96BD-4F14-442D-AA53-192A285F0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a comprehensive metagenomic data standards environment </a:t>
            </a:r>
          </a:p>
          <a:p>
            <a:pPr lvl="1"/>
            <a:r>
              <a:rPr lang="en-US" dirty="0">
                <a:hlinkClick r:id="rId2"/>
              </a:rPr>
              <a:t>The metagenomic data life-cycle: standards and best practices</a:t>
            </a:r>
            <a:r>
              <a:rPr lang="en-US" dirty="0"/>
              <a:t>, </a:t>
            </a:r>
            <a:r>
              <a:rPr lang="en-US" dirty="0" err="1"/>
              <a:t>Gigascience</a:t>
            </a:r>
            <a:r>
              <a:rPr lang="en-US" dirty="0"/>
              <a:t> 2017</a:t>
            </a:r>
          </a:p>
          <a:p>
            <a:r>
              <a:rPr lang="en-US" dirty="0"/>
              <a:t>Create marine reference databases</a:t>
            </a:r>
          </a:p>
          <a:p>
            <a:pPr lvl="1"/>
            <a:r>
              <a:rPr lang="en-US" dirty="0">
                <a:hlinkClick r:id="rId3"/>
              </a:rPr>
              <a:t>The Marine Metagenomics Portal</a:t>
            </a:r>
            <a:r>
              <a:rPr lang="en-US" dirty="0"/>
              <a:t> (MMP)</a:t>
            </a:r>
          </a:p>
          <a:p>
            <a:r>
              <a:rPr lang="en-US" dirty="0"/>
              <a:t>Implement pipelines for marine metagenomics analyses</a:t>
            </a:r>
          </a:p>
          <a:p>
            <a:pPr lvl="1"/>
            <a:r>
              <a:rPr lang="en-US" dirty="0">
                <a:hlinkClick r:id="rId4"/>
              </a:rPr>
              <a:t>EBI EMG</a:t>
            </a:r>
            <a:endParaRPr lang="en-US" dirty="0"/>
          </a:p>
          <a:p>
            <a:pPr lvl="1"/>
            <a:r>
              <a:rPr lang="en-US" dirty="0"/>
              <a:t>UiT </a:t>
            </a:r>
            <a:r>
              <a:rPr lang="en-US" dirty="0">
                <a:hlinkClick r:id="rId5"/>
              </a:rPr>
              <a:t>META-pipe</a:t>
            </a:r>
            <a:r>
              <a:rPr lang="en-US" dirty="0"/>
              <a:t> (used to generate data for MMP)</a:t>
            </a:r>
          </a:p>
          <a:p>
            <a:r>
              <a:rPr lang="en-US" dirty="0"/>
              <a:t>Provide training and workshops</a:t>
            </a:r>
          </a:p>
          <a:p>
            <a:pPr lvl="1"/>
            <a:r>
              <a:rPr lang="en-US" dirty="0">
                <a:hlinkClick r:id="rId6"/>
              </a:rPr>
              <a:t>Metagenomics training</a:t>
            </a:r>
            <a:r>
              <a:rPr lang="en-US" dirty="0"/>
              <a:t> using META-pipe on CSC </a:t>
            </a:r>
            <a:r>
              <a:rPr lang="en-US" dirty="0" err="1"/>
              <a:t>cPouta</a:t>
            </a:r>
            <a:r>
              <a:rPr lang="en-US" dirty="0"/>
              <a:t> cloud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F8BF9-7B0E-4B03-90F9-01EFC89A0C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4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86800" cy="639763"/>
          </a:xfrm>
        </p:spPr>
        <p:txBody>
          <a:bodyPr/>
          <a:lstStyle/>
          <a:p>
            <a:pPr algn="l"/>
            <a:r>
              <a:rPr lang="en-US" sz="3200" dirty="0"/>
              <a:t>META-pipe: marine metagenomics analysis pipeline</a:t>
            </a:r>
          </a:p>
        </p:txBody>
      </p:sp>
      <p:pic>
        <p:nvPicPr>
          <p:cNvPr id="6" name="Content Placeholder 9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196752"/>
            <a:ext cx="586219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08275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META-pipe: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FCF4E-18E6-480C-9BAA-49568F81408B}"/>
              </a:ext>
            </a:extLst>
          </p:cNvPr>
          <p:cNvSpPr txBox="1"/>
          <p:nvPr/>
        </p:nvSpPr>
        <p:spPr>
          <a:xfrm>
            <a:off x="1187624" y="5268098"/>
            <a:ext cx="6312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2"/>
              </a:rPr>
              <a:t>https://github.com/uit-no/elixir-excelerate/blob/master/meta-pipe.md</a:t>
            </a:r>
            <a:r>
              <a:rPr lang="en-US" sz="1600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9F3235-B9B5-48BC-8149-A59C5776D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92" y="1628800"/>
            <a:ext cx="8662280" cy="31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09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C0D4-989F-4DD8-92EE-D3D35C86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META-pipe physical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BE309-1445-43D1-A2D4-6BDADC4C20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DB6C2E-8F77-4692-B7C1-BA65A9619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45"/>
          <a:stretch/>
        </p:blipFill>
        <p:spPr>
          <a:xfrm>
            <a:off x="516267" y="1052736"/>
            <a:ext cx="8111466" cy="46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1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META-pipe: cloud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Pipeline tools &amp; reference DBs:</a:t>
            </a:r>
          </a:p>
          <a:p>
            <a:pPr lvl="1"/>
            <a:r>
              <a:rPr lang="en-US" dirty="0"/>
              <a:t>Mostly 3</a:t>
            </a:r>
            <a:r>
              <a:rPr lang="en-US" baseline="30000" dirty="0"/>
              <a:t>rd</a:t>
            </a:r>
            <a:r>
              <a:rPr lang="en-US" dirty="0"/>
              <a:t> party binaries</a:t>
            </a:r>
          </a:p>
          <a:p>
            <a:pPr lvl="1"/>
            <a:r>
              <a:rPr lang="en-US" dirty="0"/>
              <a:t>Hundreds of GB of reference DBs</a:t>
            </a:r>
          </a:p>
          <a:p>
            <a:pPr lvl="1"/>
            <a:r>
              <a:rPr lang="en-US" dirty="0"/>
              <a:t>Packaged in META-pipe Jenkins server</a:t>
            </a:r>
          </a:p>
          <a:p>
            <a:pPr lvl="1"/>
            <a:r>
              <a:rPr lang="en-US" dirty="0"/>
              <a:t>Not in a container/ VM (no benefits for now)</a:t>
            </a:r>
          </a:p>
          <a:p>
            <a:pPr lvl="1"/>
            <a:r>
              <a:rPr lang="en-US" dirty="0"/>
              <a:t>Ongoing: standardize provenance data reporting</a:t>
            </a:r>
          </a:p>
          <a:p>
            <a:r>
              <a:rPr lang="en-US" dirty="0"/>
              <a:t>Spark program</a:t>
            </a:r>
          </a:p>
          <a:p>
            <a:pPr lvl="1"/>
            <a:r>
              <a:rPr lang="en-US" dirty="0"/>
              <a:t>Regular spark program + abstractions/interfaces for running 3</a:t>
            </a:r>
            <a:r>
              <a:rPr lang="en-US" baseline="30000" dirty="0"/>
              <a:t>rd</a:t>
            </a:r>
            <a:r>
              <a:rPr lang="en-US" dirty="0"/>
              <a:t> party binaries</a:t>
            </a:r>
          </a:p>
          <a:p>
            <a:pPr lvl="1"/>
            <a:r>
              <a:rPr lang="en-US" dirty="0"/>
              <a:t>Ongoing: better error detection, logging, and handling</a:t>
            </a:r>
          </a:p>
          <a:p>
            <a:pPr lvl="1"/>
            <a:r>
              <a:rPr lang="en-US" dirty="0"/>
              <a:t>TODO: more secure execution</a:t>
            </a:r>
          </a:p>
          <a:p>
            <a:pPr lvl="1"/>
            <a:r>
              <a:rPr lang="en-US" dirty="0"/>
              <a:t>TODO: accounting and payment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25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META-pipe: cloud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Spark, NFS execution environment:</a:t>
            </a:r>
          </a:p>
          <a:p>
            <a:pPr lvl="1"/>
            <a:r>
              <a:rPr lang="en-US" dirty="0"/>
              <a:t>Standalone Spark</a:t>
            </a:r>
          </a:p>
          <a:p>
            <a:pPr lvl="1"/>
            <a:r>
              <a:rPr lang="en-US" dirty="0"/>
              <a:t>NFS since some tools need a shared file system</a:t>
            </a:r>
          </a:p>
          <a:p>
            <a:pPr lvl="1"/>
            <a:r>
              <a:rPr lang="en-US" dirty="0"/>
              <a:t>Ongoing: optimize execution environments</a:t>
            </a:r>
          </a:p>
          <a:p>
            <a:pPr lvl="1"/>
            <a:r>
              <a:rPr lang="en-US" dirty="0"/>
              <a:t>Ongoing: test scalability</a:t>
            </a:r>
          </a:p>
          <a:p>
            <a:pPr lvl="1"/>
            <a:r>
              <a:rPr lang="en-US" dirty="0"/>
              <a:t>Ongoing: test AWS</a:t>
            </a:r>
          </a:p>
          <a:p>
            <a:r>
              <a:rPr lang="en-US" dirty="0" err="1"/>
              <a:t>cPouta</a:t>
            </a:r>
            <a:r>
              <a:rPr lang="en-US" dirty="0"/>
              <a:t> </a:t>
            </a:r>
            <a:r>
              <a:rPr lang="en-US" dirty="0" err="1"/>
              <a:t>ansible</a:t>
            </a:r>
            <a:r>
              <a:rPr lang="en-US" dirty="0"/>
              <a:t> playbook</a:t>
            </a:r>
          </a:p>
          <a:p>
            <a:pPr lvl="1"/>
            <a:r>
              <a:rPr lang="en-US" dirty="0"/>
              <a:t>Setup Spark and NFS execution environment on </a:t>
            </a:r>
            <a:r>
              <a:rPr lang="en-US" dirty="0" err="1"/>
              <a:t>cPouta</a:t>
            </a:r>
            <a:r>
              <a:rPr lang="en-US" dirty="0"/>
              <a:t> OpenStack</a:t>
            </a:r>
          </a:p>
          <a:p>
            <a:pPr lvl="1"/>
            <a:r>
              <a:rPr lang="en-US" dirty="0"/>
              <a:t>Setup execution environment on CESNET Open Nebula</a:t>
            </a:r>
          </a:p>
          <a:p>
            <a:pPr lvl="1"/>
            <a:r>
              <a:rPr lang="en-US" dirty="0"/>
              <a:t>Ongoing: testing setup on EGI Federated Clouds (OCCI)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84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MMG  EOSC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Marine metagenomics use case, Elixir Compute Platform, EGI Elixir Competency Center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Aims:</a:t>
            </a:r>
          </a:p>
          <a:p>
            <a:pPr marL="857202" lvl="1" indent="-457200">
              <a:buFont typeface="+mj-lt"/>
              <a:buAutoNum type="arabicPeriod"/>
            </a:pPr>
            <a:r>
              <a:rPr lang="en-US" dirty="0"/>
              <a:t>Evaluate the performance of META-pipe and EMG at scale using EOSC resources.</a:t>
            </a:r>
          </a:p>
          <a:p>
            <a:pPr marL="857202" lvl="1" indent="-457200">
              <a:buFont typeface="+mj-lt"/>
              <a:buAutoNum type="arabicPeriod"/>
            </a:pPr>
            <a:r>
              <a:rPr lang="en-US" dirty="0"/>
              <a:t>Cost-optimize the analyses on EOSC.</a:t>
            </a:r>
          </a:p>
          <a:p>
            <a:pPr marL="857202" lvl="1" indent="-457200">
              <a:buFont typeface="+mj-lt"/>
              <a:buAutoNum type="arabicPeriod"/>
            </a:pPr>
            <a:r>
              <a:rPr lang="en-US" dirty="0"/>
              <a:t>Evaluate the use of elasticity in EOSC for execution of job queues.</a:t>
            </a:r>
          </a:p>
          <a:p>
            <a:pPr marL="857202" lvl="1" indent="-457200">
              <a:buFont typeface="+mj-lt"/>
              <a:buAutoNum type="arabicPeriod"/>
            </a:pPr>
            <a:r>
              <a:rPr lang="en-US" dirty="0"/>
              <a:t>Develop a full-service delivery model and potential business model between the stakeholders and entities involved.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Not funded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Next step: Nordic Open Science Cloud?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https://docs.google.com/document/d/124x5ygyE5xIUVHJOq94TwoqLxHgABxGhmrawEmXdN5w/edit#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2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F43677-4351-4238-8369-66F8A0D0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ELIXIR Norway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00EF5-E0CA-424E-84A8-E6192644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uib-logo.png">
            <a:extLst>
              <a:ext uri="{FF2B5EF4-FFF2-40B4-BE49-F238E27FC236}">
                <a16:creationId xmlns:a16="http://schemas.microsoft.com/office/drawing/2014/main" id="{57BBBE14-918C-4501-8E7A-6EB8D78B5B26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37" y="6096000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uio-logo.png">
            <a:extLst>
              <a:ext uri="{FF2B5EF4-FFF2-40B4-BE49-F238E27FC236}">
                <a16:creationId xmlns:a16="http://schemas.microsoft.com/office/drawing/2014/main" id="{4758635D-A8EB-4FE7-BCD9-0668507B66DA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2537" y="6159500"/>
            <a:ext cx="609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uit-logo.png">
            <a:extLst>
              <a:ext uri="{FF2B5EF4-FFF2-40B4-BE49-F238E27FC236}">
                <a16:creationId xmlns:a16="http://schemas.microsoft.com/office/drawing/2014/main" id="{C2E02623-4A97-49DB-8A0B-ABE798E27C79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1537" y="6181725"/>
            <a:ext cx="601664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umb-logo.png">
            <a:extLst>
              <a:ext uri="{FF2B5EF4-FFF2-40B4-BE49-F238E27FC236}">
                <a16:creationId xmlns:a16="http://schemas.microsoft.com/office/drawing/2014/main" id="{FD54C025-054E-492E-BB0A-271C080CC14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37" y="6192837"/>
            <a:ext cx="1524001" cy="48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research-council-logo.png">
            <a:extLst>
              <a:ext uri="{FF2B5EF4-FFF2-40B4-BE49-F238E27FC236}">
                <a16:creationId xmlns:a16="http://schemas.microsoft.com/office/drawing/2014/main" id="{20D2BCA8-90D3-47DF-9666-0FBC6F7DA245}"/>
              </a:ext>
            </a:extLst>
          </p:cNvPr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61137" y="6159500"/>
            <a:ext cx="2362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logo.png">
            <a:extLst>
              <a:ext uri="{FF2B5EF4-FFF2-40B4-BE49-F238E27FC236}">
                <a16:creationId xmlns:a16="http://schemas.microsoft.com/office/drawing/2014/main" id="{B0920BB5-B837-443D-8721-C60043C4E32A}"/>
              </a:ext>
            </a:extLst>
          </p:cNvPr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97200" y="6256337"/>
            <a:ext cx="1684338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Screen Shot 2015-05-05 at 02.42.03.png">
            <a:extLst>
              <a:ext uri="{FF2B5EF4-FFF2-40B4-BE49-F238E27FC236}">
                <a16:creationId xmlns:a16="http://schemas.microsoft.com/office/drawing/2014/main" id="{DE059AFF-A5A2-45C0-AC2A-24C9F9B07130}"/>
              </a:ext>
            </a:extLst>
          </p:cNvPr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4912" y="964841"/>
            <a:ext cx="4649825" cy="4785445"/>
          </a:xfrm>
          <a:prstGeom prst="rect">
            <a:avLst/>
          </a:prstGeom>
          <a:ln>
            <a:round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6BCEAB-D66C-4218-B5E6-B43BA614AFA6}"/>
              </a:ext>
            </a:extLst>
          </p:cNvPr>
          <p:cNvSpPr/>
          <p:nvPr/>
        </p:nvSpPr>
        <p:spPr>
          <a:xfrm>
            <a:off x="3275856" y="2060848"/>
            <a:ext cx="557547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Bioinformatics services for Norwegian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Pipelines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Compute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Storage resources (project &amp; archive)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Sensitive data storage and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Common Galaxy interface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User profile management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ECFEE6-C7B8-4501-85BF-A01321FECE8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5570"/>
          <a:stretch/>
        </p:blipFill>
        <p:spPr>
          <a:xfrm>
            <a:off x="2920247" y="5389677"/>
            <a:ext cx="1147697" cy="5459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8C1D9A-192F-45BD-AC52-F19DABF767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1960" y="5445224"/>
            <a:ext cx="2034558" cy="470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1E6D53-1E02-4549-9B9C-C7D5232304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4208" y="5445224"/>
            <a:ext cx="1878087" cy="4743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6C43FC-A1FA-4861-AFDE-3A972F00C3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60432" y="5277045"/>
            <a:ext cx="600250" cy="8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3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ELIXIR</a:t>
            </a:r>
          </a:p>
          <a:p>
            <a:pPr lvl="1"/>
            <a:r>
              <a:rPr lang="en-US" dirty="0"/>
              <a:t>Background</a:t>
            </a:r>
          </a:p>
          <a:p>
            <a:pPr lvl="1"/>
            <a:r>
              <a:rPr lang="en-US" dirty="0"/>
              <a:t>Platforms</a:t>
            </a:r>
          </a:p>
          <a:p>
            <a:pPr lvl="1"/>
            <a:r>
              <a:rPr lang="en-US" dirty="0"/>
              <a:t>Use cases</a:t>
            </a:r>
          </a:p>
          <a:p>
            <a:pPr lvl="1"/>
            <a:r>
              <a:rPr lang="en-US" dirty="0"/>
              <a:t>META-pipe pipeline and backend</a:t>
            </a:r>
          </a:p>
          <a:p>
            <a:r>
              <a:rPr lang="en-US" dirty="0"/>
              <a:t>ELIXIR-Norway</a:t>
            </a:r>
          </a:p>
          <a:p>
            <a:pPr lvl="1"/>
            <a:r>
              <a:rPr lang="en-US" dirty="0"/>
              <a:t>Services</a:t>
            </a:r>
          </a:p>
          <a:p>
            <a:pPr lvl="1"/>
            <a:r>
              <a:rPr lang="en-US" dirty="0"/>
              <a:t>Norwegian </a:t>
            </a:r>
            <a:r>
              <a:rPr lang="en-US" dirty="0" err="1"/>
              <a:t>eInfrastructure</a:t>
            </a:r>
            <a:r>
              <a:rPr lang="en-US" dirty="0"/>
              <a:t> for Life Sciences (</a:t>
            </a:r>
            <a:r>
              <a:rPr lang="en-US" dirty="0" err="1"/>
              <a:t>NeLS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3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" y="908720"/>
            <a:ext cx="9093200" cy="59492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542E38-5235-4416-AAE1-E2F0F5A7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34938"/>
            <a:ext cx="8784976" cy="639762"/>
          </a:xfrm>
        </p:spPr>
        <p:txBody>
          <a:bodyPr/>
          <a:lstStyle/>
          <a:p>
            <a:r>
              <a:rPr lang="en-US" sz="2800" i="0" dirty="0"/>
              <a:t>ELIXIR Norway and Norwegian Bioinformatics Platform</a:t>
            </a:r>
          </a:p>
        </p:txBody>
      </p:sp>
    </p:spTree>
    <p:extLst>
      <p:ext uri="{BB962C8B-B14F-4D97-AF65-F5344CB8AC3E}">
        <p14:creationId xmlns:p14="http://schemas.microsoft.com/office/powerpoint/2010/main" val="1176378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67544" y="134938"/>
            <a:ext cx="8821738" cy="639762"/>
          </a:xfrm>
        </p:spPr>
        <p:txBody>
          <a:bodyPr/>
          <a:lstStyle/>
          <a:p>
            <a:pPr algn="l" eaLnBrk="1" hangingPunct="1"/>
            <a:r>
              <a:rPr lang="en-GB" sz="3200" i="0" dirty="0"/>
              <a:t>ELIXIR Norway:</a:t>
            </a:r>
            <a:br>
              <a:rPr lang="en-GB" sz="3200" i="0" dirty="0"/>
            </a:br>
            <a:r>
              <a:rPr lang="en-GB" sz="3200" i="0" dirty="0"/>
              <a:t>Data life cycle management</a:t>
            </a:r>
            <a:endParaRPr lang="en-US" sz="3200" i="0" dirty="0">
              <a:solidFill>
                <a:srgbClr val="FF6600"/>
              </a:solidFill>
              <a:latin typeface="Corbel" charset="0"/>
              <a:cs typeface="Genev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53" y="1240260"/>
            <a:ext cx="7029322" cy="534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7946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7F81AB1-4D6E-49DA-B079-99CE750C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ELIXIR-Norway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D8F04-F974-4615-AB10-B33FB747B2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5201F-199D-174C-A610-59FF43E6B6F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506A1B-9A60-4A37-8AE4-856FFCA4CA48}"/>
              </a:ext>
            </a:extLst>
          </p:cNvPr>
          <p:cNvSpPr/>
          <p:nvPr/>
        </p:nvSpPr>
        <p:spPr>
          <a:xfrm>
            <a:off x="1331641" y="4720696"/>
            <a:ext cx="6520323" cy="81775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FE4065-46F5-4AA6-9E63-5C6FBAA5AA34}"/>
              </a:ext>
            </a:extLst>
          </p:cNvPr>
          <p:cNvSpPr/>
          <p:nvPr/>
        </p:nvSpPr>
        <p:spPr>
          <a:xfrm>
            <a:off x="1331640" y="1484784"/>
            <a:ext cx="6520324" cy="3223703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AF2B03-CAA7-48F8-B52D-A3579C698D6A}"/>
              </a:ext>
            </a:extLst>
          </p:cNvPr>
          <p:cNvSpPr/>
          <p:nvPr/>
        </p:nvSpPr>
        <p:spPr>
          <a:xfrm>
            <a:off x="2279905" y="2288976"/>
            <a:ext cx="5471999" cy="16743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6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WP7 Help Desk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CABBA5-857D-4A8A-978B-79A23E5B0398}"/>
              </a:ext>
            </a:extLst>
          </p:cNvPr>
          <p:cNvSpPr/>
          <p:nvPr/>
        </p:nvSpPr>
        <p:spPr>
          <a:xfrm>
            <a:off x="2276654" y="1629900"/>
            <a:ext cx="5451997" cy="5337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WP8 ELIXIR Europe deliverables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C67EF7-8F4F-443F-A2F9-5A0953C265F1}"/>
              </a:ext>
            </a:extLst>
          </p:cNvPr>
          <p:cNvSpPr/>
          <p:nvPr/>
        </p:nvSpPr>
        <p:spPr>
          <a:xfrm>
            <a:off x="2299907" y="4043672"/>
            <a:ext cx="5451997" cy="539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WP2 NeLS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FB5018-527D-4CD3-A351-134E903A984C}"/>
              </a:ext>
            </a:extLst>
          </p:cNvPr>
          <p:cNvSpPr/>
          <p:nvPr/>
        </p:nvSpPr>
        <p:spPr>
          <a:xfrm>
            <a:off x="3674705" y="2730416"/>
            <a:ext cx="1298871" cy="10232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WP4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Non-human Genomics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9448D2-DBB2-4CE0-BB0B-9A1E820BD7FB}"/>
              </a:ext>
            </a:extLst>
          </p:cNvPr>
          <p:cNvSpPr/>
          <p:nvPr/>
        </p:nvSpPr>
        <p:spPr>
          <a:xfrm>
            <a:off x="5035832" y="2730416"/>
            <a:ext cx="1279507" cy="10232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WP5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 Biomedicine</a:t>
            </a:r>
          </a:p>
          <a:p>
            <a:pPr algn="ctr"/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5226DD-2C06-427B-9742-044CF2A4661D}"/>
              </a:ext>
            </a:extLst>
          </p:cNvPr>
          <p:cNvSpPr/>
          <p:nvPr/>
        </p:nvSpPr>
        <p:spPr>
          <a:xfrm>
            <a:off x="6379647" y="2730416"/>
            <a:ext cx="1295998" cy="10322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WP6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Systems Biology</a:t>
            </a:r>
          </a:p>
          <a:p>
            <a:pPr algn="ctr"/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83B172-64DB-4BC7-8350-629FC40202A2}"/>
              </a:ext>
            </a:extLst>
          </p:cNvPr>
          <p:cNvSpPr/>
          <p:nvPr/>
        </p:nvSpPr>
        <p:spPr>
          <a:xfrm>
            <a:off x="1466598" y="4855017"/>
            <a:ext cx="3023995" cy="53728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Sigma2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906161-8F59-4207-8100-E67DF2957E1A}"/>
              </a:ext>
            </a:extLst>
          </p:cNvPr>
          <p:cNvSpPr/>
          <p:nvPr/>
        </p:nvSpPr>
        <p:spPr>
          <a:xfrm>
            <a:off x="4668652" y="4855017"/>
            <a:ext cx="3059999" cy="53728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TSD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A32627-CB0B-4089-935F-EA069746FE8A}"/>
              </a:ext>
            </a:extLst>
          </p:cNvPr>
          <p:cNvSpPr/>
          <p:nvPr/>
        </p:nvSpPr>
        <p:spPr>
          <a:xfrm rot="16200000">
            <a:off x="326534" y="2737809"/>
            <a:ext cx="2964817" cy="7490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WP1 Project 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C99DF5-A741-416B-BCBB-A6F9BDA40770}"/>
              </a:ext>
            </a:extLst>
          </p:cNvPr>
          <p:cNvSpPr/>
          <p:nvPr/>
        </p:nvSpPr>
        <p:spPr>
          <a:xfrm>
            <a:off x="2335655" y="2730416"/>
            <a:ext cx="1295998" cy="10232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WP3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Microbial Genomics</a:t>
            </a:r>
          </a:p>
        </p:txBody>
      </p:sp>
    </p:spTree>
    <p:extLst>
      <p:ext uri="{BB962C8B-B14F-4D97-AF65-F5344CB8AC3E}">
        <p14:creationId xmlns:p14="http://schemas.microsoft.com/office/powerpoint/2010/main" val="3339535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Norden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" b="4712"/>
          <a:stretch>
            <a:fillRect/>
          </a:stretch>
        </p:blipFill>
        <p:spPr>
          <a:xfrm>
            <a:off x="0" y="0"/>
            <a:ext cx="9144000" cy="6965950"/>
          </a:xfrm>
        </p:spPr>
      </p:pic>
      <p:sp>
        <p:nvSpPr>
          <p:cNvPr id="9" name="Rektangel 8"/>
          <p:cNvSpPr/>
          <p:nvPr/>
        </p:nvSpPr>
        <p:spPr>
          <a:xfrm>
            <a:off x="-3849" y="6"/>
            <a:ext cx="9471786" cy="15161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611151" y="465118"/>
            <a:ext cx="8332931" cy="98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cap="all" dirty="0">
                <a:solidFill>
                  <a:srgbClr val="FFFFFF"/>
                </a:solidFill>
                <a:latin typeface="Gill Sans MT"/>
                <a:cs typeface="Gill Sans MT"/>
              </a:rPr>
              <a:t>Tryggve2 project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Gill Sans"/>
                <a:cs typeface="Gill Sans"/>
              </a:rPr>
              <a:t>COLLABORATION FOR SENSITIVE BIOMEDICAL DATA</a:t>
            </a:r>
          </a:p>
        </p:txBody>
      </p:sp>
      <p:pic>
        <p:nvPicPr>
          <p:cNvPr id="6" name="Picture 3" descr="NeIC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1" y="5539751"/>
            <a:ext cx="2343075" cy="1054383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263491" y="1835529"/>
            <a:ext cx="4904916" cy="4430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latin typeface="Gill Sans"/>
                <a:cs typeface="Gill Sans"/>
              </a:rPr>
              <a:t>Project aims </a:t>
            </a:r>
            <a:r>
              <a:rPr lang="en-US" sz="1800" dirty="0">
                <a:latin typeface="Gill Sans"/>
                <a:cs typeface="Gill Sans"/>
              </a:rPr>
              <a:t>to strengthen biomedical research by facilitating use of sensitive data in cross-border projects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1800" dirty="0">
                <a:latin typeface="Gill Sans"/>
                <a:cs typeface="Gill Sans"/>
              </a:rPr>
              <a:t>Partners and funders are </a:t>
            </a:r>
            <a:r>
              <a:rPr lang="en-US" sz="1800" b="1" dirty="0" err="1">
                <a:latin typeface="Gill Sans"/>
                <a:cs typeface="Gill Sans"/>
              </a:rPr>
              <a:t>NeIC</a:t>
            </a:r>
            <a:r>
              <a:rPr lang="en-US" sz="1800" b="1" dirty="0">
                <a:latin typeface="Gill Sans"/>
                <a:cs typeface="Gill Sans"/>
              </a:rPr>
              <a:t> </a:t>
            </a:r>
            <a:r>
              <a:rPr lang="en-US" sz="1800" dirty="0">
                <a:latin typeface="Gill Sans"/>
                <a:cs typeface="Gill Sans"/>
              </a:rPr>
              <a:t>and</a:t>
            </a:r>
            <a:r>
              <a:rPr lang="en-US" sz="1800" b="1" dirty="0">
                <a:latin typeface="Gill Sans"/>
                <a:cs typeface="Gill Sans"/>
              </a:rPr>
              <a:t> ELIXIR</a:t>
            </a:r>
            <a:r>
              <a:rPr lang="en-US" sz="1800" dirty="0">
                <a:latin typeface="Gill Sans"/>
                <a:cs typeface="Gill Sans"/>
              </a:rPr>
              <a:t> Nodes in Denmark, Finland, Norway and Sweden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latin typeface="Gill Sans"/>
                <a:cs typeface="Gill Sans"/>
              </a:rPr>
              <a:t>3-year project </a:t>
            </a:r>
            <a:r>
              <a:rPr lang="en-US" sz="1800" dirty="0">
                <a:latin typeface="Gill Sans"/>
                <a:cs typeface="Gill Sans"/>
              </a:rPr>
              <a:t>with volume of ca. 200 PMs /year (starts 2017)</a:t>
            </a:r>
          </a:p>
          <a:p>
            <a:pPr>
              <a:buFont typeface="Wingdings" charset="2"/>
              <a:buChar char="§"/>
            </a:pPr>
            <a:r>
              <a:rPr lang="en-US" sz="1800" dirty="0">
                <a:latin typeface="Gill Sans"/>
                <a:cs typeface="Gill Sans"/>
              </a:rPr>
              <a:t>Project builds on </a:t>
            </a:r>
            <a:r>
              <a:rPr lang="en-US" sz="1800" b="1" dirty="0">
                <a:latin typeface="Gill Sans"/>
                <a:cs typeface="Gill Sans"/>
              </a:rPr>
              <a:t>strong existing capacities </a:t>
            </a:r>
            <a:r>
              <a:rPr lang="en-US" sz="1800" dirty="0">
                <a:latin typeface="Gill Sans"/>
                <a:cs typeface="Gill Sans"/>
              </a:rPr>
              <a:t>and resources in Nordic countries</a:t>
            </a:r>
          </a:p>
        </p:txBody>
      </p:sp>
      <p:pic>
        <p:nvPicPr>
          <p:cNvPr id="8" name="Billede 7" descr="ELIXIR_logo_white_backgrou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79" y="5341690"/>
            <a:ext cx="1808914" cy="13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36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533404" y="1424269"/>
            <a:ext cx="3733799" cy="648071"/>
          </a:xfrm>
        </p:spPr>
        <p:txBody>
          <a:bodyPr/>
          <a:lstStyle/>
          <a:p>
            <a:r>
              <a:rPr lang="en-US" altLang="es-ES" dirty="0"/>
              <a:t>Project goal</a:t>
            </a:r>
          </a:p>
        </p:txBody>
      </p:sp>
      <p:sp>
        <p:nvSpPr>
          <p:cNvPr id="27651" name="Marcador de texto 7"/>
          <p:cNvSpPr>
            <a:spLocks noGrp="1"/>
          </p:cNvSpPr>
          <p:nvPr>
            <p:ph type="body" idx="1"/>
          </p:nvPr>
        </p:nvSpPr>
        <p:spPr>
          <a:xfrm>
            <a:off x="533404" y="2072338"/>
            <a:ext cx="3733799" cy="943576"/>
          </a:xfrm>
        </p:spPr>
        <p:txBody>
          <a:bodyPr/>
          <a:lstStyle/>
          <a:p>
            <a:pPr marL="114300" indent="0">
              <a:buNone/>
            </a:pPr>
            <a:r>
              <a:rPr lang="en-US" altLang="es-ES" dirty="0"/>
              <a:t>The EGA was created in 2008 by the EBI</a:t>
            </a:r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300" y="612029"/>
            <a:ext cx="3695700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3669">
            <a:off x="713513" y="3422517"/>
            <a:ext cx="4272794" cy="278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Marcador de texto 7"/>
          <p:cNvSpPr txBox="1">
            <a:spLocks/>
          </p:cNvSpPr>
          <p:nvPr/>
        </p:nvSpPr>
        <p:spPr>
          <a:xfrm>
            <a:off x="5751185" y="800906"/>
            <a:ext cx="3071974" cy="168004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108000" tIns="108000" rIns="108000" bIns="108000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s-ES" dirty="0"/>
              <a:t>Project goal:</a:t>
            </a:r>
          </a:p>
          <a:p>
            <a:r>
              <a:rPr lang="en-US" altLang="es-ES" dirty="0"/>
              <a:t>To transform the EGA to a joint project (</a:t>
            </a:r>
            <a:r>
              <a:rPr lang="en-US" altLang="es-ES" i="1" dirty="0"/>
              <a:t>in the context of ELIXIR Europe</a:t>
            </a:r>
            <a:r>
              <a:rPr lang="en-US" altLang="es-ES" dirty="0"/>
              <a:t>) to have a real impact in the development of personalized medicine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1520" y="11589"/>
            <a:ext cx="8229600" cy="9382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Corbel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9pPr>
          </a:lstStyle>
          <a:p>
            <a:pPr defTabSz="914400"/>
            <a:r>
              <a:rPr lang="en-US" sz="2800" kern="0" dirty="0">
                <a:solidFill>
                  <a:schemeClr val="bg1"/>
                </a:solidFill>
                <a:latin typeface="Gill Sans MT"/>
                <a:cs typeface="Gill Sans MT"/>
              </a:rPr>
              <a:t>European Genome-Phenome </a:t>
            </a:r>
          </a:p>
          <a:p>
            <a:pPr defTabSz="914400"/>
            <a:r>
              <a:rPr lang="en-US" sz="2800" kern="0" dirty="0">
                <a:solidFill>
                  <a:schemeClr val="bg1"/>
                </a:solidFill>
                <a:latin typeface="Gill Sans MT"/>
                <a:cs typeface="Gill Sans MT"/>
              </a:rPr>
              <a:t>archive (EGA)</a:t>
            </a:r>
          </a:p>
        </p:txBody>
      </p:sp>
    </p:spTree>
    <p:extLst>
      <p:ext uri="{BB962C8B-B14F-4D97-AF65-F5344CB8AC3E}">
        <p14:creationId xmlns:p14="http://schemas.microsoft.com/office/powerpoint/2010/main" val="956967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/>
          </p:nvPr>
        </p:nvGraphicFramePr>
        <p:xfrm>
          <a:off x="799057" y="1770798"/>
          <a:ext cx="6096000" cy="3731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7" name="Título 6"/>
          <p:cNvSpPr>
            <a:spLocks noGrp="1"/>
          </p:cNvSpPr>
          <p:nvPr>
            <p:ph type="title" idx="4294967295"/>
          </p:nvPr>
        </p:nvSpPr>
        <p:spPr>
          <a:xfrm>
            <a:off x="179512" y="125310"/>
            <a:ext cx="8640960" cy="574675"/>
          </a:xfrm>
        </p:spPr>
        <p:txBody>
          <a:bodyPr/>
          <a:lstStyle/>
          <a:p>
            <a:r>
              <a:rPr lang="en-US" altLang="es-ES" sz="3600" noProof="0" dirty="0"/>
              <a:t>The EGA contains a growing amount of data</a:t>
            </a:r>
          </a:p>
        </p:txBody>
      </p:sp>
      <p:sp>
        <p:nvSpPr>
          <p:cNvPr id="13" name="CuadroTexto 12"/>
          <p:cNvSpPr txBox="1"/>
          <p:nvPr/>
        </p:nvSpPr>
        <p:spPr>
          <a:xfrm rot="461510">
            <a:off x="5306004" y="1574560"/>
            <a:ext cx="1170660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100" dirty="0"/>
              <a:t>&gt;3.5 PB</a:t>
            </a:r>
            <a:r>
              <a:rPr lang="es-ES" sz="2100" dirty="0">
                <a:solidFill>
                  <a:schemeClr val="bg1">
                    <a:lumMod val="65000"/>
                  </a:schemeClr>
                </a:solidFill>
              </a:rPr>
              <a:t>*</a:t>
            </a:r>
          </a:p>
        </p:txBody>
      </p:sp>
      <p:sp>
        <p:nvSpPr>
          <p:cNvPr id="15" name="CuadroTexto 14"/>
          <p:cNvSpPr txBox="1"/>
          <p:nvPr/>
        </p:nvSpPr>
        <p:spPr>
          <a:xfrm rot="18753374">
            <a:off x="706295" y="4970625"/>
            <a:ext cx="935322" cy="3000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1350" dirty="0"/>
              <a:t>July-2010</a:t>
            </a:r>
          </a:p>
        </p:txBody>
      </p:sp>
      <p:sp>
        <p:nvSpPr>
          <p:cNvPr id="16" name="CuadroTexto 15"/>
          <p:cNvSpPr txBox="1"/>
          <p:nvPr/>
        </p:nvSpPr>
        <p:spPr>
          <a:xfrm rot="18656183">
            <a:off x="6249630" y="4960174"/>
            <a:ext cx="896775" cy="3000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1350" dirty="0"/>
              <a:t>Oct-2016</a:t>
            </a:r>
          </a:p>
        </p:txBody>
      </p:sp>
      <p:pic>
        <p:nvPicPr>
          <p:cNvPr id="10" name="Picture 8" descr="http://www.irdirc.org/wp-content/uploads/2013/01/cropped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9126" y="2489457"/>
            <a:ext cx="1143000" cy="6786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9089" y="1717810"/>
            <a:ext cx="1443038" cy="535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UK10K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19126" y="3403983"/>
            <a:ext cx="1143000" cy="692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7660" y="4332803"/>
            <a:ext cx="1464469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Marcador de texto 3"/>
          <p:cNvSpPr txBox="1">
            <a:spLocks/>
          </p:cNvSpPr>
          <p:nvPr/>
        </p:nvSpPr>
        <p:spPr>
          <a:xfrm rot="21257835">
            <a:off x="365602" y="1838351"/>
            <a:ext cx="1462716" cy="323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</a:lstStyle>
          <a:p>
            <a:r>
              <a:rPr lang="es-ES" sz="1500" dirty="0"/>
              <a:t>~760,000 files</a:t>
            </a:r>
            <a:r>
              <a:rPr lang="es-ES" sz="1500" dirty="0">
                <a:solidFill>
                  <a:schemeClr val="bg1">
                    <a:lumMod val="65000"/>
                  </a:schemeClr>
                </a:solidFill>
              </a:rPr>
              <a:t>*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232603" y="5501363"/>
            <a:ext cx="37378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* Files encrypted in different formats are counted only once</a:t>
            </a:r>
            <a:endParaRPr lang="es-ES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blueprint-epigenome.eu/UserFiles/image/homepage/IHEC_Logo_Final_74_218_resiz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0914" y="4997291"/>
            <a:ext cx="1501212" cy="50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derecha 1"/>
          <p:cNvSpPr/>
          <p:nvPr/>
        </p:nvSpPr>
        <p:spPr>
          <a:xfrm>
            <a:off x="5602416" y="2828786"/>
            <a:ext cx="686242" cy="215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derecha 17"/>
          <p:cNvSpPr/>
          <p:nvPr/>
        </p:nvSpPr>
        <p:spPr>
          <a:xfrm>
            <a:off x="5624187" y="2444933"/>
            <a:ext cx="686242" cy="215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903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stomShape 2"/>
          <p:cNvSpPr/>
          <p:nvPr/>
        </p:nvSpPr>
        <p:spPr>
          <a:xfrm>
            <a:off x="4009220" y="2639634"/>
            <a:ext cx="3578315" cy="3813702"/>
          </a:xfrm>
          <a:prstGeom prst="rect">
            <a:avLst/>
          </a:prstGeom>
          <a:blipFill>
            <a:blip r:embed="rId2"/>
            <a:tile/>
          </a:blipFill>
          <a:ln w="10080">
            <a:solidFill>
              <a:srgbClr val="000000"/>
            </a:solidFill>
            <a:round/>
          </a:ln>
        </p:spPr>
      </p:sp>
      <p:pic>
        <p:nvPicPr>
          <p:cNvPr id="4" name="Bilde 3"/>
          <p:cNvPicPr/>
          <p:nvPr/>
        </p:nvPicPr>
        <p:blipFill>
          <a:blip r:embed="rId3"/>
          <a:stretch>
            <a:fillRect/>
          </a:stretch>
        </p:blipFill>
        <p:spPr>
          <a:xfrm>
            <a:off x="898737" y="2857141"/>
            <a:ext cx="1126720" cy="853858"/>
          </a:xfrm>
          <a:prstGeom prst="rect">
            <a:avLst/>
          </a:prstGeom>
          <a:ln>
            <a:noFill/>
          </a:ln>
        </p:spPr>
      </p:pic>
      <p:pic>
        <p:nvPicPr>
          <p:cNvPr id="5" name="Bild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126776" y="4557998"/>
            <a:ext cx="667459" cy="667459"/>
          </a:xfrm>
          <a:prstGeom prst="rect">
            <a:avLst/>
          </a:prstGeom>
          <a:ln>
            <a:noFill/>
          </a:ln>
        </p:spPr>
      </p:pic>
      <p:sp>
        <p:nvSpPr>
          <p:cNvPr id="6" name="Line 20"/>
          <p:cNvSpPr/>
          <p:nvPr/>
        </p:nvSpPr>
        <p:spPr>
          <a:xfrm>
            <a:off x="1483160" y="3826119"/>
            <a:ext cx="0" cy="684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pic>
        <p:nvPicPr>
          <p:cNvPr id="7" name="Bilde 6"/>
          <p:cNvPicPr/>
          <p:nvPr/>
        </p:nvPicPr>
        <p:blipFill>
          <a:blip r:embed="rId5"/>
          <a:stretch>
            <a:fillRect/>
          </a:stretch>
        </p:blipFill>
        <p:spPr>
          <a:xfrm>
            <a:off x="743443" y="5140714"/>
            <a:ext cx="1119862" cy="307399"/>
          </a:xfrm>
          <a:prstGeom prst="rect">
            <a:avLst/>
          </a:prstGeom>
          <a:ln>
            <a:noFill/>
          </a:ln>
        </p:spPr>
      </p:pic>
      <p:sp>
        <p:nvSpPr>
          <p:cNvPr id="8" name="Freeform 23"/>
          <p:cNvSpPr/>
          <p:nvPr/>
        </p:nvSpPr>
        <p:spPr>
          <a:xfrm>
            <a:off x="816928" y="2574731"/>
            <a:ext cx="1303321" cy="3135221"/>
          </a:xfrm>
          <a:custGeom>
            <a:avLst/>
            <a:gdLst/>
            <a:ahLst/>
            <a:cxnLst/>
            <a:rect l="0" t="0" r="r" b="b"/>
            <a:pathLst>
              <a:path w="5321" h="12800">
                <a:moveTo>
                  <a:pt x="0" y="12644"/>
                </a:moveTo>
                <a:cubicBezTo>
                  <a:pt x="355" y="12597"/>
                  <a:pt x="724" y="12543"/>
                  <a:pt x="1077" y="12620"/>
                </a:cubicBezTo>
                <a:cubicBezTo>
                  <a:pt x="1310" y="12671"/>
                  <a:pt x="1540" y="12773"/>
                  <a:pt x="1780" y="12761"/>
                </a:cubicBezTo>
                <a:cubicBezTo>
                  <a:pt x="2025" y="12748"/>
                  <a:pt x="2257" y="12799"/>
                  <a:pt x="2505" y="12761"/>
                </a:cubicBezTo>
                <a:cubicBezTo>
                  <a:pt x="2755" y="12723"/>
                  <a:pt x="2961" y="12577"/>
                  <a:pt x="3208" y="12550"/>
                </a:cubicBezTo>
                <a:cubicBezTo>
                  <a:pt x="3512" y="12517"/>
                  <a:pt x="3679" y="12234"/>
                  <a:pt x="3793" y="11988"/>
                </a:cubicBezTo>
                <a:cubicBezTo>
                  <a:pt x="3904" y="11747"/>
                  <a:pt x="4026" y="11510"/>
                  <a:pt x="4168" y="11286"/>
                </a:cubicBezTo>
                <a:cubicBezTo>
                  <a:pt x="4312" y="11060"/>
                  <a:pt x="4369" y="10790"/>
                  <a:pt x="4449" y="10536"/>
                </a:cubicBezTo>
                <a:cubicBezTo>
                  <a:pt x="4525" y="10295"/>
                  <a:pt x="4489" y="10055"/>
                  <a:pt x="4519" y="9810"/>
                </a:cubicBezTo>
                <a:cubicBezTo>
                  <a:pt x="4547" y="9577"/>
                  <a:pt x="4495" y="9339"/>
                  <a:pt x="4519" y="9108"/>
                </a:cubicBezTo>
                <a:cubicBezTo>
                  <a:pt x="4545" y="8856"/>
                  <a:pt x="4540" y="8611"/>
                  <a:pt x="4566" y="8359"/>
                </a:cubicBezTo>
                <a:cubicBezTo>
                  <a:pt x="4591" y="8118"/>
                  <a:pt x="4533" y="7871"/>
                  <a:pt x="4566" y="7633"/>
                </a:cubicBezTo>
                <a:cubicBezTo>
                  <a:pt x="4599" y="7397"/>
                  <a:pt x="4621" y="7162"/>
                  <a:pt x="4660" y="6930"/>
                </a:cubicBezTo>
                <a:cubicBezTo>
                  <a:pt x="4702" y="6680"/>
                  <a:pt x="4670" y="6430"/>
                  <a:pt x="4706" y="6181"/>
                </a:cubicBezTo>
                <a:cubicBezTo>
                  <a:pt x="4741" y="5940"/>
                  <a:pt x="4770" y="5697"/>
                  <a:pt x="4777" y="5455"/>
                </a:cubicBezTo>
                <a:cubicBezTo>
                  <a:pt x="4783" y="5219"/>
                  <a:pt x="4794" y="4982"/>
                  <a:pt x="4847" y="4753"/>
                </a:cubicBezTo>
                <a:cubicBezTo>
                  <a:pt x="4902" y="4514"/>
                  <a:pt x="4869" y="4271"/>
                  <a:pt x="4894" y="4027"/>
                </a:cubicBezTo>
                <a:cubicBezTo>
                  <a:pt x="4921" y="3763"/>
                  <a:pt x="4902" y="3495"/>
                  <a:pt x="4894" y="3231"/>
                </a:cubicBezTo>
                <a:cubicBezTo>
                  <a:pt x="4886" y="2948"/>
                  <a:pt x="4938" y="2669"/>
                  <a:pt x="4941" y="2388"/>
                </a:cubicBezTo>
                <a:cubicBezTo>
                  <a:pt x="4944" y="2100"/>
                  <a:pt x="4898" y="1806"/>
                  <a:pt x="4941" y="1522"/>
                </a:cubicBezTo>
                <a:cubicBezTo>
                  <a:pt x="4977" y="1282"/>
                  <a:pt x="5008" y="1056"/>
                  <a:pt x="5081" y="819"/>
                </a:cubicBezTo>
                <a:cubicBezTo>
                  <a:pt x="5151" y="594"/>
                  <a:pt x="5320" y="359"/>
                  <a:pt x="5175" y="117"/>
                </a:cubicBezTo>
                <a:lnTo>
                  <a:pt x="5222" y="0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9" name="TextShape 5"/>
          <p:cNvSpPr txBox="1"/>
          <p:nvPr/>
        </p:nvSpPr>
        <p:spPr>
          <a:xfrm>
            <a:off x="3336126" y="3212798"/>
            <a:ext cx="746575" cy="235631"/>
          </a:xfrm>
          <a:prstGeom prst="rect">
            <a:avLst/>
          </a:prstGeom>
        </p:spPr>
        <p:txBody>
          <a:bodyPr lIns="61235" tIns="30617" rIns="61235" bIns="30617"/>
          <a:lstStyle/>
          <a:p>
            <a:r>
              <a:rPr lang="en-US" sz="1225">
                <a:latin typeface="Arial"/>
              </a:rPr>
              <a:t>login</a:t>
            </a:r>
            <a:endParaRPr sz="1225"/>
          </a:p>
        </p:txBody>
      </p:sp>
      <p:sp>
        <p:nvSpPr>
          <p:cNvPr id="10" name="TextShape 12"/>
          <p:cNvSpPr txBox="1"/>
          <p:nvPr/>
        </p:nvSpPr>
        <p:spPr>
          <a:xfrm>
            <a:off x="3287382" y="4199412"/>
            <a:ext cx="1182076" cy="583935"/>
          </a:xfrm>
          <a:prstGeom prst="rect">
            <a:avLst/>
          </a:prstGeom>
        </p:spPr>
        <p:txBody>
          <a:bodyPr lIns="61235" tIns="30617" rIns="61235" bIns="30617"/>
          <a:lstStyle/>
          <a:p>
            <a:r>
              <a:rPr lang="en-US" sz="1225">
                <a:latin typeface="Arial"/>
              </a:rPr>
              <a:t>file lock 
fx01 
</a:t>
            </a:r>
            <a:endParaRPr sz="1225"/>
          </a:p>
        </p:txBody>
      </p:sp>
      <p:sp>
        <p:nvSpPr>
          <p:cNvPr id="11" name="TextShape 19"/>
          <p:cNvSpPr txBox="1"/>
          <p:nvPr/>
        </p:nvSpPr>
        <p:spPr>
          <a:xfrm>
            <a:off x="3287382" y="5170841"/>
            <a:ext cx="1182076" cy="583935"/>
          </a:xfrm>
          <a:prstGeom prst="rect">
            <a:avLst/>
          </a:prstGeom>
        </p:spPr>
        <p:txBody>
          <a:bodyPr lIns="61235" tIns="30617" rIns="61235" bIns="30617"/>
          <a:lstStyle/>
          <a:p>
            <a:r>
              <a:rPr lang="en-US" sz="1225">
                <a:latin typeface="Arial"/>
              </a:rPr>
              <a:t>file lock </a:t>
            </a:r>
            <a:endParaRPr sz="1225"/>
          </a:p>
          <a:p>
            <a:r>
              <a:rPr lang="en-US" sz="1225">
                <a:latin typeface="Arial"/>
              </a:rPr>
              <a:t>fx03 
</a:t>
            </a:r>
            <a:endParaRPr sz="1225"/>
          </a:p>
        </p:txBody>
      </p:sp>
      <p:sp>
        <p:nvSpPr>
          <p:cNvPr id="12" name="TextShape 21"/>
          <p:cNvSpPr txBox="1"/>
          <p:nvPr/>
        </p:nvSpPr>
        <p:spPr>
          <a:xfrm>
            <a:off x="2121648" y="2645759"/>
            <a:ext cx="831078" cy="409783"/>
          </a:xfrm>
          <a:prstGeom prst="rect">
            <a:avLst/>
          </a:prstGeom>
        </p:spPr>
        <p:txBody>
          <a:bodyPr lIns="61235" tIns="30617" rIns="61235" bIns="30617"/>
          <a:lstStyle/>
          <a:p>
            <a:r>
              <a:rPr lang="en-US" sz="1225">
                <a:latin typeface="Arial"/>
              </a:rPr>
              <a:t>Institution 
security</a:t>
            </a:r>
            <a:endParaRPr sz="1225"/>
          </a:p>
        </p:txBody>
      </p:sp>
      <p:sp>
        <p:nvSpPr>
          <p:cNvPr id="18" name="CustomShape 3"/>
          <p:cNvSpPr/>
          <p:nvPr/>
        </p:nvSpPr>
        <p:spPr>
          <a:xfrm>
            <a:off x="4195861" y="2826279"/>
            <a:ext cx="3205028" cy="3440414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</p:sp>
      <p:sp>
        <p:nvSpPr>
          <p:cNvPr id="13" name="TextShape 25"/>
          <p:cNvSpPr txBox="1"/>
          <p:nvPr/>
        </p:nvSpPr>
        <p:spPr>
          <a:xfrm>
            <a:off x="2137882" y="3851845"/>
            <a:ext cx="1149500" cy="409783"/>
          </a:xfrm>
          <a:prstGeom prst="rect">
            <a:avLst/>
          </a:prstGeom>
        </p:spPr>
        <p:txBody>
          <a:bodyPr lIns="61235" tIns="30617" rIns="61235" bIns="30617"/>
          <a:lstStyle/>
          <a:p>
            <a:r>
              <a:rPr lang="en-US" sz="1225" dirty="0">
                <a:latin typeface="Arial"/>
              </a:rPr>
              <a:t>Internet
encrypted data</a:t>
            </a:r>
            <a:endParaRPr sz="1225" dirty="0"/>
          </a:p>
        </p:txBody>
      </p:sp>
      <p:pic>
        <p:nvPicPr>
          <p:cNvPr id="45" name="Bilde 44"/>
          <p:cNvPicPr/>
          <p:nvPr/>
        </p:nvPicPr>
        <p:blipFill>
          <a:blip r:embed="rId4"/>
          <a:stretch>
            <a:fillRect/>
          </a:stretch>
        </p:blipFill>
        <p:spPr>
          <a:xfrm>
            <a:off x="6575760" y="3564751"/>
            <a:ext cx="667459" cy="667459"/>
          </a:xfrm>
          <a:prstGeom prst="rect">
            <a:avLst/>
          </a:prstGeom>
          <a:ln>
            <a:noFill/>
          </a:ln>
        </p:spPr>
      </p:pic>
      <p:pic>
        <p:nvPicPr>
          <p:cNvPr id="14" name="Bild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3905116" y="3105761"/>
            <a:ext cx="352958" cy="529313"/>
          </a:xfrm>
          <a:prstGeom prst="rect">
            <a:avLst/>
          </a:prstGeom>
          <a:ln>
            <a:noFill/>
          </a:ln>
        </p:spPr>
      </p:pic>
      <p:pic>
        <p:nvPicPr>
          <p:cNvPr id="15" name="Bild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3905116" y="4070573"/>
            <a:ext cx="352958" cy="529313"/>
          </a:xfrm>
          <a:prstGeom prst="rect">
            <a:avLst/>
          </a:prstGeom>
          <a:ln>
            <a:noFill/>
          </a:ln>
        </p:spPr>
      </p:pic>
      <p:pic>
        <p:nvPicPr>
          <p:cNvPr id="16" name="Bilde 15"/>
          <p:cNvPicPr/>
          <p:nvPr/>
        </p:nvPicPr>
        <p:blipFill>
          <a:blip r:embed="rId6"/>
          <a:stretch>
            <a:fillRect/>
          </a:stretch>
        </p:blipFill>
        <p:spPr>
          <a:xfrm>
            <a:off x="3905362" y="5099320"/>
            <a:ext cx="352958" cy="529313"/>
          </a:xfrm>
          <a:prstGeom prst="rect">
            <a:avLst/>
          </a:prstGeom>
          <a:ln>
            <a:noFill/>
          </a:ln>
        </p:spPr>
      </p:pic>
      <p:sp>
        <p:nvSpPr>
          <p:cNvPr id="17" name="Line 24"/>
          <p:cNvSpPr/>
          <p:nvPr/>
        </p:nvSpPr>
        <p:spPr>
          <a:xfrm flipV="1">
            <a:off x="2043090" y="4323836"/>
            <a:ext cx="1182076" cy="435502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9" name="CustomShape 6"/>
          <p:cNvSpPr/>
          <p:nvPr/>
        </p:nvSpPr>
        <p:spPr>
          <a:xfrm>
            <a:off x="4546614" y="4917078"/>
            <a:ext cx="1182076" cy="871004"/>
          </a:xfrm>
          <a:prstGeom prst="triangle">
            <a:avLst>
              <a:gd name="adj" fmla="val 10800"/>
            </a:avLst>
          </a:prstGeom>
          <a:noFill/>
          <a:ln w="36720">
            <a:solidFill>
              <a:srgbClr val="3465A4"/>
            </a:solidFill>
            <a:custDash>
              <a:ds d="508000" sp="508000"/>
              <a:ds d="508000" sp="508000"/>
            </a:custDash>
            <a:round/>
          </a:ln>
        </p:spPr>
        <p:txBody>
          <a:bodyPr wrap="none" lIns="73727" tIns="43109" rIns="73727" bIns="43109" anchor="ctr"/>
          <a:lstStyle/>
          <a:p>
            <a:pPr algn="ctr"/>
            <a:r>
              <a:rPr lang="en-US" sz="1225" dirty="0">
                <a:latin typeface="NanumGothic"/>
              </a:rPr>
              <a:t>USER-
</a:t>
            </a:r>
            <a:r>
              <a:rPr lang="en-US" sz="1225" dirty="0" err="1">
                <a:latin typeface="NanumGothic"/>
              </a:rPr>
              <a:t>proj</a:t>
            </a:r>
            <a:endParaRPr sz="1225" dirty="0"/>
          </a:p>
        </p:txBody>
      </p:sp>
      <p:pic>
        <p:nvPicPr>
          <p:cNvPr id="20" name="Bilde 19"/>
          <p:cNvPicPr/>
          <p:nvPr/>
        </p:nvPicPr>
        <p:blipFill>
          <a:blip r:embed="rId7"/>
          <a:stretch>
            <a:fillRect/>
          </a:stretch>
        </p:blipFill>
        <p:spPr>
          <a:xfrm>
            <a:off x="4300204" y="5581359"/>
            <a:ext cx="684360" cy="559931"/>
          </a:xfrm>
          <a:prstGeom prst="rect">
            <a:avLst/>
          </a:prstGeom>
          <a:ln>
            <a:noFill/>
          </a:ln>
        </p:spPr>
      </p:pic>
      <p:pic>
        <p:nvPicPr>
          <p:cNvPr id="21" name="Bilde 20"/>
          <p:cNvPicPr/>
          <p:nvPr/>
        </p:nvPicPr>
        <p:blipFill>
          <a:blip r:embed="rId8"/>
          <a:stretch>
            <a:fillRect/>
          </a:stretch>
        </p:blipFill>
        <p:spPr>
          <a:xfrm>
            <a:off x="5386266" y="5434395"/>
            <a:ext cx="651538" cy="497717"/>
          </a:xfrm>
          <a:prstGeom prst="rect">
            <a:avLst/>
          </a:prstGeom>
          <a:ln>
            <a:noFill/>
          </a:ln>
        </p:spPr>
      </p:pic>
      <p:pic>
        <p:nvPicPr>
          <p:cNvPr id="22" name="Bilde 21"/>
          <p:cNvPicPr/>
          <p:nvPr/>
        </p:nvPicPr>
        <p:blipFill>
          <a:blip r:embed="rId9"/>
          <a:stretch>
            <a:fillRect/>
          </a:stretch>
        </p:blipFill>
        <p:spPr>
          <a:xfrm>
            <a:off x="5726730" y="5636220"/>
            <a:ext cx="435502" cy="435502"/>
          </a:xfrm>
          <a:prstGeom prst="rect">
            <a:avLst/>
          </a:prstGeom>
          <a:ln>
            <a:noFill/>
          </a:ln>
        </p:spPr>
      </p:pic>
      <p:pic>
        <p:nvPicPr>
          <p:cNvPr id="23" name="Bilde 22"/>
          <p:cNvPicPr/>
          <p:nvPr/>
        </p:nvPicPr>
        <p:blipFill>
          <a:blip r:embed="rId4"/>
          <a:stretch>
            <a:fillRect/>
          </a:stretch>
        </p:blipFill>
        <p:spPr>
          <a:xfrm>
            <a:off x="6585244" y="5525269"/>
            <a:ext cx="667459" cy="667459"/>
          </a:xfrm>
          <a:prstGeom prst="rect">
            <a:avLst/>
          </a:prstGeom>
          <a:ln>
            <a:noFill/>
          </a:ln>
        </p:spPr>
      </p:pic>
      <p:sp>
        <p:nvSpPr>
          <p:cNvPr id="24" name="TextShape 10"/>
          <p:cNvSpPr txBox="1"/>
          <p:nvPr/>
        </p:nvSpPr>
        <p:spPr>
          <a:xfrm>
            <a:off x="6431419" y="3218181"/>
            <a:ext cx="933218" cy="217016"/>
          </a:xfrm>
          <a:prstGeom prst="rect">
            <a:avLst/>
          </a:prstGeom>
        </p:spPr>
        <p:txBody>
          <a:bodyPr lIns="61235" tIns="30617" rIns="61235" bIns="30617"/>
          <a:lstStyle/>
          <a:p>
            <a:pPr algn="ctr"/>
            <a:r>
              <a:rPr lang="en-US" sz="1089">
                <a:latin typeface="Arial"/>
              </a:rPr>
              <a:t>Colossus</a:t>
            </a:r>
            <a:endParaRPr sz="1225"/>
          </a:p>
        </p:txBody>
      </p:sp>
      <p:pic>
        <p:nvPicPr>
          <p:cNvPr id="25" name="Bilde 24"/>
          <p:cNvPicPr/>
          <p:nvPr/>
        </p:nvPicPr>
        <p:blipFill>
          <a:blip r:embed="rId5"/>
          <a:stretch>
            <a:fillRect/>
          </a:stretch>
        </p:blipFill>
        <p:spPr>
          <a:xfrm>
            <a:off x="6099780" y="3756643"/>
            <a:ext cx="1119862" cy="307399"/>
          </a:xfrm>
          <a:prstGeom prst="rect">
            <a:avLst/>
          </a:prstGeom>
          <a:ln>
            <a:noFill/>
          </a:ln>
        </p:spPr>
      </p:pic>
      <p:pic>
        <p:nvPicPr>
          <p:cNvPr id="39" name="Bilde 38"/>
          <p:cNvPicPr/>
          <p:nvPr/>
        </p:nvPicPr>
        <p:blipFill>
          <a:blip r:embed="rId7"/>
          <a:stretch>
            <a:fillRect/>
          </a:stretch>
        </p:blipFill>
        <p:spPr>
          <a:xfrm>
            <a:off x="4885766" y="4853069"/>
            <a:ext cx="684360" cy="559931"/>
          </a:xfrm>
          <a:prstGeom prst="rect">
            <a:avLst/>
          </a:prstGeom>
          <a:ln>
            <a:noFill/>
          </a:ln>
        </p:spPr>
      </p:pic>
      <p:pic>
        <p:nvPicPr>
          <p:cNvPr id="40" name="Bilde 39"/>
          <p:cNvPicPr/>
          <p:nvPr/>
        </p:nvPicPr>
        <p:blipFill>
          <a:blip r:embed="rId4"/>
          <a:stretch>
            <a:fillRect/>
          </a:stretch>
        </p:blipFill>
        <p:spPr>
          <a:xfrm>
            <a:off x="6565446" y="4267903"/>
            <a:ext cx="667459" cy="667459"/>
          </a:xfrm>
          <a:prstGeom prst="rect">
            <a:avLst/>
          </a:prstGeom>
          <a:ln>
            <a:noFill/>
          </a:ln>
        </p:spPr>
      </p:pic>
      <p:pic>
        <p:nvPicPr>
          <p:cNvPr id="42" name="Bilde 41"/>
          <p:cNvPicPr/>
          <p:nvPr/>
        </p:nvPicPr>
        <p:blipFill>
          <a:blip r:embed="rId9"/>
          <a:stretch>
            <a:fillRect/>
          </a:stretch>
        </p:blipFill>
        <p:spPr>
          <a:xfrm>
            <a:off x="5751225" y="3774682"/>
            <a:ext cx="435502" cy="435502"/>
          </a:xfrm>
          <a:prstGeom prst="rect">
            <a:avLst/>
          </a:prstGeom>
          <a:ln>
            <a:noFill/>
          </a:ln>
        </p:spPr>
      </p:pic>
      <p:sp>
        <p:nvSpPr>
          <p:cNvPr id="43" name="TextShape 7"/>
          <p:cNvSpPr txBox="1"/>
          <p:nvPr/>
        </p:nvSpPr>
        <p:spPr>
          <a:xfrm>
            <a:off x="5451663" y="3242675"/>
            <a:ext cx="933218" cy="217016"/>
          </a:xfrm>
          <a:prstGeom prst="rect">
            <a:avLst/>
          </a:prstGeom>
        </p:spPr>
        <p:txBody>
          <a:bodyPr lIns="61235" tIns="30617" rIns="61235" bIns="30617"/>
          <a:lstStyle/>
          <a:p>
            <a:pPr algn="ctr"/>
            <a:r>
              <a:rPr lang="en-US" sz="1089">
                <a:latin typeface="Arial"/>
              </a:rPr>
              <a:t>CF-users</a:t>
            </a:r>
            <a:endParaRPr sz="1225"/>
          </a:p>
        </p:txBody>
      </p:sp>
      <p:pic>
        <p:nvPicPr>
          <p:cNvPr id="44" name="Bilde 43"/>
          <p:cNvPicPr/>
          <p:nvPr/>
        </p:nvPicPr>
        <p:blipFill>
          <a:blip r:embed="rId5"/>
          <a:stretch>
            <a:fillRect/>
          </a:stretch>
        </p:blipFill>
        <p:spPr>
          <a:xfrm>
            <a:off x="5433537" y="2906257"/>
            <a:ext cx="1119862" cy="307399"/>
          </a:xfrm>
          <a:prstGeom prst="rect">
            <a:avLst/>
          </a:prstGeom>
          <a:ln>
            <a:noFill/>
          </a:ln>
        </p:spPr>
      </p:pic>
      <p:pic>
        <p:nvPicPr>
          <p:cNvPr id="46" name="Bilde 45"/>
          <p:cNvPicPr/>
          <p:nvPr/>
        </p:nvPicPr>
        <p:blipFill>
          <a:blip r:embed="rId10"/>
          <a:stretch>
            <a:fillRect/>
          </a:stretch>
        </p:blipFill>
        <p:spPr>
          <a:xfrm>
            <a:off x="5870176" y="3519124"/>
            <a:ext cx="429134" cy="429134"/>
          </a:xfrm>
          <a:prstGeom prst="rect">
            <a:avLst/>
          </a:prstGeom>
          <a:ln>
            <a:noFill/>
          </a:ln>
        </p:spPr>
      </p:pic>
      <p:pic>
        <p:nvPicPr>
          <p:cNvPr id="48" name="Bilde 47"/>
          <p:cNvPicPr/>
          <p:nvPr/>
        </p:nvPicPr>
        <p:blipFill>
          <a:blip r:embed="rId8"/>
          <a:stretch>
            <a:fillRect/>
          </a:stretch>
        </p:blipFill>
        <p:spPr>
          <a:xfrm>
            <a:off x="5381365" y="4253789"/>
            <a:ext cx="651538" cy="497717"/>
          </a:xfrm>
          <a:prstGeom prst="rect">
            <a:avLst/>
          </a:prstGeom>
          <a:ln>
            <a:noFill/>
          </a:ln>
        </p:spPr>
      </p:pic>
      <p:pic>
        <p:nvPicPr>
          <p:cNvPr id="49" name="Bilde 48"/>
          <p:cNvPicPr/>
          <p:nvPr/>
        </p:nvPicPr>
        <p:blipFill>
          <a:blip r:embed="rId9"/>
          <a:stretch>
            <a:fillRect/>
          </a:stretch>
        </p:blipFill>
        <p:spPr>
          <a:xfrm>
            <a:off x="5721831" y="4455613"/>
            <a:ext cx="435502" cy="435502"/>
          </a:xfrm>
          <a:prstGeom prst="rect">
            <a:avLst/>
          </a:prstGeom>
          <a:ln>
            <a:noFill/>
          </a:ln>
        </p:spPr>
      </p:pic>
      <p:pic>
        <p:nvPicPr>
          <p:cNvPr id="50" name="Bilde 49"/>
          <p:cNvPicPr/>
          <p:nvPr/>
        </p:nvPicPr>
        <p:blipFill>
          <a:blip r:embed="rId11"/>
          <a:stretch>
            <a:fillRect/>
          </a:stretch>
        </p:blipFill>
        <p:spPr>
          <a:xfrm>
            <a:off x="5557967" y="4730924"/>
            <a:ext cx="772293" cy="214322"/>
          </a:xfrm>
          <a:prstGeom prst="rect">
            <a:avLst/>
          </a:prstGeom>
          <a:ln>
            <a:noFill/>
          </a:ln>
        </p:spPr>
      </p:pic>
      <p:sp>
        <p:nvSpPr>
          <p:cNvPr id="51" name="TextShape 18"/>
          <p:cNvSpPr txBox="1"/>
          <p:nvPr/>
        </p:nvSpPr>
        <p:spPr>
          <a:xfrm>
            <a:off x="5151857" y="4040203"/>
            <a:ext cx="286824" cy="235631"/>
          </a:xfrm>
          <a:prstGeom prst="rect">
            <a:avLst/>
          </a:prstGeom>
        </p:spPr>
        <p:txBody>
          <a:bodyPr lIns="61235" tIns="30617" rIns="61235" bIns="30617"/>
          <a:lstStyle/>
          <a:p>
            <a:r>
              <a:rPr lang="en-US" sz="1225" dirty="0" err="1">
                <a:latin typeface="Arial"/>
              </a:rPr>
              <a:t>rw</a:t>
            </a:r>
            <a:endParaRPr sz="1225" dirty="0"/>
          </a:p>
        </p:txBody>
      </p:sp>
      <p:pic>
        <p:nvPicPr>
          <p:cNvPr id="52" name="Bilde 51"/>
          <p:cNvPicPr/>
          <p:nvPr/>
        </p:nvPicPr>
        <p:blipFill>
          <a:blip r:embed="rId4"/>
          <a:stretch>
            <a:fillRect/>
          </a:stretch>
        </p:blipFill>
        <p:spPr>
          <a:xfrm>
            <a:off x="6575760" y="4945252"/>
            <a:ext cx="667459" cy="667459"/>
          </a:xfrm>
          <a:prstGeom prst="rect">
            <a:avLst/>
          </a:prstGeom>
          <a:ln>
            <a:noFill/>
          </a:ln>
        </p:spPr>
      </p:pic>
      <p:pic>
        <p:nvPicPr>
          <p:cNvPr id="53" name="Bilde 52"/>
          <p:cNvPicPr/>
          <p:nvPr/>
        </p:nvPicPr>
        <p:blipFill>
          <a:blip r:embed="rId10"/>
          <a:stretch>
            <a:fillRect/>
          </a:stretch>
        </p:blipFill>
        <p:spPr>
          <a:xfrm>
            <a:off x="5755876" y="5266361"/>
            <a:ext cx="429134" cy="429134"/>
          </a:xfrm>
          <a:prstGeom prst="rect">
            <a:avLst/>
          </a:prstGeom>
          <a:ln>
            <a:noFill/>
          </a:ln>
        </p:spPr>
      </p:pic>
      <p:sp>
        <p:nvSpPr>
          <p:cNvPr id="54" name="TextShape 16"/>
          <p:cNvSpPr txBox="1"/>
          <p:nvPr/>
        </p:nvSpPr>
        <p:spPr>
          <a:xfrm>
            <a:off x="5424721" y="5126747"/>
            <a:ext cx="933218" cy="217016"/>
          </a:xfrm>
          <a:prstGeom prst="rect">
            <a:avLst/>
          </a:prstGeom>
        </p:spPr>
        <p:txBody>
          <a:bodyPr lIns="61235" tIns="30617" rIns="61235" bIns="30617"/>
          <a:lstStyle/>
          <a:p>
            <a:pPr algn="ctr"/>
            <a:r>
              <a:rPr lang="en-US" sz="1089" dirty="0">
                <a:latin typeface="Arial"/>
              </a:rPr>
              <a:t>End-users</a:t>
            </a:r>
            <a:endParaRPr sz="1225" dirty="0"/>
          </a:p>
        </p:txBody>
      </p:sp>
      <p:sp>
        <p:nvSpPr>
          <p:cNvPr id="55" name="CustomShape 4"/>
          <p:cNvSpPr/>
          <p:nvPr/>
        </p:nvSpPr>
        <p:spPr>
          <a:xfrm>
            <a:off x="4571109" y="3055541"/>
            <a:ext cx="1182076" cy="871004"/>
          </a:xfrm>
          <a:prstGeom prst="triangle">
            <a:avLst>
              <a:gd name="adj" fmla="val 10800"/>
            </a:avLst>
          </a:prstGeom>
          <a:noFill/>
          <a:ln w="36720">
            <a:solidFill>
              <a:srgbClr val="3465A4"/>
            </a:solidFill>
            <a:custDash>
              <a:ds d="508000" sp="508000"/>
              <a:ds d="508000" sp="508000"/>
            </a:custDash>
            <a:round/>
          </a:ln>
        </p:spPr>
        <p:txBody>
          <a:bodyPr wrap="none" lIns="73727" tIns="43109" rIns="73727" bIns="43109" anchor="ctr"/>
          <a:lstStyle/>
          <a:p>
            <a:pPr algn="ctr"/>
            <a:r>
              <a:rPr lang="en-US" sz="1225">
                <a:latin typeface="NanumGothic"/>
              </a:rPr>
              <a:t>CF-</a:t>
            </a:r>
            <a:r>
              <a:rPr lang="en-US" sz="1225" dirty="0" err="1">
                <a:latin typeface="NanumGothic"/>
              </a:rPr>
              <a:t>proj</a:t>
            </a:r>
            <a:endParaRPr sz="1225" dirty="0"/>
          </a:p>
        </p:txBody>
      </p:sp>
      <p:pic>
        <p:nvPicPr>
          <p:cNvPr id="56" name="Bilde 55"/>
          <p:cNvPicPr/>
          <p:nvPr/>
        </p:nvPicPr>
        <p:blipFill>
          <a:blip r:embed="rId7"/>
          <a:stretch>
            <a:fillRect/>
          </a:stretch>
        </p:blipFill>
        <p:spPr>
          <a:xfrm>
            <a:off x="4394995" y="3946880"/>
            <a:ext cx="684360" cy="559931"/>
          </a:xfrm>
          <a:prstGeom prst="rect">
            <a:avLst/>
          </a:prstGeom>
          <a:ln>
            <a:noFill/>
          </a:ln>
        </p:spPr>
      </p:pic>
      <p:pic>
        <p:nvPicPr>
          <p:cNvPr id="57" name="Bilde 56"/>
          <p:cNvPicPr/>
          <p:nvPr/>
        </p:nvPicPr>
        <p:blipFill>
          <a:blip r:embed="rId7"/>
          <a:stretch>
            <a:fillRect/>
          </a:stretch>
        </p:blipFill>
        <p:spPr>
          <a:xfrm>
            <a:off x="4795961" y="2877231"/>
            <a:ext cx="684360" cy="559931"/>
          </a:xfrm>
          <a:prstGeom prst="rect">
            <a:avLst/>
          </a:prstGeom>
          <a:ln>
            <a:noFill/>
          </a:ln>
        </p:spPr>
      </p:pic>
      <p:sp>
        <p:nvSpPr>
          <p:cNvPr id="58" name="Line 14"/>
          <p:cNvSpPr/>
          <p:nvPr/>
        </p:nvSpPr>
        <p:spPr>
          <a:xfrm flipH="1">
            <a:off x="5433538" y="4706438"/>
            <a:ext cx="186644" cy="622145"/>
          </a:xfrm>
          <a:prstGeom prst="line">
            <a:avLst/>
          </a:prstGeom>
          <a:ln w="29160">
            <a:solidFill>
              <a:srgbClr val="3465A4"/>
            </a:solidFill>
            <a:custDash>
              <a:ds d="508000" sp="508000"/>
              <a:ds d="508000" sp="508000"/>
            </a:custDash>
            <a:round/>
          </a:ln>
        </p:spPr>
      </p:sp>
      <p:sp>
        <p:nvSpPr>
          <p:cNvPr id="59" name="Line 13"/>
          <p:cNvSpPr/>
          <p:nvPr/>
        </p:nvSpPr>
        <p:spPr>
          <a:xfrm>
            <a:off x="5246894" y="3959862"/>
            <a:ext cx="311073" cy="373287"/>
          </a:xfrm>
          <a:prstGeom prst="line">
            <a:avLst/>
          </a:prstGeom>
          <a:ln w="29160">
            <a:solidFill>
              <a:srgbClr val="3465A4"/>
            </a:solidFill>
            <a:custDash>
              <a:ds d="508000" sp="508000"/>
              <a:ds d="508000" sp="508000"/>
            </a:custDash>
            <a:round/>
          </a:ln>
        </p:spPr>
      </p:sp>
      <p:sp>
        <p:nvSpPr>
          <p:cNvPr id="61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TSD Services for sensitive data/</a:t>
            </a:r>
            <a:r>
              <a:rPr lang="nb-NO" sz="3200" dirty="0" err="1"/>
              <a:t>Elixir</a:t>
            </a:r>
            <a:r>
              <a:rPr lang="nb-NO" sz="3200" dirty="0"/>
              <a:t> </a:t>
            </a:r>
            <a:r>
              <a:rPr lang="nb-NO" sz="3200" dirty="0" err="1"/>
              <a:t>distribution</a:t>
            </a:r>
            <a:endParaRPr lang="nb-NO" sz="32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553351" y="1159584"/>
            <a:ext cx="3841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/>
              <a:t>Safe handling of sensitive data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High performance computing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Analytical tool facilitation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Data staging</a:t>
            </a:r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97282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5AE5-7495-4E05-8F61-466AA9AD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META-pipe on </a:t>
            </a:r>
            <a:r>
              <a:rPr lang="en-US" dirty="0" err="1"/>
              <a:t>NeLS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CAA25-80F6-4634-8705-BC6F4C0274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E083D562-525E-4DA1-BD2B-539EA2761D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556792"/>
            <a:ext cx="7955280" cy="377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63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ELIXIR: distributed infrastructure for life science data analysis</a:t>
            </a:r>
          </a:p>
          <a:p>
            <a:r>
              <a:rPr lang="en-US" dirty="0"/>
              <a:t>Marine metagenomics is a demonstrator for ELIXIR platforms</a:t>
            </a:r>
          </a:p>
          <a:p>
            <a:r>
              <a:rPr lang="en-US" dirty="0"/>
              <a:t>META-pipe marine metagenomics analysis pipeline</a:t>
            </a:r>
          </a:p>
          <a:p>
            <a:pPr lvl="1"/>
            <a:r>
              <a:rPr lang="en-US" dirty="0"/>
              <a:t>Spark based backend</a:t>
            </a:r>
          </a:p>
          <a:p>
            <a:pPr lvl="1"/>
            <a:r>
              <a:rPr lang="en-US" dirty="0"/>
              <a:t>Portable execution on different clouds</a:t>
            </a:r>
          </a:p>
          <a:p>
            <a:r>
              <a:rPr lang="en-US" dirty="0"/>
              <a:t>ELIXIR-Norway provides services for Norwegian users</a:t>
            </a:r>
          </a:p>
          <a:p>
            <a:pPr lvl="1"/>
            <a:r>
              <a:rPr lang="en-US" dirty="0"/>
              <a:t>Galaxy analysis pipelines and project management</a:t>
            </a:r>
          </a:p>
          <a:p>
            <a:pPr lvl="1"/>
            <a:r>
              <a:rPr lang="en-US" dirty="0"/>
              <a:t>Access to storage and compute</a:t>
            </a:r>
          </a:p>
          <a:p>
            <a:pPr lvl="1"/>
            <a:r>
              <a:rPr lang="en-US" dirty="0"/>
              <a:t>Sensitive data in TSD, TRYGGVE, and Local EGA</a:t>
            </a:r>
          </a:p>
          <a:p>
            <a:pPr lvl="1"/>
            <a:r>
              <a:rPr lang="en-US" dirty="0"/>
              <a:t>End-to-end solution for Norwegian life scientists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1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9FC5-C336-4117-9373-48B7E8B12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ELIXIR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B071-D8BC-4C12-ABCE-33A4009D84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C4420D0F-B4D5-483A-B76A-47256EE21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40768"/>
            <a:ext cx="7272808" cy="44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6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4" descr="What_is_elixir?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8" t="2455" r="11906" b="51749"/>
          <a:stretch>
            <a:fillRect/>
          </a:stretch>
        </p:blipFill>
        <p:spPr bwMode="auto">
          <a:xfrm>
            <a:off x="0" y="150813"/>
            <a:ext cx="8823325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i="1" dirty="0">
                <a:latin typeface="Corbel" charset="0"/>
                <a:cs typeface="Geneva" charset="0"/>
              </a:rPr>
              <a:t>ELIXIR’s mission</a:t>
            </a:r>
          </a:p>
        </p:txBody>
      </p:sp>
      <p:sp>
        <p:nvSpPr>
          <p:cNvPr id="1218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742353-81E3-4043-9013-94A51BEBF2B1}" type="slidenum">
              <a:rPr lang="de-DE" sz="900">
                <a:solidFill>
                  <a:srgbClr val="FFFFFF"/>
                </a:solidFill>
                <a:latin typeface="Corbel" charset="0"/>
              </a:rPr>
              <a:pPr/>
              <a:t>4</a:t>
            </a:fld>
            <a:endParaRPr lang="de-DE" sz="900">
              <a:solidFill>
                <a:srgbClr val="FFFFFF"/>
              </a:solidFill>
              <a:latin typeface="Corbel" charset="0"/>
            </a:endParaRPr>
          </a:p>
        </p:txBody>
      </p:sp>
      <p:cxnSp>
        <p:nvCxnSpPr>
          <p:cNvPr id="121859" name="Straight Connector 7"/>
          <p:cNvCxnSpPr>
            <a:cxnSpLocks noChangeShapeType="1"/>
          </p:cNvCxnSpPr>
          <p:nvPr/>
        </p:nvCxnSpPr>
        <p:spPr bwMode="auto">
          <a:xfrm flipV="1">
            <a:off x="5219700" y="2997200"/>
            <a:ext cx="0" cy="503238"/>
          </a:xfrm>
          <a:prstGeom prst="line">
            <a:avLst/>
          </a:prstGeom>
          <a:noFill/>
          <a:ln w="38100">
            <a:solidFill>
              <a:srgbClr val="DD6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1860" name="Straight Connector 22"/>
          <p:cNvCxnSpPr>
            <a:cxnSpLocks noChangeShapeType="1"/>
          </p:cNvCxnSpPr>
          <p:nvPr/>
        </p:nvCxnSpPr>
        <p:spPr bwMode="auto">
          <a:xfrm flipV="1">
            <a:off x="7380288" y="2133600"/>
            <a:ext cx="0" cy="503238"/>
          </a:xfrm>
          <a:prstGeom prst="line">
            <a:avLst/>
          </a:prstGeom>
          <a:noFill/>
          <a:ln w="38100">
            <a:solidFill>
              <a:srgbClr val="DD6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1861" name="Straight Connector 23"/>
          <p:cNvCxnSpPr>
            <a:cxnSpLocks noChangeShapeType="1"/>
          </p:cNvCxnSpPr>
          <p:nvPr/>
        </p:nvCxnSpPr>
        <p:spPr bwMode="auto">
          <a:xfrm flipV="1">
            <a:off x="3635375" y="3748088"/>
            <a:ext cx="0" cy="863600"/>
          </a:xfrm>
          <a:prstGeom prst="line">
            <a:avLst/>
          </a:prstGeom>
          <a:noFill/>
          <a:ln w="38100">
            <a:solidFill>
              <a:srgbClr val="DD6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1862" name="Straight Connector 24"/>
          <p:cNvCxnSpPr>
            <a:cxnSpLocks noChangeShapeType="1"/>
          </p:cNvCxnSpPr>
          <p:nvPr/>
        </p:nvCxnSpPr>
        <p:spPr bwMode="auto">
          <a:xfrm flipH="1" flipV="1">
            <a:off x="2268538" y="4554538"/>
            <a:ext cx="0" cy="793750"/>
          </a:xfrm>
          <a:prstGeom prst="line">
            <a:avLst/>
          </a:prstGeom>
          <a:noFill/>
          <a:ln w="38100">
            <a:solidFill>
              <a:srgbClr val="DD6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" name="Rounded Rectangle 9"/>
          <p:cNvSpPr/>
          <p:nvPr/>
        </p:nvSpPr>
        <p:spPr bwMode="auto">
          <a:xfrm>
            <a:off x="7092950" y="2492375"/>
            <a:ext cx="1511300" cy="792163"/>
          </a:xfrm>
          <a:prstGeom prst="roundRect">
            <a:avLst/>
          </a:prstGeom>
          <a:ln w="38100" cmpd="sng">
            <a:solidFill>
              <a:srgbClr val="DD602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rbel"/>
              </a:rPr>
              <a:t>medicine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59338" y="3355975"/>
            <a:ext cx="2016125" cy="792163"/>
          </a:xfrm>
          <a:prstGeom prst="roundRect">
            <a:avLst/>
          </a:prstGeom>
          <a:ln w="38100" cmpd="sng">
            <a:solidFill>
              <a:srgbClr val="DD602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rbel"/>
              </a:rPr>
              <a:t>environment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419475" y="4435475"/>
            <a:ext cx="2089150" cy="792163"/>
          </a:xfrm>
          <a:prstGeom prst="roundRect">
            <a:avLst/>
          </a:prstGeom>
          <a:ln w="38100" cmpd="sng">
            <a:solidFill>
              <a:srgbClr val="DD602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Corbel"/>
              </a:rPr>
              <a:t>bioindustries</a:t>
            </a:r>
            <a:endParaRPr lang="en-US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692275" y="5111750"/>
            <a:ext cx="1511300" cy="792163"/>
          </a:xfrm>
          <a:prstGeom prst="roundRect">
            <a:avLst/>
          </a:prstGeom>
          <a:ln w="38100" cmpd="sng">
            <a:solidFill>
              <a:srgbClr val="DD602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rbel"/>
              </a:rPr>
              <a:t>society</a:t>
            </a:r>
          </a:p>
        </p:txBody>
      </p:sp>
      <p:sp>
        <p:nvSpPr>
          <p:cNvPr id="121867" name="Rectangle 3"/>
          <p:cNvSpPr txBox="1">
            <a:spLocks noChangeArrowheads="1"/>
          </p:cNvSpPr>
          <p:nvPr/>
        </p:nvSpPr>
        <p:spPr bwMode="auto">
          <a:xfrm>
            <a:off x="468313" y="1052513"/>
            <a:ext cx="38877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4080"/>
              </a:buClr>
            </a:pPr>
            <a:r>
              <a:rPr lang="en-GB" dirty="0">
                <a:solidFill>
                  <a:srgbClr val="000000"/>
                </a:solidFill>
                <a:latin typeface="Corbel" charset="0"/>
              </a:rPr>
              <a:t>To build a sustainable European infrastructure for biological information, supporting life science research and its </a:t>
            </a:r>
            <a:br>
              <a:rPr lang="en-GB" dirty="0">
                <a:solidFill>
                  <a:srgbClr val="000000"/>
                </a:solidFill>
                <a:latin typeface="Corbel" charset="0"/>
              </a:rPr>
            </a:br>
            <a:r>
              <a:rPr lang="en-GB" dirty="0">
                <a:solidFill>
                  <a:srgbClr val="000000"/>
                </a:solidFill>
                <a:latin typeface="Corbel" charset="0"/>
              </a:rPr>
              <a:t>translation to:</a:t>
            </a:r>
          </a:p>
        </p:txBody>
      </p:sp>
    </p:spTree>
    <p:extLst>
      <p:ext uri="{BB962C8B-B14F-4D97-AF65-F5344CB8AC3E}">
        <p14:creationId xmlns:p14="http://schemas.microsoft.com/office/powerpoint/2010/main" val="235522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812" y="1366062"/>
            <a:ext cx="3522638" cy="4411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87395" y="5560726"/>
            <a:ext cx="415176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rbel"/>
                <a:cs typeface="Corbel"/>
              </a:rPr>
              <a:t>Data growth at EMBL-EBI</a:t>
            </a:r>
            <a:endParaRPr lang="en-GB" sz="1300" dirty="0">
              <a:latin typeface="Corbel"/>
              <a:cs typeface="Corbel"/>
            </a:endParaRPr>
          </a:p>
          <a:p>
            <a:endParaRPr lang="en-GB" sz="1300" dirty="0">
              <a:latin typeface="Corbel"/>
              <a:cs typeface="Corbel"/>
            </a:endParaRPr>
          </a:p>
          <a:p>
            <a:r>
              <a:rPr lang="en-GB" sz="1300" dirty="0">
                <a:latin typeface="Corbel"/>
                <a:cs typeface="Corbel"/>
              </a:rPr>
              <a:t>Source: Charles E. Cook et al. </a:t>
            </a:r>
            <a:r>
              <a:rPr lang="en-GB" sz="1300" i="1" dirty="0" err="1">
                <a:latin typeface="Corbel"/>
                <a:cs typeface="Corbel"/>
              </a:rPr>
              <a:t>Nucl</a:t>
            </a:r>
            <a:r>
              <a:rPr lang="en-GB" sz="1300" i="1" dirty="0">
                <a:latin typeface="Corbel"/>
                <a:cs typeface="Corbel"/>
              </a:rPr>
              <a:t>. Acids Res.</a:t>
            </a:r>
            <a:r>
              <a:rPr lang="en-GB" sz="1300" dirty="0">
                <a:latin typeface="Corbel"/>
                <a:cs typeface="Corbel"/>
              </a:rPr>
              <a:t> 2016;44:D20-D26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91" y="2072543"/>
            <a:ext cx="4494917" cy="2998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E85688-1B04-40EE-8446-20451B46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bel" charset="0"/>
              </a:rPr>
              <a:t>Data growth </a:t>
            </a:r>
            <a:r>
              <a:rPr lang="en-GB" dirty="0">
                <a:latin typeface="Corbel" charset="0"/>
              </a:rPr>
              <a:t>in the life sciences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3484CE-C174-4B92-A2BF-053EE669A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7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0109D9-0573-4777-8FEC-E92F9BA5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bel" charset="0"/>
              </a:rPr>
              <a:t>The data challenge:  Geographic spread</a:t>
            </a:r>
            <a:endParaRPr lang="en-US" dirty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5E7259-C000-174C-8500-8AE0F6AEBB05}" type="slidenum">
              <a:rPr lang="de-DE" sz="900">
                <a:solidFill>
                  <a:srgbClr val="FFFFFF"/>
                </a:solidFill>
                <a:latin typeface="Corbel" charset="0"/>
              </a:rPr>
              <a:pPr eaLnBrk="1" hangingPunct="1"/>
              <a:t>6</a:t>
            </a:fld>
            <a:endParaRPr lang="de-DE" sz="900">
              <a:solidFill>
                <a:srgbClr val="FFFFFF"/>
              </a:solidFill>
              <a:latin typeface="Corbel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01" y="1504039"/>
            <a:ext cx="3540617" cy="4517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1849783" y="5754065"/>
            <a:ext cx="20027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latin typeface="Corbel" charset="0"/>
                <a:cs typeface="Corbel" charset="0"/>
              </a:rPr>
              <a:t>http://</a:t>
            </a:r>
            <a:r>
              <a:rPr lang="en-US" sz="1000" dirty="0" err="1">
                <a:latin typeface="Corbel" charset="0"/>
                <a:cs typeface="Corbel" charset="0"/>
              </a:rPr>
              <a:t>omicsmaps.com</a:t>
            </a:r>
            <a:endParaRPr lang="en-US" sz="1000" dirty="0">
              <a:latin typeface="Corbel" charset="0"/>
              <a:cs typeface="Corbel" charset="0"/>
            </a:endParaRPr>
          </a:p>
          <a:p>
            <a:pPr eaLnBrk="1" hangingPunct="1"/>
            <a:endParaRPr lang="en-US" sz="1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865888" y="1504039"/>
            <a:ext cx="3645571" cy="4536000"/>
            <a:chOff x="6524040" y="1504040"/>
            <a:chExt cx="4860761" cy="4536000"/>
          </a:xfrm>
        </p:grpSpPr>
        <p:pic>
          <p:nvPicPr>
            <p:cNvPr id="7" name="Picture 6" descr="Screenshot 2017-01-10 21.23.2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040" y="1504040"/>
              <a:ext cx="4860761" cy="453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6567966" y="5729547"/>
              <a:ext cx="4816835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000" dirty="0"/>
                <a:t>http://</a:t>
              </a:r>
              <a:r>
                <a:rPr lang="en-GB" sz="1000" dirty="0" err="1"/>
                <a:t>www.illumina.com</a:t>
              </a:r>
              <a:r>
                <a:rPr lang="en-GB" sz="1000" dirty="0"/>
                <a:t>/systems/sequencing-</a:t>
              </a:r>
              <a:r>
                <a:rPr lang="en-GB" sz="1000" dirty="0" err="1"/>
                <a:t>platforms.html</a:t>
              </a:r>
              <a:endParaRPr lang="en-GB" sz="1000" dirty="0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4AA5BF-9967-44F4-A5DA-44442C3E1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182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72B7E-48E7-47E0-AC70-C27846250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19B2-1FD6-4521-B03C-58CCD543E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amounts of biological data is produced</a:t>
            </a:r>
          </a:p>
          <a:p>
            <a:r>
              <a:rPr lang="en-US" dirty="0"/>
              <a:t>Need to distribute analysis services across Europe</a:t>
            </a:r>
          </a:p>
          <a:p>
            <a:r>
              <a:rPr lang="en-US" dirty="0"/>
              <a:t>Elixir is the solution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AF854-DF3A-4CCD-9F67-6DF339EE80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5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6" descr="map-memb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6372225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itle 2"/>
          <p:cNvSpPr>
            <a:spLocks noGrp="1"/>
          </p:cNvSpPr>
          <p:nvPr>
            <p:ph type="title" idx="4294967295"/>
          </p:nvPr>
        </p:nvSpPr>
        <p:spPr>
          <a:xfrm>
            <a:off x="-36512" y="-27780"/>
            <a:ext cx="5186363" cy="977138"/>
          </a:xfrm>
          <a:solidFill>
            <a:srgbClr val="FF8000"/>
          </a:solidFill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Corbel" charset="0"/>
              </a:rPr>
              <a:t>ELIXIR: An international distributed infrastructure for biological data</a:t>
            </a:r>
          </a:p>
        </p:txBody>
      </p:sp>
      <p:sp>
        <p:nvSpPr>
          <p:cNvPr id="60419" name="Content Placeholder 1"/>
          <p:cNvSpPr>
            <a:spLocks noGrp="1"/>
          </p:cNvSpPr>
          <p:nvPr>
            <p:ph idx="4294967295"/>
          </p:nvPr>
        </p:nvSpPr>
        <p:spPr>
          <a:xfrm>
            <a:off x="980112" y="1579357"/>
            <a:ext cx="2087563" cy="2201074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60000"/>
              </a:lnSpc>
              <a:buFontTx/>
              <a:buNone/>
            </a:pPr>
            <a:r>
              <a:rPr lang="en-US" sz="1800" i="1" dirty="0">
                <a:latin typeface="Corbel"/>
                <a:cs typeface="Corbel"/>
              </a:rPr>
              <a:t>Data</a:t>
            </a:r>
          </a:p>
          <a:p>
            <a:pPr marL="0" indent="0" eaLnBrk="1" hangingPunct="1">
              <a:lnSpc>
                <a:spcPct val="160000"/>
              </a:lnSpc>
              <a:buFontTx/>
              <a:buNone/>
            </a:pPr>
            <a:r>
              <a:rPr lang="en-US" sz="1800" i="1" dirty="0">
                <a:latin typeface="Corbel"/>
                <a:cs typeface="Corbel"/>
              </a:rPr>
              <a:t>Standards</a:t>
            </a:r>
          </a:p>
          <a:p>
            <a:pPr marL="0" indent="0" eaLnBrk="1" hangingPunct="1">
              <a:lnSpc>
                <a:spcPct val="160000"/>
              </a:lnSpc>
              <a:buFontTx/>
              <a:buNone/>
            </a:pPr>
            <a:r>
              <a:rPr lang="en-US" sz="1800" i="1" dirty="0">
                <a:latin typeface="Corbel"/>
                <a:cs typeface="Corbel"/>
              </a:rPr>
              <a:t>Tools</a:t>
            </a:r>
          </a:p>
          <a:p>
            <a:pPr marL="0" indent="0" eaLnBrk="1" hangingPunct="1">
              <a:lnSpc>
                <a:spcPct val="160000"/>
              </a:lnSpc>
              <a:buFontTx/>
              <a:buNone/>
            </a:pPr>
            <a:r>
              <a:rPr lang="en-US" sz="1800" i="1" dirty="0">
                <a:latin typeface="Corbel"/>
                <a:cs typeface="Corbel"/>
              </a:rPr>
              <a:t>Compute</a:t>
            </a:r>
          </a:p>
          <a:p>
            <a:pPr marL="0" indent="0" eaLnBrk="1" hangingPunct="1">
              <a:lnSpc>
                <a:spcPct val="160000"/>
              </a:lnSpc>
              <a:buFontTx/>
              <a:buNone/>
            </a:pPr>
            <a:r>
              <a:rPr lang="en-US" sz="1800" i="1" dirty="0">
                <a:latin typeface="Corbel"/>
                <a:cs typeface="Corbel"/>
              </a:rPr>
              <a:t>Training</a:t>
            </a:r>
          </a:p>
          <a:p>
            <a:pPr marL="0" indent="0" eaLnBrk="1" hangingPunct="1">
              <a:lnSpc>
                <a:spcPct val="160000"/>
              </a:lnSpc>
              <a:buFontTx/>
              <a:buNone/>
            </a:pPr>
            <a:endParaRPr lang="en-US" sz="2200" i="1" dirty="0">
              <a:latin typeface="Corbel" charset="0"/>
            </a:endParaRPr>
          </a:p>
        </p:txBody>
      </p:sp>
      <p:pic>
        <p:nvPicPr>
          <p:cNvPr id="60420" name="Picture 2" descr="data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9847"/>
            <a:ext cx="406598" cy="3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3" descr="compu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28278"/>
            <a:ext cx="41895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4" descr="standard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9203"/>
            <a:ext cx="387846" cy="3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5" descr="tool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2" y="2383901"/>
            <a:ext cx="41917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6" descr="trainin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6950"/>
            <a:ext cx="406243" cy="35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51520" y="1063099"/>
            <a:ext cx="24693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>
              <a:buClr>
                <a:schemeClr val="accent1"/>
              </a:buClr>
              <a:defRPr/>
            </a:pPr>
            <a:r>
              <a:rPr lang="en-US" sz="2200" i="1" dirty="0">
                <a:solidFill>
                  <a:srgbClr val="E68422"/>
                </a:solidFill>
                <a:latin typeface="Corbel"/>
                <a:cs typeface="Corbel"/>
              </a:rPr>
              <a:t>Technical platforms</a:t>
            </a:r>
          </a:p>
        </p:txBody>
      </p:sp>
      <p:sp>
        <p:nvSpPr>
          <p:cNvPr id="60428" name="Rectangle 21"/>
          <p:cNvSpPr>
            <a:spLocks noChangeArrowheads="1"/>
          </p:cNvSpPr>
          <p:nvPr/>
        </p:nvSpPr>
        <p:spPr bwMode="auto">
          <a:xfrm>
            <a:off x="251520" y="4149080"/>
            <a:ext cx="22685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92075">
              <a:buClr>
                <a:schemeClr val="accent1"/>
              </a:buClr>
            </a:pPr>
            <a:r>
              <a:rPr lang="en-US" sz="2200" i="1" dirty="0">
                <a:solidFill>
                  <a:srgbClr val="E68422"/>
                </a:solidFill>
                <a:latin typeface="Corbel" charset="0"/>
                <a:cs typeface="Geneva" charset="0"/>
              </a:rPr>
              <a:t>User communities </a:t>
            </a:r>
            <a:endParaRPr lang="en-US" sz="2200" dirty="0">
              <a:solidFill>
                <a:srgbClr val="E68422"/>
              </a:solidFill>
            </a:endParaRPr>
          </a:p>
        </p:txBody>
      </p:sp>
      <p:pic>
        <p:nvPicPr>
          <p:cNvPr id="60429" name="Picture 8" descr="rar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1" y="6237312"/>
            <a:ext cx="429342" cy="44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9" descr="plants-agri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8" y="5178127"/>
            <a:ext cx="421286" cy="41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1" name="Picture 10" descr="human-data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3" y="5733256"/>
            <a:ext cx="398390" cy="40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11" descr="marine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5" y="4651622"/>
            <a:ext cx="432734" cy="42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3" name="Rectangle 12"/>
          <p:cNvSpPr>
            <a:spLocks noChangeArrowheads="1"/>
          </p:cNvSpPr>
          <p:nvPr/>
        </p:nvSpPr>
        <p:spPr bwMode="auto">
          <a:xfrm>
            <a:off x="899592" y="4653136"/>
            <a:ext cx="2134332" cy="35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700" i="1" dirty="0">
                <a:solidFill>
                  <a:schemeClr val="tx1"/>
                </a:solidFill>
                <a:latin typeface="Corbel" charset="0"/>
                <a:cs typeface="Geneva" charset="0"/>
              </a:rPr>
              <a:t>Marine </a:t>
            </a:r>
            <a:r>
              <a:rPr lang="en-US" sz="1700" i="1" dirty="0" err="1">
                <a:solidFill>
                  <a:schemeClr val="tx1"/>
                </a:solidFill>
                <a:latin typeface="Corbel" charset="0"/>
                <a:cs typeface="Geneva" charset="0"/>
              </a:rPr>
              <a:t>metagenomics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60434" name="Rectangle 16"/>
          <p:cNvSpPr>
            <a:spLocks noChangeArrowheads="1"/>
          </p:cNvSpPr>
          <p:nvPr/>
        </p:nvSpPr>
        <p:spPr bwMode="auto">
          <a:xfrm>
            <a:off x="925496" y="5738556"/>
            <a:ext cx="1293632" cy="35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700" i="1" dirty="0">
                <a:solidFill>
                  <a:schemeClr val="tx1"/>
                </a:solidFill>
                <a:latin typeface="Corbel" charset="0"/>
                <a:cs typeface="Geneva" charset="0"/>
              </a:rPr>
              <a:t>Human data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60435" name="Rectangle 17"/>
          <p:cNvSpPr>
            <a:spLocks noChangeArrowheads="1"/>
          </p:cNvSpPr>
          <p:nvPr/>
        </p:nvSpPr>
        <p:spPr bwMode="auto">
          <a:xfrm>
            <a:off x="899592" y="5202242"/>
            <a:ext cx="2123257" cy="35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700" i="1" dirty="0">
                <a:solidFill>
                  <a:schemeClr val="tx1"/>
                </a:solidFill>
                <a:latin typeface="Corbel" charset="0"/>
                <a:cs typeface="Geneva" charset="0"/>
              </a:rPr>
              <a:t>Crop and forest plants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60436" name="Rectangle 18"/>
          <p:cNvSpPr>
            <a:spLocks noChangeArrowheads="1"/>
          </p:cNvSpPr>
          <p:nvPr/>
        </p:nvSpPr>
        <p:spPr bwMode="auto">
          <a:xfrm>
            <a:off x="921921" y="6257131"/>
            <a:ext cx="1377849" cy="35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700" i="1" dirty="0">
                <a:solidFill>
                  <a:schemeClr val="tx1"/>
                </a:solidFill>
                <a:latin typeface="Corbel" charset="0"/>
                <a:cs typeface="Geneva" charset="0"/>
              </a:rPr>
              <a:t>Rare diseases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22" name="Picture 21" descr="ELIXIR_logo_white_background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085184"/>
            <a:ext cx="2159055" cy="162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9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984EF-6DB2-46AB-B137-BC9FAF0D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662D-E4DA-4617-B2B6-66917C7C5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platform</a:t>
            </a:r>
          </a:p>
          <a:p>
            <a:pPr lvl="1"/>
            <a:r>
              <a:rPr lang="en-US" dirty="0"/>
              <a:t>Services to store, share, and analyze large datasets.</a:t>
            </a:r>
          </a:p>
          <a:p>
            <a:r>
              <a:rPr lang="en-US" dirty="0"/>
              <a:t>Interoperability platform</a:t>
            </a:r>
          </a:p>
          <a:p>
            <a:pPr lvl="1"/>
            <a:r>
              <a:rPr lang="en-US" dirty="0"/>
              <a:t>Standards to describe life science data.</a:t>
            </a:r>
          </a:p>
          <a:p>
            <a:r>
              <a:rPr lang="en-US" dirty="0"/>
              <a:t>Training platform</a:t>
            </a:r>
          </a:p>
          <a:p>
            <a:pPr lvl="1"/>
            <a:r>
              <a:rPr lang="en-US" dirty="0"/>
              <a:t>Organize training workshops.</a:t>
            </a:r>
          </a:p>
          <a:p>
            <a:r>
              <a:rPr lang="en-US" dirty="0"/>
              <a:t>Data platform</a:t>
            </a:r>
          </a:p>
          <a:p>
            <a:pPr lvl="1"/>
            <a:r>
              <a:rPr lang="en-US" dirty="0"/>
              <a:t>Identify key data resources, link data with literature.</a:t>
            </a:r>
          </a:p>
          <a:p>
            <a:r>
              <a:rPr lang="en-US" dirty="0"/>
              <a:t>Tools platform</a:t>
            </a:r>
          </a:p>
          <a:p>
            <a:pPr lvl="1"/>
            <a:r>
              <a:rPr lang="en-US" dirty="0"/>
              <a:t>Help researchers find the best tools for their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40CDB-2F9A-47F2-A24C-0A631A0C4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66E2A-6694-4D12-BA39-D92E8CD55B9A}"/>
              </a:ext>
            </a:extLst>
          </p:cNvPr>
          <p:cNvSpPr txBox="1"/>
          <p:nvPr/>
        </p:nvSpPr>
        <p:spPr>
          <a:xfrm>
            <a:off x="1763688" y="5991671"/>
            <a:ext cx="5422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https://www.elixir-europe.org/platforms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90292"/>
      </p:ext>
    </p:extLst>
  </p:cSld>
  <p:clrMapOvr>
    <a:masterClrMapping/>
  </p:clrMapOvr>
</p:sld>
</file>

<file path=ppt/theme/theme1.xml><?xml version="1.0" encoding="utf-8"?>
<a:theme xmlns:a="http://schemas.openxmlformats.org/drawingml/2006/main" name="2_EMBL_CMYK">
  <a:themeElements>
    <a:clrScheme name="ELIXIR 2011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DD5E21"/>
      </a:accent1>
      <a:accent2>
        <a:srgbClr val="004A5A"/>
      </a:accent2>
      <a:accent3>
        <a:srgbClr val="A8AD2A"/>
      </a:accent3>
      <a:accent4>
        <a:srgbClr val="343330"/>
      </a:accent4>
      <a:accent5>
        <a:srgbClr val="5E788A"/>
      </a:accent5>
      <a:accent6>
        <a:srgbClr val="8A8884"/>
      </a:accent6>
      <a:hlink>
        <a:srgbClr val="00394E"/>
      </a:hlink>
      <a:folHlink>
        <a:srgbClr val="343330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AE90488E212A45BD6E559538207265" ma:contentTypeVersion="0" ma:contentTypeDescription="Opprett et nytt dokument." ma:contentTypeScope="" ma:versionID="1c675bce059d2b7808aef69be68309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d1cdfaa4dadd15557c090e2ac88763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33AAC5-C9D0-4D13-989F-224220D572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6BBFE3-6D29-4C6B-A7A5-239A1A8671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F8DE1C-BBC2-4956-95DE-94F3FAB6BEA9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ELIXIR.potx</Template>
  <TotalTime>104003</TotalTime>
  <Words>1112</Words>
  <Application>Microsoft Office PowerPoint</Application>
  <PresentationFormat>On-screen Show (4:3)</PresentationFormat>
  <Paragraphs>222</Paragraphs>
  <Slides>28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ＭＳ Ｐゴシック</vt:lpstr>
      <vt:lpstr>Arial</vt:lpstr>
      <vt:lpstr>Calibri</vt:lpstr>
      <vt:lpstr>Corbel</vt:lpstr>
      <vt:lpstr>Geneva</vt:lpstr>
      <vt:lpstr>Gill Sans</vt:lpstr>
      <vt:lpstr>Gill Sans MT</vt:lpstr>
      <vt:lpstr>msgothic</vt:lpstr>
      <vt:lpstr>NanumGothic</vt:lpstr>
      <vt:lpstr>Wingdings</vt:lpstr>
      <vt:lpstr>Wingdings 2</vt:lpstr>
      <vt:lpstr>2_EMBL_CMYK</vt:lpstr>
      <vt:lpstr>4_Custom Design</vt:lpstr>
      <vt:lpstr>ELIXIR activities in Norway (and Europe)</vt:lpstr>
      <vt:lpstr>Outline</vt:lpstr>
      <vt:lpstr>ELIXIR</vt:lpstr>
      <vt:lpstr>ELIXIR’s mission</vt:lpstr>
      <vt:lpstr>Data growth in the life sciences</vt:lpstr>
      <vt:lpstr>The data challenge:  Geographic spread</vt:lpstr>
      <vt:lpstr>Summary</vt:lpstr>
      <vt:lpstr>ELIXIR: An international distributed infrastructure for biological data</vt:lpstr>
      <vt:lpstr>Platforms</vt:lpstr>
      <vt:lpstr>ELIXIR Compute Platform</vt:lpstr>
      <vt:lpstr>Scientific use cases</vt:lpstr>
      <vt:lpstr>Marine metagenomics</vt:lpstr>
      <vt:lpstr>META-pipe: marine metagenomics analysis pipeline</vt:lpstr>
      <vt:lpstr>META-pipe: architecture</vt:lpstr>
      <vt:lpstr>META-pipe physical architecture</vt:lpstr>
      <vt:lpstr>META-pipe: cloud execution</vt:lpstr>
      <vt:lpstr>META-pipe: cloud execution</vt:lpstr>
      <vt:lpstr>MMG  EOSC Pilot</vt:lpstr>
      <vt:lpstr>ELIXIR Norway</vt:lpstr>
      <vt:lpstr>ELIXIR Norway and Norwegian Bioinformatics Platform</vt:lpstr>
      <vt:lpstr>ELIXIR Norway: Data life cycle management</vt:lpstr>
      <vt:lpstr>ELIXIR-Norway 2</vt:lpstr>
      <vt:lpstr>PowerPoint Presentation</vt:lpstr>
      <vt:lpstr>Project goal</vt:lpstr>
      <vt:lpstr>The EGA contains a growing amount of data</vt:lpstr>
      <vt:lpstr>TSD Services for sensitive data/Elixir distribution</vt:lpstr>
      <vt:lpstr>META-pipe on NeLS</vt:lpstr>
      <vt:lpstr>Summary</vt:lpstr>
    </vt:vector>
  </TitlesOfParts>
  <Company>s 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 k</dc:creator>
  <cp:lastModifiedBy>Lars Ailo Bongo</cp:lastModifiedBy>
  <cp:revision>629</cp:revision>
  <dcterms:created xsi:type="dcterms:W3CDTF">2010-02-04T09:26:14Z</dcterms:created>
  <dcterms:modified xsi:type="dcterms:W3CDTF">2017-06-29T08:03:26Z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0x010100A4AE90488E212A45BD6E559538207265</vt:lpwstr>
  </property>
</Properties>
</file>