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60" r:id="rId7"/>
    <p:sldId id="261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63" r:id="rId17"/>
    <p:sldId id="309" r:id="rId18"/>
    <p:sldId id="293" r:id="rId19"/>
    <p:sldId id="298" r:id="rId20"/>
    <p:sldId id="299" r:id="rId21"/>
    <p:sldId id="300" r:id="rId22"/>
    <p:sldId id="294" r:id="rId23"/>
    <p:sldId id="296" r:id="rId24"/>
    <p:sldId id="264" r:id="rId25"/>
    <p:sldId id="265" r:id="rId26"/>
    <p:sldId id="282" r:id="rId27"/>
    <p:sldId id="288" r:id="rId28"/>
    <p:sldId id="310" r:id="rId29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C5637"/>
        </a:fontRef>
        <a:srgbClr val="5C5637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5C5637"/>
        </a:fontRef>
        <a:srgbClr val="5C5637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5C5637"/>
        </a:fontRef>
        <a:srgbClr val="5C5637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5C5637"/>
        </a:fontRef>
        <a:srgbClr val="5C5637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519BF7"/>
              </a:solidFill>
              <a:prstDash val="solid"/>
              <a:miter lim="400000"/>
            </a:ln>
          </a:left>
          <a:right>
            <a:ln w="12700" cap="flat">
              <a:solidFill>
                <a:srgbClr val="519BF7"/>
              </a:solidFill>
              <a:prstDash val="solid"/>
              <a:miter lim="400000"/>
            </a:ln>
          </a:right>
          <a:top>
            <a:ln w="12700" cap="flat">
              <a:solidFill>
                <a:srgbClr val="519BF7"/>
              </a:solidFill>
              <a:prstDash val="solid"/>
              <a:miter lim="400000"/>
            </a:ln>
          </a:top>
          <a:bottom>
            <a:ln w="12700" cap="flat">
              <a:solidFill>
                <a:srgbClr val="519BF7"/>
              </a:solidFill>
              <a:prstDash val="solid"/>
              <a:miter lim="400000"/>
            </a:ln>
          </a:bottom>
          <a:insideH>
            <a:ln w="12700" cap="flat">
              <a:solidFill>
                <a:srgbClr val="519BF7"/>
              </a:solidFill>
              <a:prstDash val="solid"/>
              <a:miter lim="400000"/>
            </a:ln>
          </a:insideH>
          <a:insideV>
            <a:ln w="12700" cap="flat">
              <a:solidFill>
                <a:srgbClr val="519BF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519BF7"/>
              </a:solidFill>
              <a:prstDash val="solid"/>
              <a:miter lim="400000"/>
            </a:ln>
          </a:left>
          <a:right>
            <a:ln w="12700" cap="flat">
              <a:solidFill>
                <a:srgbClr val="519BF7"/>
              </a:solidFill>
              <a:prstDash val="solid"/>
              <a:miter lim="400000"/>
            </a:ln>
          </a:right>
          <a:top>
            <a:ln w="12700" cap="flat">
              <a:solidFill>
                <a:srgbClr val="519BF7"/>
              </a:solidFill>
              <a:prstDash val="solid"/>
              <a:miter lim="400000"/>
            </a:ln>
          </a:top>
          <a:bottom>
            <a:ln w="12700" cap="flat">
              <a:solidFill>
                <a:srgbClr val="519BF7"/>
              </a:solidFill>
              <a:prstDash val="solid"/>
              <a:miter lim="400000"/>
            </a:ln>
          </a:bottom>
          <a:insideH>
            <a:ln w="12700" cap="flat">
              <a:solidFill>
                <a:srgbClr val="519BF7"/>
              </a:solidFill>
              <a:prstDash val="solid"/>
              <a:miter lim="400000"/>
            </a:ln>
          </a:insideH>
          <a:insideV>
            <a:ln w="12700" cap="flat">
              <a:solidFill>
                <a:srgbClr val="519BF7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519BF7"/>
              </a:solidFill>
              <a:prstDash val="solid"/>
              <a:miter lim="400000"/>
            </a:ln>
          </a:left>
          <a:right>
            <a:ln w="12700" cap="flat">
              <a:solidFill>
                <a:srgbClr val="519BF7"/>
              </a:solidFill>
              <a:prstDash val="solid"/>
              <a:miter lim="400000"/>
            </a:ln>
          </a:right>
          <a:top>
            <a:ln w="12700" cap="flat">
              <a:solidFill>
                <a:srgbClr val="519BF7"/>
              </a:solidFill>
              <a:prstDash val="solid"/>
              <a:miter lim="400000"/>
            </a:ln>
          </a:top>
          <a:bottom>
            <a:ln w="28575" cap="flat">
              <a:solidFill>
                <a:srgbClr val="519BF7"/>
              </a:solidFill>
              <a:prstDash val="solid"/>
              <a:miter lim="400000"/>
            </a:ln>
          </a:bottom>
          <a:insideH>
            <a:ln w="12700" cap="flat">
              <a:solidFill>
                <a:srgbClr val="519BF7"/>
              </a:solidFill>
              <a:prstDash val="solid"/>
              <a:miter lim="400000"/>
            </a:ln>
          </a:insideH>
          <a:insideV>
            <a:ln w="12700" cap="flat">
              <a:solidFill>
                <a:srgbClr val="519BF7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519BF7"/>
              </a:solidFill>
              <a:prstDash val="solid"/>
              <a:miter lim="400000"/>
            </a:ln>
          </a:left>
          <a:right>
            <a:ln w="12700" cap="flat">
              <a:solidFill>
                <a:srgbClr val="519BF7"/>
              </a:solidFill>
              <a:prstDash val="solid"/>
              <a:miter lim="400000"/>
            </a:ln>
          </a:right>
          <a:top>
            <a:ln w="28575" cap="flat">
              <a:solidFill>
                <a:srgbClr val="519BF7"/>
              </a:solidFill>
              <a:prstDash val="solid"/>
              <a:miter lim="400000"/>
            </a:ln>
          </a:top>
          <a:bottom>
            <a:ln w="12700" cap="flat">
              <a:solidFill>
                <a:srgbClr val="519BF7"/>
              </a:solidFill>
              <a:prstDash val="solid"/>
              <a:miter lim="400000"/>
            </a:ln>
          </a:bottom>
          <a:insideH>
            <a:ln w="12700" cap="flat">
              <a:solidFill>
                <a:srgbClr val="519BF7"/>
              </a:solidFill>
              <a:prstDash val="solid"/>
              <a:miter lim="400000"/>
            </a:ln>
          </a:insideH>
          <a:insideV>
            <a:ln w="12700" cap="flat">
              <a:solidFill>
                <a:srgbClr val="519BF7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56" autoAdjust="0"/>
  </p:normalViewPr>
  <p:slideViewPr>
    <p:cSldViewPr snapToGrid="0" snapToObjects="1">
      <p:cViewPr varScale="1">
        <p:scale>
          <a:sx n="81" d="100"/>
          <a:sy n="8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494918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28600" y="0"/>
            <a:ext cx="5638800" cy="990600"/>
          </a:xfrm>
          <a:prstGeom prst="rect">
            <a:avLst/>
          </a:prstGeom>
        </p:spPr>
        <p:txBody>
          <a:bodyPr/>
          <a:lstStyle>
            <a:lvl1pPr algn="l" defTabSz="914400">
              <a:def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Titteltekst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458200" cy="5638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5C5637"/>
              </a:buClr>
              <a:buSzPct val="60000"/>
              <a:buFont typeface="Wingdings"/>
              <a:buChar char=""/>
              <a:defRPr sz="28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  <a:lvl2pPr marL="783590" indent="-285750" defTabSz="914400">
              <a:spcBef>
                <a:spcPts val="600"/>
              </a:spcBef>
              <a:buClr>
                <a:srgbClr val="5C5637"/>
              </a:buClr>
              <a:buSzPct val="60000"/>
              <a:buFont typeface="Wingdings"/>
              <a:buChar char=""/>
              <a:defRPr sz="26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1183639" indent="-228600" defTabSz="914400">
              <a:spcBef>
                <a:spcPts val="500"/>
              </a:spcBef>
              <a:buClr>
                <a:srgbClr val="5C5637"/>
              </a:buClr>
              <a:defRPr sz="22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3pPr>
            <a:lvl4pPr marL="1640839" indent="-228600" defTabSz="914400">
              <a:spcBef>
                <a:spcPts val="400"/>
              </a:spcBef>
              <a:buClr>
                <a:srgbClr val="5C5637"/>
              </a:buClr>
              <a:buChar char="–"/>
              <a:def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2098039" indent="-228600" defTabSz="914400">
              <a:spcBef>
                <a:spcPts val="400"/>
              </a:spcBef>
              <a:buClr>
                <a:srgbClr val="5C5637"/>
              </a:buClr>
              <a:buFont typeface="Wingdings"/>
              <a:buChar char=""/>
              <a:def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fem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28600" y="0"/>
            <a:ext cx="5638800" cy="990600"/>
          </a:xfrm>
          <a:prstGeom prst="rect">
            <a:avLst/>
          </a:prstGeom>
        </p:spPr>
        <p:txBody>
          <a:bodyPr/>
          <a:lstStyle>
            <a:lvl1pPr algn="l" defTabSz="914400">
              <a:def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Titteltekst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458200" cy="5638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5C5637"/>
              </a:buClr>
              <a:buSzPct val="60000"/>
              <a:buFont typeface="Wingdings"/>
              <a:buChar char=""/>
              <a:defRPr sz="28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  <a:lvl2pPr marL="783590" indent="-285750" defTabSz="914400">
              <a:spcBef>
                <a:spcPts val="600"/>
              </a:spcBef>
              <a:buClr>
                <a:srgbClr val="5C5637"/>
              </a:buClr>
              <a:buSzPct val="60000"/>
              <a:buFont typeface="Wingdings"/>
              <a:buChar char=""/>
              <a:defRPr sz="26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1183639" indent="-228600" defTabSz="914400">
              <a:spcBef>
                <a:spcPts val="500"/>
              </a:spcBef>
              <a:buClr>
                <a:srgbClr val="5C5637"/>
              </a:buClr>
              <a:defRPr sz="22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3pPr>
            <a:lvl4pPr marL="1640839" indent="-228600" defTabSz="914400">
              <a:spcBef>
                <a:spcPts val="400"/>
              </a:spcBef>
              <a:buClr>
                <a:srgbClr val="5C5637"/>
              </a:buClr>
              <a:buChar char="–"/>
              <a:def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2098039" indent="-228600" defTabSz="914400">
              <a:spcBef>
                <a:spcPts val="400"/>
              </a:spcBef>
              <a:buClr>
                <a:srgbClr val="5C5637"/>
              </a:buClr>
              <a:buFont typeface="Wingdings"/>
              <a:buChar char=""/>
              <a:def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Brødtekst nivå fem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terial">
    <p:bg>
      <p:bgPr>
        <a:solidFill>
          <a:srgbClr val="519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874182"/>
            <a:ext cx="9144000" cy="5983818"/>
          </a:xfrm>
          <a:prstGeom prst="rect">
            <a:avLst/>
          </a:prstGeom>
          <a:solidFill>
            <a:srgbClr val="FBFBFB"/>
          </a:solidFill>
          <a:ln>
            <a:miter lim="400000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874183"/>
            <a:ext cx="9144000" cy="146051"/>
          </a:xfrm>
          <a:prstGeom prst="rect">
            <a:avLst/>
          </a:prstGeom>
          <a:gradFill>
            <a:gsLst>
              <a:gs pos="0">
                <a:srgbClr val="FAFAFA"/>
              </a:gs>
              <a:gs pos="36000">
                <a:srgbClr val="FAFAFA"/>
              </a:gs>
              <a:gs pos="80000">
                <a:srgbClr val="E4E4E4"/>
              </a:gs>
              <a:gs pos="100000">
                <a:srgbClr val="A9A9A9"/>
              </a:gs>
            </a:gsLst>
            <a:lin ang="16200000"/>
          </a:gradFill>
          <a:ln>
            <a:miter lim="400000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71487" y="0"/>
            <a:ext cx="8223251" cy="2008717"/>
          </a:xfrm>
          <a:prstGeom prst="rect">
            <a:avLst/>
          </a:prstGeom>
        </p:spPr>
        <p:txBody>
          <a:bodyPr lIns="88900" tIns="88900" rIns="88900" bIns="88900" anchor="b"/>
          <a:lstStyle>
            <a:lvl1pPr marL="3366" marR="3366" algn="l" defTabSz="1219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Titteltekst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71487" y="2559050"/>
            <a:ext cx="8223251" cy="4298950"/>
          </a:xfrm>
          <a:prstGeom prst="rect">
            <a:avLst/>
          </a:prstGeom>
        </p:spPr>
        <p:txBody>
          <a:bodyPr lIns="88900" tIns="88900" rIns="88900" bIns="88900"/>
          <a:lstStyle>
            <a:lvl1pPr marL="460566" marR="3366" indent="-457200" defTabSz="1219200">
              <a:spcBef>
                <a:spcPts val="0"/>
              </a:spcBef>
              <a:buClrTx/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93966" marR="3366" indent="-381000" defTabSz="1219200">
              <a:spcBef>
                <a:spcPts val="0"/>
              </a:spcBef>
              <a:buClrTx/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527366" marR="3366" defTabSz="1219200">
              <a:spcBef>
                <a:spcPts val="0"/>
              </a:spcBef>
              <a:buClrTx/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2136966" marR="3366" indent="-304800" defTabSz="1219200">
              <a:spcBef>
                <a:spcPts val="0"/>
              </a:spcBef>
              <a:buClrTx/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746566" marR="3366" indent="-304800" defTabSz="1219200">
              <a:spcBef>
                <a:spcPts val="0"/>
              </a:spcBef>
              <a:buClrTx/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Brødtekst nivå én</a:t>
            </a:r>
          </a:p>
          <a:p>
            <a:pPr lvl="1">
              <a:defRPr>
                <a:uFillTx/>
              </a:defRPr>
            </a:pPr>
            <a:r>
              <a:rPr>
                <a:uFill>
                  <a:solidFill/>
                </a:uFill>
              </a:rPr>
              <a:t>Brødtekst nivå to</a:t>
            </a:r>
          </a:p>
          <a:p>
            <a:pPr lvl="2">
              <a:defRPr>
                <a:uFillTx/>
              </a:defRPr>
            </a:pPr>
            <a:r>
              <a:rPr>
                <a:uFill>
                  <a:solidFill/>
                </a:uFill>
              </a:rPr>
              <a:t>Brødtekst nivå tre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Brødtekst nivå fire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Brødtekst nivå fem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8575538" y="6307666"/>
            <a:ext cx="444774" cy="431801"/>
          </a:xfrm>
          <a:prstGeom prst="rect">
            <a:avLst/>
          </a:prstGeom>
        </p:spPr>
        <p:txBody>
          <a:bodyPr lIns="88900" tIns="88900" rIns="88900" bIns="88900"/>
          <a:lstStyle>
            <a:lvl1pPr defTabSz="7747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8" y="6181725"/>
            <a:ext cx="601663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8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9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Titteltekst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Brødtekst nivå én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to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Brødtekst nivå tre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Brødtekst nivå fire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Brødtekst nivå fem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Brødtekst nivå én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to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Brødtekst nivå tre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Brødtekst nivå fire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Brødtekst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485608" y="6399212"/>
            <a:ext cx="268784" cy="279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algn="ctr" defTabSz="584200">
              <a:defRPr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xmlns:p14="http://schemas.microsoft.com/office/powerpoint/2010/main" spd="med"/>
  <p:txStyles>
    <p:titleStyle>
      <a:lvl1pPr marL="40639" marR="40639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40639" marR="40639" indent="2286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40639" marR="40639" indent="4572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40639" marR="40639" indent="6858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40639" marR="40639" indent="9144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40639" marR="40639" indent="11430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40639" marR="40639" indent="13716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40639" marR="40639" indent="16002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40639" marR="40639" indent="18288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9pPr>
    </p:titleStyle>
    <p:bodyStyle>
      <a:lvl1pPr marL="383540" marR="40639" indent="-34290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824411" marR="40639" indent="-326571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259839" marR="40639" indent="-30480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7780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1pPr>
      <a:lvl2pPr indent="2286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2pPr>
      <a:lvl3pPr indent="4572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3pPr>
      <a:lvl4pPr indent="6858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4pPr>
      <a:lvl5pPr indent="9144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5pPr>
      <a:lvl6pPr indent="11430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6pPr>
      <a:lvl7pPr indent="13716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7pPr>
      <a:lvl8pPr indent="16002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8pPr>
      <a:lvl9pPr indent="18288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8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5816600" y="4775200"/>
            <a:ext cx="2667000" cy="1219200"/>
          </a:xfrm>
          <a:prstGeom prst="rect">
            <a:avLst/>
          </a:prstGeom>
        </p:spPr>
        <p:txBody>
          <a:bodyPr/>
          <a:lstStyle/>
          <a:p>
            <a:pPr marL="40639" lvl="0" indent="0" algn="r">
              <a:buClr>
                <a:srgbClr val="9B9B9B"/>
              </a:buClr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nb-NO" sz="2200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Lars Ailo Bongo</a:t>
            </a:r>
            <a:endParaRPr sz="2200" dirty="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  <a:p>
            <a:pPr marL="40639" lvl="0" indent="0" algn="r">
              <a:buClr>
                <a:srgbClr val="9B9B9B"/>
              </a:buClr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nb-NO" b="1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NBS </a:t>
            </a:r>
            <a:r>
              <a:rPr b="1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meeting</a:t>
            </a:r>
            <a:endParaRPr b="1" dirty="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  <a:p>
            <a:pPr marL="40639" lvl="0" indent="0" algn="r">
              <a:buClr>
                <a:srgbClr val="9B9B9B"/>
              </a:buClr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nb-NO" b="1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Tromsø, </a:t>
            </a:r>
            <a:r>
              <a:rPr b="1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Jan </a:t>
            </a:r>
            <a:r>
              <a:rPr lang="nb-NO" b="1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23</a:t>
            </a:r>
            <a:r>
              <a:rPr b="1" dirty="0" smtClean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, </a:t>
            </a:r>
            <a:r>
              <a:rPr b="1" dirty="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2016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685800" y="-104775"/>
            <a:ext cx="77724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0" dirty="0">
                <a:solidFill>
                  <a:srgbClr val="275D90"/>
                </a:solidFill>
                <a:effectLst>
                  <a:outerShdw blurRad="12700" dist="635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NeLS</a:t>
            </a:r>
            <a:br>
              <a:rPr sz="8000" dirty="0">
                <a:solidFill>
                  <a:srgbClr val="275D90"/>
                </a:solidFill>
                <a:effectLst>
                  <a:outerShdw blurRad="12700" dist="635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</a:br>
            <a:r>
              <a:rPr sz="27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N</a:t>
            </a:r>
            <a:r>
              <a:rPr sz="2700" dirty="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orwegian </a:t>
            </a:r>
            <a:r>
              <a:rPr sz="27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e</a:t>
            </a:r>
            <a:r>
              <a:rPr sz="2700" dirty="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-Infrastructure for </a:t>
            </a:r>
            <a:r>
              <a:rPr sz="27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L</a:t>
            </a:r>
            <a:r>
              <a:rPr sz="2700" dirty="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ife </a:t>
            </a:r>
            <a:r>
              <a:rPr sz="27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rPr>
              <a:t>S</a:t>
            </a:r>
            <a:r>
              <a:rPr sz="2700" dirty="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ciences</a:t>
            </a:r>
          </a:p>
        </p:txBody>
      </p:sp>
      <p:sp>
        <p:nvSpPr>
          <p:cNvPr id="60" name="Shape 60"/>
          <p:cNvSpPr/>
          <p:nvPr/>
        </p:nvSpPr>
        <p:spPr>
          <a:xfrm>
            <a:off x="1765300" y="2946400"/>
            <a:ext cx="73787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defTabSz="914400">
              <a:buClr>
                <a:srgbClr val="275D90"/>
              </a:buClr>
              <a:buFont typeface="Helvetica"/>
              <a:defRPr sz="370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700" dirty="0" smtClean="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Overview </a:t>
            </a:r>
            <a:r>
              <a:rPr sz="3700" dirty="0">
                <a:solidFill>
                  <a:srgbClr val="275D9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75D90"/>
                  </a:solidFill>
                </a:uFill>
              </a:rPr>
              <a:t>and recent developments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37" y="5242352"/>
            <a:ext cx="3436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0000"/>
                </a:solidFill>
              </a:rPr>
              <a:t>https://</a:t>
            </a:r>
            <a:r>
              <a:rPr lang="en-US" sz="2400" b="1" dirty="0" err="1">
                <a:solidFill>
                  <a:srgbClr val="000000"/>
                </a:solidFill>
              </a:rPr>
              <a:t>nels.bioinfo.no</a:t>
            </a:r>
            <a:r>
              <a:rPr lang="en-US" sz="2400" b="1" dirty="0">
                <a:solidFill>
                  <a:srgbClr val="000000"/>
                </a:solidFill>
              </a:rPr>
              <a:t>/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 descr="Screen Shot 2015-06-15 at 09.04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4"/>
          <a:stretch/>
        </p:blipFill>
        <p:spPr>
          <a:xfrm>
            <a:off x="611560" y="2514820"/>
            <a:ext cx="8064896" cy="33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9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69" y="2560685"/>
            <a:ext cx="4291212" cy="41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3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view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570"/>
          <a:stretch/>
        </p:blipFill>
        <p:spPr>
          <a:xfrm>
            <a:off x="327564" y="2759910"/>
            <a:ext cx="1634036" cy="77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32" y="3791763"/>
            <a:ext cx="1993590" cy="55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398" y="4489540"/>
            <a:ext cx="2527300" cy="58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06116" y="28161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TSD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911" y="5123225"/>
            <a:ext cx="2463800" cy="622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805" y="2759910"/>
            <a:ext cx="2089189" cy="6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66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NeLS overview.tif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2206" y="353159"/>
            <a:ext cx="7594601" cy="5747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</a:t>
            </a:r>
            <a:r>
              <a:rPr lang="en-US" dirty="0" smtClean="0"/>
              <a:t>tatus </a:t>
            </a:r>
            <a:r>
              <a:rPr lang="en-US" dirty="0" smtClean="0"/>
              <a:t>and future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4990" indent="-514350">
              <a:buFont typeface="+mj-lt"/>
              <a:buAutoNum type="arabicPeriod"/>
            </a:pPr>
            <a:r>
              <a:rPr lang="en-US" sz="2400" dirty="0" smtClean="0"/>
              <a:t>Development</a:t>
            </a:r>
          </a:p>
          <a:p>
            <a:pPr marL="955040" lvl="1" indent="-514350"/>
            <a:r>
              <a:rPr lang="en-US" sz="2400" dirty="0" smtClean="0"/>
              <a:t>Key services</a:t>
            </a:r>
          </a:p>
          <a:p>
            <a:pPr marL="955040" lvl="1" indent="-514350"/>
            <a:r>
              <a:rPr lang="en-US" sz="2400" dirty="0" smtClean="0"/>
              <a:t>Selected pipelines</a:t>
            </a:r>
          </a:p>
          <a:p>
            <a:pPr marL="955040" lvl="1" indent="-514350"/>
            <a:r>
              <a:rPr lang="en-US" sz="2400" dirty="0" smtClean="0"/>
              <a:t>Key infrastructure</a:t>
            </a:r>
          </a:p>
          <a:p>
            <a:pPr marL="554990" indent="-514350">
              <a:buFont typeface="+mj-lt"/>
              <a:buAutoNum type="arabicPeriod"/>
            </a:pPr>
            <a:r>
              <a:rPr lang="en-US" sz="2400" b="1" dirty="0" smtClean="0"/>
              <a:t>Production</a:t>
            </a:r>
          </a:p>
          <a:p>
            <a:pPr marL="955040" lvl="1" indent="-514350"/>
            <a:r>
              <a:rPr lang="en-US" sz="2400" dirty="0" smtClean="0"/>
              <a:t>Initial users</a:t>
            </a:r>
          </a:p>
          <a:p>
            <a:pPr marL="554990" indent="-514350">
              <a:buFont typeface="+mj-lt"/>
              <a:buAutoNum type="arabicPeriod"/>
            </a:pPr>
            <a:r>
              <a:rPr lang="en-US" sz="2400" dirty="0" smtClean="0"/>
              <a:t>Scale-out</a:t>
            </a:r>
          </a:p>
          <a:p>
            <a:pPr marL="955040" lvl="1" indent="-514350"/>
            <a:r>
              <a:rPr lang="en-US" sz="2400" dirty="0" smtClean="0"/>
              <a:t>More users</a:t>
            </a:r>
          </a:p>
          <a:p>
            <a:pPr marL="955040" lvl="1" indent="-514350"/>
            <a:r>
              <a:rPr lang="en-US" sz="2400" dirty="0" smtClean="0"/>
              <a:t>More pipelines</a:t>
            </a:r>
          </a:p>
          <a:p>
            <a:pPr marL="955040" lvl="1" indent="-514350"/>
            <a:r>
              <a:rPr lang="en-US" sz="2400" dirty="0" smtClean="0"/>
              <a:t>Better services</a:t>
            </a:r>
          </a:p>
          <a:p>
            <a:pPr marL="955040" lvl="1" indent="-514350"/>
            <a:r>
              <a:rPr lang="en-US" sz="2400" dirty="0" smtClean="0"/>
              <a:t>Integration with more infrastructures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1912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NeLS</a:t>
            </a:r>
            <a:r>
              <a:rPr lang="nb-NO"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portal</a:t>
            </a:r>
            <a:endParaRPr sz="30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</a:endParaRPr>
          </a:p>
        </p:txBody>
      </p:sp>
      <p:sp>
        <p:nvSpPr>
          <p:cNvPr id="461" name="Shape 4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Current status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Access </a:t>
            </a:r>
            <a:r>
              <a:rPr lang="en-US" sz="2600" dirty="0" err="1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NeLS</a:t>
            </a: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 storage and core </a:t>
            </a:r>
            <a:r>
              <a:rPr lang="en-US" sz="2600" dirty="0" err="1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NeLS</a:t>
            </a: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 </a:t>
            </a: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functionality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File upload &amp; download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Share files in project areas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Privileged access for help desk users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Current work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Up/downloading to/from </a:t>
            </a:r>
            <a:r>
              <a:rPr lang="en-US" sz="2600" dirty="0" err="1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StoreBioInfo</a:t>
            </a:r>
            <a:endParaRPr lang="en-US" sz="2600" dirty="0">
              <a:solidFill>
                <a:srgbClr val="5C5637"/>
              </a:solidFill>
              <a:uFill>
                <a:solidFill>
                  <a:srgbClr val="5C5637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nb-NO" sz="3000" dirty="0" err="1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NeLS</a:t>
            </a:r>
            <a:r>
              <a:rPr lang="nb-NO"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pi</a:t>
            </a:r>
            <a:r>
              <a:rPr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pelines</a:t>
            </a:r>
            <a:endParaRPr sz="30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</a:endParaRP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215900" y="1168400"/>
            <a:ext cx="8458200" cy="56388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RNA-seq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Eukaryote (paired and single-end)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Prokaryote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Variant calling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Germline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Somatic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Metagenomics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Pipelines to be developed</a:t>
            </a:r>
            <a:endParaRPr sz="30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</a:endParaRPr>
          </a:p>
        </p:txBody>
      </p:sp>
      <p:sp>
        <p:nvSpPr>
          <p:cNvPr id="514" name="Shape 514"/>
          <p:cNvSpPr>
            <a:spLocks noGrp="1"/>
          </p:cNvSpPr>
          <p:nvPr>
            <p:ph type="body" idx="1"/>
          </p:nvPr>
        </p:nvSpPr>
        <p:spPr>
          <a:xfrm>
            <a:off x="215900" y="939800"/>
            <a:ext cx="8458200" cy="56388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ChIP-seq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small RNA (incl. miRNA) annotation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miRNA prediction (mirMiner)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Update RNA-seq pipelines with Quality Control, and downstream analyses (GO term enrichment...)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Better visualization options (e.g. genome browsers)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Possibly: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DNA metylation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EBI/Ensembl genome annotation pipeline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Proteomics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Sequence assembly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Other pipeline work</a:t>
            </a:r>
            <a:endParaRPr lang="en-US" sz="30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</a:endParaRPr>
          </a:p>
        </p:txBody>
      </p:sp>
      <p:sp>
        <p:nvSpPr>
          <p:cNvPr id="523" name="Shape 523"/>
          <p:cNvSpPr>
            <a:spLocks noGrp="1"/>
          </p:cNvSpPr>
          <p:nvPr>
            <p:ph type="body" idx="1"/>
          </p:nvPr>
        </p:nvSpPr>
        <p:spPr>
          <a:xfrm>
            <a:off x="215900" y="1168400"/>
            <a:ext cx="8458200" cy="56388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uFillTx/>
              </a:defRPr>
            </a:pPr>
            <a:endParaRPr sz="2600" dirty="0">
              <a:solidFill>
                <a:srgbClr val="5C5637"/>
              </a:solidFill>
              <a:uFill>
                <a:solidFill>
                  <a:srgbClr val="5C5637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endParaRPr sz="2600" dirty="0">
              <a:solidFill>
                <a:srgbClr val="5C5637"/>
              </a:solidFill>
              <a:uFill>
                <a:solidFill>
                  <a:srgbClr val="5C5637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Making sure that the pipelines are being used and are relevant for users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Quality assurance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Keeping the pipelines up to date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Making sure that parameters/tools make sense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User support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NeLS </a:t>
            </a:r>
            <a:r>
              <a:rPr lang="nb-NO"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g</a:t>
            </a:r>
            <a:r>
              <a:rPr sz="30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alaxies</a:t>
            </a:r>
            <a:endParaRPr sz="30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</a:endParaRPr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Main platform for running workflows (pipelines)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Web-based platform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Tools run on single server or computer clusters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5 national Galaxy installations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Single authentication for users: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2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Use </a:t>
            </a:r>
            <a:r>
              <a:rPr lang="en-US" sz="2200" dirty="0" err="1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NeLS</a:t>
            </a:r>
            <a:r>
              <a:rPr lang="en-US" sz="22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 portal to share data between Galaxies</a:t>
            </a:r>
            <a:endParaRPr lang="en-US" sz="2200" dirty="0">
              <a:solidFill>
                <a:srgbClr val="5C5637"/>
              </a:solidFill>
              <a:uFill>
                <a:solidFill>
                  <a:srgbClr val="5C5637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Acknowledgements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Many of the slides are copied (and somewhat edited) from presentations by: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nb-NO"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Sveinung Gundersen (UiO)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Kidane </a:t>
            </a: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M. Tekle (UiB)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Kjell Petersen / Wei Zhang (UiB)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David Fredman (UiB)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Kjetil Klepper (NTNU)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Galaxy within TSD</a:t>
            </a:r>
          </a:p>
        </p:txBody>
      </p:sp>
      <p:sp>
        <p:nvSpPr>
          <p:cNvPr id="488" name="Shape 4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nb-NO"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P</a:t>
            </a:r>
            <a:r>
              <a:rPr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rototype Galaxy </a:t>
            </a:r>
            <a:r>
              <a:rPr sz="28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within </a:t>
            </a:r>
            <a:r>
              <a:rPr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TSD</a:t>
            </a:r>
            <a:endParaRPr sz="2800" dirty="0">
              <a:solidFill>
                <a:srgbClr val="5C5637"/>
              </a:solidFill>
              <a:uFill>
                <a:solidFill>
                  <a:srgbClr val="5C5637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nb-NO"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Mo</a:t>
            </a:r>
            <a:r>
              <a:rPr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re </a:t>
            </a:r>
            <a:r>
              <a:rPr sz="2800" dirty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streamlined Galaxy deployment solution is under </a:t>
            </a:r>
            <a:r>
              <a:rPr sz="2800" dirty="0" smtClean="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development</a:t>
            </a:r>
            <a:endParaRPr sz="2800" dirty="0">
              <a:solidFill>
                <a:srgbClr val="5C5637"/>
              </a:solidFill>
              <a:uFill>
                <a:solidFill>
                  <a:srgbClr val="5C5637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 dirty="0" smtClean="0">
                <a:uFill>
                  <a:solidFill/>
                </a:uFill>
              </a:rPr>
              <a:t>Collaboration </a:t>
            </a:r>
            <a:r>
              <a:rPr sz="3600" dirty="0">
                <a:uFill>
                  <a:solidFill/>
                </a:uFill>
              </a:rPr>
              <a:t>with sequencing providers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457200" y="19431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US" sz="3200" dirty="0" smtClean="0">
                <a:uFill>
                  <a:solidFill/>
                </a:uFill>
              </a:rPr>
              <a:t>Main ambition for spring 2016:</a:t>
            </a:r>
          </a:p>
          <a:p>
            <a:pPr lvl="1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Allow sequencing providers (core facilities) to transfer sequencing data to </a:t>
            </a:r>
            <a:r>
              <a:rPr lang="en-US" sz="2800" dirty="0" err="1" smtClean="0">
                <a:uFill>
                  <a:solidFill/>
                </a:uFill>
              </a:rPr>
              <a:t>NeLS</a:t>
            </a:r>
            <a:endParaRPr lang="en-US" sz="2800" dirty="0" smtClean="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Help researchers to further analyze their data using Galaxy tools/pipelines or other solutions, </a:t>
            </a:r>
          </a:p>
          <a:p>
            <a:pPr lvl="1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Help with archiving using </a:t>
            </a:r>
            <a:r>
              <a:rPr lang="en-US" sz="2800" dirty="0" err="1" smtClean="0">
                <a:uFill>
                  <a:solidFill/>
                </a:uFill>
              </a:rPr>
              <a:t>StoreBioInfo</a:t>
            </a:r>
            <a:endParaRPr lang="en-US" sz="2800" dirty="0">
              <a:uFill>
                <a:solidFill/>
              </a:uFill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21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Data flow overview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4462462" y="2043112"/>
            <a:ext cx="2187576" cy="823913"/>
            <a:chOff x="0" y="0"/>
            <a:chExt cx="2187575" cy="823912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2187575" cy="8239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E94D7"/>
                </a:gs>
                <a:gs pos="100000">
                  <a:srgbClr val="AACEFF"/>
                </a:gs>
              </a:gsLst>
              <a:lin ang="16200000" scaled="0"/>
            </a:gradFill>
            <a:ln w="9525" cap="flat">
              <a:solidFill>
                <a:srgbClr val="5B92C7"/>
              </a:solidFill>
              <a:prstDash val="solid"/>
              <a:round/>
            </a:ln>
            <a:effectLst>
              <a:outerShdw blurRad="38100" dist="25400" dir="5400000" rotWithShape="0">
                <a:srgbClr val="929292">
                  <a:alpha val="34999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>
                <a:defRPr sz="18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39687" y="94456"/>
              <a:ext cx="21082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marL="51659" marR="51659" lvl="0" algn="ctr">
                <a:buClr>
                  <a:srgbClr val="FFFFFF"/>
                </a:buClr>
                <a:buFont typeface="Calibri"/>
                <a:defRPr sz="1800"/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scp / sshfs</a:t>
              </a:r>
            </a:p>
            <a:p>
              <a:pPr marL="51659" marR="51659" lvl="0" algn="ctr">
                <a:buClr>
                  <a:srgbClr val="FFFFFF"/>
                </a:buClr>
                <a:buFont typeface="Calibri"/>
                <a:defRPr sz="1800"/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Dropbox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457200" y="2043112"/>
            <a:ext cx="18161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>
              <a:buClr>
                <a:srgbClr val="000000"/>
              </a:buClr>
              <a:buFont typeface="Calibri"/>
              <a:defRPr sz="1800"/>
            </a:pP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Customer info,</a:t>
            </a:r>
          </a:p>
          <a:p>
            <a:pPr marL="40639" marR="40639" lvl="0">
              <a:buClr>
                <a:srgbClr val="000000"/>
              </a:buClr>
              <a:buFont typeface="Calibri"/>
              <a:defRPr sz="1800"/>
            </a:pP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Data,</a:t>
            </a:r>
          </a:p>
          <a:p>
            <a:pPr marL="40639" marR="40639" lvl="0">
              <a:buClr>
                <a:srgbClr val="000000"/>
              </a:buClr>
              <a:buFont typeface="Calibri"/>
              <a:defRPr sz="1800"/>
            </a:pP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[Analysis]</a:t>
            </a:r>
          </a:p>
        </p:txBody>
      </p:sp>
      <p:sp>
        <p:nvSpPr>
          <p:cNvPr id="137" name="Shape 137"/>
          <p:cNvSpPr/>
          <p:nvPr/>
        </p:nvSpPr>
        <p:spPr>
          <a:xfrm>
            <a:off x="2228850" y="2427287"/>
            <a:ext cx="1955800" cy="274638"/>
          </a:xfrm>
          <a:prstGeom prst="rightArrow">
            <a:avLst>
              <a:gd name="adj1" fmla="val 50000"/>
              <a:gd name="adj2" fmla="val 50179"/>
            </a:avLst>
          </a:prstGeom>
          <a:gradFill>
            <a:gsLst>
              <a:gs pos="0">
                <a:srgbClr val="4E94D7"/>
              </a:gs>
              <a:gs pos="100000">
                <a:srgbClr val="AACEFF"/>
              </a:gs>
            </a:gsLst>
            <a:lin ang="16200000"/>
          </a:gradFill>
          <a:ln>
            <a:solidFill>
              <a:srgbClr val="5B92C7"/>
            </a:solidFill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>
              <a:defRPr sz="1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0" name="Group 140"/>
          <p:cNvGrpSpPr/>
          <p:nvPr/>
        </p:nvGrpSpPr>
        <p:grpSpPr>
          <a:xfrm>
            <a:off x="4616450" y="3708400"/>
            <a:ext cx="2187575" cy="566738"/>
            <a:chOff x="0" y="0"/>
            <a:chExt cx="2187575" cy="566737"/>
          </a:xfrm>
        </p:grpSpPr>
        <p:sp>
          <p:nvSpPr>
            <p:cNvPr id="138" name="Shape 138"/>
            <p:cNvSpPr/>
            <p:nvPr/>
          </p:nvSpPr>
          <p:spPr>
            <a:xfrm>
              <a:off x="0" y="0"/>
              <a:ext cx="2187575" cy="56673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E94D7"/>
                </a:gs>
                <a:gs pos="100000">
                  <a:srgbClr val="AACEFF"/>
                </a:gs>
              </a:gsLst>
              <a:lin ang="16200000" scaled="0"/>
            </a:gradFill>
            <a:ln w="9525" cap="flat">
              <a:solidFill>
                <a:srgbClr val="5B92C7"/>
              </a:solidFill>
              <a:prstDash val="solid"/>
              <a:round/>
            </a:ln>
            <a:effectLst>
              <a:outerShdw blurRad="38100" dist="25400" dir="5400000" rotWithShape="0">
                <a:srgbClr val="929292">
                  <a:alpha val="34999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>
                <a:defRPr sz="18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6987" y="105568"/>
              <a:ext cx="21336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marL="52183" marR="52183" algn="ctr">
                <a:buClr>
                  <a:srgbClr val="FFFFFF"/>
                </a:buClr>
                <a:buFont typeface="Calibri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Shared NeLS project</a:t>
              </a:r>
            </a:p>
          </p:txBody>
        </p:sp>
      </p:grpSp>
      <p:sp>
        <p:nvSpPr>
          <p:cNvPr id="141" name="Shape 141"/>
          <p:cNvSpPr/>
          <p:nvPr/>
        </p:nvSpPr>
        <p:spPr>
          <a:xfrm>
            <a:off x="2586037" y="2103437"/>
            <a:ext cx="147363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>
              <a:buClr>
                <a:srgbClr val="000000"/>
              </a:buClr>
              <a:buFont typeface="Calibri"/>
              <a:defRPr sz="1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1. Core facility</a:t>
            </a:r>
          </a:p>
        </p:txBody>
      </p:sp>
      <p:sp>
        <p:nvSpPr>
          <p:cNvPr id="142" name="Shape 142"/>
          <p:cNvSpPr/>
          <p:nvPr/>
        </p:nvSpPr>
        <p:spPr>
          <a:xfrm>
            <a:off x="5726112" y="3113087"/>
            <a:ext cx="173549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>
              <a:buClr>
                <a:srgbClr val="000000"/>
              </a:buClr>
              <a:buFont typeface="Calibri"/>
              <a:defRPr sz="1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2. Elixir Helpdesk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5033962" y="4421187"/>
            <a:ext cx="1009651" cy="1160463"/>
            <a:chOff x="0" y="0"/>
            <a:chExt cx="1009650" cy="1160462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1009650" cy="116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94D7"/>
                </a:gs>
                <a:gs pos="100000">
                  <a:srgbClr val="AACEFF"/>
                </a:gs>
              </a:gsLst>
              <a:lin ang="16200000" scaled="0"/>
            </a:gradFill>
            <a:ln w="9525" cap="flat">
              <a:solidFill>
                <a:srgbClr val="5B92C7"/>
              </a:solidFill>
              <a:prstDash val="solid"/>
              <a:round/>
            </a:ln>
            <a:effectLst>
              <a:outerShdw blurRad="38100" dist="25400" dir="5400000" rotWithShape="0">
                <a:srgbClr val="929292">
                  <a:alpha val="34999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>
                <a:defRPr sz="18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182181"/>
              <a:ext cx="1009650" cy="18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5B92C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>
                <a:defRPr sz="18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366522"/>
              <a:ext cx="1009650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marL="66039" marR="66039" algn="ctr">
                <a:buClr>
                  <a:srgbClr val="FFFFFF"/>
                </a:buClr>
                <a:buFont typeface="Calibri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Durable archive</a:t>
              </a:r>
            </a:p>
          </p:txBody>
        </p:sp>
      </p:grpSp>
      <p:sp>
        <p:nvSpPr>
          <p:cNvPr id="147" name="Shape 147"/>
          <p:cNvSpPr/>
          <p:nvPr/>
        </p:nvSpPr>
        <p:spPr>
          <a:xfrm>
            <a:off x="5099050" y="3028950"/>
            <a:ext cx="307975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565"/>
                </a:moveTo>
                <a:lnTo>
                  <a:pt x="5400" y="14565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65"/>
                </a:lnTo>
                <a:lnTo>
                  <a:pt x="21600" y="14565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4E94D7"/>
              </a:gs>
              <a:gs pos="100000">
                <a:srgbClr val="AACEFF"/>
              </a:gs>
            </a:gsLst>
            <a:lin ang="16200000"/>
          </a:gradFill>
          <a:ln>
            <a:solidFill>
              <a:srgbClr val="5B92C7"/>
            </a:solidFill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>
              <a:defRPr sz="1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175" y="3868737"/>
            <a:ext cx="1187451" cy="11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025" y="3114675"/>
            <a:ext cx="387350" cy="387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00" y="1417637"/>
            <a:ext cx="696913" cy="695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2339975" y="5056187"/>
            <a:ext cx="143501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40639" marR="40639" lvl="0">
              <a:buClr>
                <a:srgbClr val="000000"/>
              </a:buClr>
              <a:buFont typeface="Calibri"/>
              <a:defRPr sz="1800"/>
            </a:pP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3. User</a:t>
            </a:r>
          </a:p>
          <a:p>
            <a:pPr marL="40639" marR="40639" lvl="0">
              <a:buClr>
                <a:srgbClr val="000000"/>
              </a:buClr>
              <a:buFont typeface="Calibri"/>
              <a:defRPr sz="1800"/>
            </a:pPr>
            <a:r>
              <a: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Online Access</a:t>
            </a:r>
          </a:p>
        </p:txBody>
      </p:sp>
      <p:sp>
        <p:nvSpPr>
          <p:cNvPr id="152" name="Shape 152"/>
          <p:cNvSpPr/>
          <p:nvPr/>
        </p:nvSpPr>
        <p:spPr>
          <a:xfrm>
            <a:off x="4075112" y="3606800"/>
            <a:ext cx="458788" cy="23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5635" y="0"/>
                  <a:pt x="10800" y="156"/>
                  <a:pt x="10800" y="348"/>
                </a:cubicBezTo>
                <a:lnTo>
                  <a:pt x="10800" y="10452"/>
                </a:lnTo>
                <a:cubicBezTo>
                  <a:pt x="10800" y="10644"/>
                  <a:pt x="5965" y="10800"/>
                  <a:pt x="0" y="10800"/>
                </a:cubicBezTo>
                <a:cubicBezTo>
                  <a:pt x="5965" y="10800"/>
                  <a:pt x="10800" y="10956"/>
                  <a:pt x="10800" y="11148"/>
                </a:cubicBezTo>
                <a:lnTo>
                  <a:pt x="10800" y="21252"/>
                </a:lnTo>
                <a:cubicBezTo>
                  <a:pt x="10800" y="2144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6095C9"/>
            </a:solidFill>
            <a:round/>
          </a:ln>
          <a:effectLst>
            <a:outerShdw blurRad="38100" dist="25400" dir="5400000" rotWithShape="0">
              <a:srgbClr val="929292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>
              <a:defRPr sz="1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 rot="10800000" flipH="1">
            <a:off x="0" y="874182"/>
            <a:ext cx="9144000" cy="5983818"/>
          </a:xfrm>
          <a:prstGeom prst="rect">
            <a:avLst/>
          </a:prstGeom>
          <a:solidFill>
            <a:srgbClr val="FBFBFB"/>
          </a:solidFill>
          <a:ln>
            <a:miter lim="400000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0" y="874183"/>
            <a:ext cx="9144000" cy="146051"/>
          </a:xfrm>
          <a:prstGeom prst="rect">
            <a:avLst/>
          </a:prstGeom>
          <a:gradFill>
            <a:gsLst>
              <a:gs pos="0">
                <a:srgbClr val="FAFAFA"/>
              </a:gs>
              <a:gs pos="36000">
                <a:srgbClr val="FAFAFA"/>
              </a:gs>
              <a:gs pos="80000">
                <a:srgbClr val="E4E4E4"/>
              </a:gs>
              <a:gs pos="100000">
                <a:srgbClr val="A9A9A9"/>
              </a:gs>
            </a:gsLst>
            <a:lin ang="16200000"/>
          </a:gradFill>
          <a:ln>
            <a:miter lim="400000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98425" y="0"/>
            <a:ext cx="8826500" cy="8509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Ease of use</a:t>
            </a:r>
          </a:p>
        </p:txBody>
      </p:sp>
      <p:grpSp>
        <p:nvGrpSpPr>
          <p:cNvPr id="309" name="Group 309"/>
          <p:cNvGrpSpPr/>
          <p:nvPr/>
        </p:nvGrpSpPr>
        <p:grpSpPr>
          <a:xfrm>
            <a:off x="3865562" y="5524500"/>
            <a:ext cx="1570038" cy="835025"/>
            <a:chOff x="0" y="0"/>
            <a:chExt cx="1570037" cy="835025"/>
          </a:xfrm>
        </p:grpSpPr>
        <p:sp>
          <p:nvSpPr>
            <p:cNvPr id="307" name="Shape 307"/>
            <p:cNvSpPr/>
            <p:nvPr/>
          </p:nvSpPr>
          <p:spPr>
            <a:xfrm>
              <a:off x="0" y="0"/>
              <a:ext cx="1570038" cy="83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" y="0"/>
                  </a:moveTo>
                  <a:cubicBezTo>
                    <a:pt x="643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43" y="21600"/>
                    <a:pt x="1436" y="21600"/>
                  </a:cubicBezTo>
                  <a:lnTo>
                    <a:pt x="20164" y="21600"/>
                  </a:lnTo>
                  <a:cubicBezTo>
                    <a:pt x="20957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57" y="0"/>
                    <a:pt x="20164" y="0"/>
                  </a:cubicBezTo>
                  <a:close/>
                </a:path>
              </a:pathLst>
            </a:cu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9368" y="205144"/>
              <a:ext cx="1511301" cy="424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ctr">
              <a:spAutoFit/>
            </a:bodyPr>
            <a:lstStyle>
              <a:lvl1pPr marL="994" marR="994" algn="ctr" defTabSz="1219200">
                <a:buClr>
                  <a:srgbClr val="FFFFFF"/>
                </a:buClr>
                <a:buFont typeface="Arial"/>
                <a:defRPr sz="17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700" b="1" dirty="0">
                  <a:uFill>
                    <a:solidFill/>
                  </a:uFill>
                </a:rPr>
                <a:t>StoreBioInfo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611187" y="4016375"/>
            <a:ext cx="1570038" cy="835025"/>
            <a:chOff x="0" y="0"/>
            <a:chExt cx="1570037" cy="835025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1570038" cy="83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" y="0"/>
                  </a:moveTo>
                  <a:cubicBezTo>
                    <a:pt x="643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43" y="21600"/>
                    <a:pt x="1436" y="21600"/>
                  </a:cubicBezTo>
                  <a:lnTo>
                    <a:pt x="20164" y="21600"/>
                  </a:lnTo>
                  <a:cubicBezTo>
                    <a:pt x="20957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57" y="0"/>
                    <a:pt x="20164" y="0"/>
                  </a:cubicBezTo>
                  <a:close/>
                </a:path>
              </a:pathLst>
            </a:cu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9368" y="205144"/>
              <a:ext cx="1511301" cy="424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ctr">
              <a:spAutoFit/>
            </a:bodyPr>
            <a:lstStyle>
              <a:lvl1pPr marL="994" marR="994" algn="ctr" defTabSz="1219200">
                <a:buClr>
                  <a:srgbClr val="FFFFFF"/>
                </a:buClr>
                <a:buFont typeface="Arial"/>
                <a:defRPr sz="17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700" b="1">
                  <a:uFill>
                    <a:solidFill/>
                  </a:uFill>
                </a:rPr>
                <a:t>Galaxy</a:t>
              </a:r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3865562" y="2389187"/>
            <a:ext cx="1570038" cy="833438"/>
            <a:chOff x="0" y="0"/>
            <a:chExt cx="1570037" cy="833437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1570038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" y="0"/>
                  </a:moveTo>
                  <a:cubicBezTo>
                    <a:pt x="642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42" y="21600"/>
                    <a:pt x="1433" y="21600"/>
                  </a:cubicBezTo>
                  <a:lnTo>
                    <a:pt x="20167" y="21600"/>
                  </a:lnTo>
                  <a:cubicBezTo>
                    <a:pt x="20958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58" y="0"/>
                    <a:pt x="20167" y="0"/>
                  </a:cubicBezTo>
                  <a:close/>
                </a:path>
              </a:pathLst>
            </a:cu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9368" y="204350"/>
              <a:ext cx="1511301" cy="42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ctr">
              <a:spAutoFit/>
            </a:bodyPr>
            <a:lstStyle>
              <a:lvl1pPr marL="998" marR="998" algn="ctr" defTabSz="1219200">
                <a:buClr>
                  <a:srgbClr val="FFFFFF"/>
                </a:buClr>
                <a:buFont typeface="Arial"/>
                <a:defRPr sz="17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700" b="1">
                  <a:uFill>
                    <a:solidFill/>
                  </a:uFill>
                </a:rPr>
                <a:t>TSD</a:t>
              </a:r>
            </a:p>
          </p:txBody>
        </p:sp>
      </p:grpSp>
      <p:grpSp>
        <p:nvGrpSpPr>
          <p:cNvPr id="318" name="Group 318"/>
          <p:cNvGrpSpPr/>
          <p:nvPr/>
        </p:nvGrpSpPr>
        <p:grpSpPr>
          <a:xfrm>
            <a:off x="7169150" y="4016375"/>
            <a:ext cx="1570038" cy="835025"/>
            <a:chOff x="0" y="0"/>
            <a:chExt cx="1570037" cy="835025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1570038" cy="83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" y="0"/>
                  </a:moveTo>
                  <a:cubicBezTo>
                    <a:pt x="643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43" y="21600"/>
                    <a:pt x="1436" y="21600"/>
                  </a:cubicBezTo>
                  <a:lnTo>
                    <a:pt x="20164" y="21600"/>
                  </a:lnTo>
                  <a:cubicBezTo>
                    <a:pt x="20957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57" y="0"/>
                    <a:pt x="20164" y="0"/>
                  </a:cubicBezTo>
                  <a:close/>
                </a:path>
              </a:pathLst>
            </a:cu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9368" y="78144"/>
              <a:ext cx="1511301" cy="678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ctr">
              <a:spAutoFit/>
            </a:bodyPr>
            <a:lstStyle>
              <a:lvl1pPr marL="994" marR="994" algn="ctr" defTabSz="1219200">
                <a:buClr>
                  <a:srgbClr val="FFFFFF"/>
                </a:buClr>
                <a:buFont typeface="Arial"/>
                <a:defRPr sz="17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700" b="1">
                  <a:uFill>
                    <a:solidFill/>
                  </a:uFill>
                </a:rPr>
                <a:t>NeLS Storage</a:t>
              </a:r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3222625" y="4016375"/>
            <a:ext cx="2855913" cy="835025"/>
            <a:chOff x="0" y="0"/>
            <a:chExt cx="2855912" cy="835025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2855913" cy="83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5" y="0"/>
                  </a:moveTo>
                  <a:cubicBezTo>
                    <a:pt x="1556" y="0"/>
                    <a:pt x="0" y="4835"/>
                    <a:pt x="0" y="10800"/>
                  </a:cubicBezTo>
                  <a:cubicBezTo>
                    <a:pt x="0" y="16765"/>
                    <a:pt x="1556" y="21600"/>
                    <a:pt x="3475" y="21600"/>
                  </a:cubicBezTo>
                  <a:lnTo>
                    <a:pt x="18125" y="21600"/>
                  </a:lnTo>
                  <a:cubicBezTo>
                    <a:pt x="20044" y="21600"/>
                    <a:pt x="21600" y="16765"/>
                    <a:pt x="21600" y="10800"/>
                  </a:cubicBezTo>
                  <a:cubicBezTo>
                    <a:pt x="21600" y="4835"/>
                    <a:pt x="20044" y="0"/>
                    <a:pt x="18125" y="0"/>
                  </a:cubicBezTo>
                  <a:close/>
                </a:path>
              </a:pathLst>
            </a:cu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32556" y="217844"/>
              <a:ext cx="2590801" cy="399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 marL="14554" marR="14554" algn="ctr" defTabSz="1219200">
                <a:buClr>
                  <a:srgbClr val="FFFFFF"/>
                </a:buClr>
                <a:buFont typeface="Arial"/>
                <a:defRPr sz="17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700" b="1">
                  <a:uFill>
                    <a:solidFill/>
                  </a:uFill>
                </a:rPr>
                <a:t>NeLS portal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4652963" y="3222626"/>
            <a:ext cx="0" cy="769408"/>
          </a:xfrm>
          <a:prstGeom prst="line">
            <a:avLst/>
          </a:prstGeom>
          <a:ln w="28575">
            <a:solidFill>
              <a:srgbClr val="F7C000"/>
            </a:solidFill>
            <a:round/>
            <a:headEnd type="triangle"/>
            <a:tailEnd type="triangle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4652963" y="4851400"/>
            <a:ext cx="0" cy="673100"/>
          </a:xfrm>
          <a:prstGeom prst="line">
            <a:avLst/>
          </a:prstGeom>
          <a:ln w="28575">
            <a:solidFill>
              <a:srgbClr val="F7C000"/>
            </a:solidFill>
            <a:round/>
            <a:headEnd type="triangle"/>
            <a:tailEnd type="triangle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2185987" y="4433887"/>
            <a:ext cx="102540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8575">
            <a:solidFill>
              <a:srgbClr val="F7C000"/>
            </a:solidFill>
            <a:round/>
            <a:headEnd type="triangle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6102350" y="4471112"/>
            <a:ext cx="1042988" cy="2118"/>
          </a:xfrm>
          <a:prstGeom prst="line">
            <a:avLst/>
          </a:prstGeom>
          <a:ln w="28575">
            <a:solidFill>
              <a:srgbClr val="F7C000"/>
            </a:solidFill>
            <a:round/>
            <a:headEnd type="triangle"/>
            <a:tailEnd type="triangle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842494" y="1003300"/>
            <a:ext cx="745901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3366" marR="3366" algn="ctr" defTabSz="1219200">
              <a:buClr>
                <a:srgbClr val="FFFFFF"/>
              </a:buClr>
              <a:buFont typeface="Helvetica"/>
              <a:defRPr sz="2200">
                <a:uFill>
                  <a:solidFill/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 NeLS enables you on one place to access all your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 rot="10800000" flipH="1">
            <a:off x="0" y="874182"/>
            <a:ext cx="9144000" cy="5983818"/>
          </a:xfrm>
          <a:prstGeom prst="rect">
            <a:avLst/>
          </a:prstGeom>
          <a:solidFill>
            <a:srgbClr val="FBFBFB"/>
          </a:solidFill>
          <a:ln>
            <a:miter lim="400000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0" y="874183"/>
            <a:ext cx="9144000" cy="146051"/>
          </a:xfrm>
          <a:prstGeom prst="rect">
            <a:avLst/>
          </a:prstGeom>
          <a:gradFill>
            <a:gsLst>
              <a:gs pos="0">
                <a:srgbClr val="FAFAFA"/>
              </a:gs>
              <a:gs pos="36000">
                <a:srgbClr val="FAFAFA"/>
              </a:gs>
              <a:gs pos="80000">
                <a:srgbClr val="E4E4E4"/>
              </a:gs>
              <a:gs pos="100000">
                <a:srgbClr val="A9A9A9"/>
              </a:gs>
            </a:gsLst>
            <a:lin ang="16200000"/>
          </a:gradFill>
          <a:ln>
            <a:miter lim="400000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9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3-layer design and different user roles ensure data safety</a:t>
            </a:r>
          </a:p>
        </p:txBody>
      </p:sp>
      <p:grpSp>
        <p:nvGrpSpPr>
          <p:cNvPr id="379" name="Group 379"/>
          <p:cNvGrpSpPr/>
          <p:nvPr/>
        </p:nvGrpSpPr>
        <p:grpSpPr>
          <a:xfrm>
            <a:off x="3082925" y="5208587"/>
            <a:ext cx="1119188" cy="457201"/>
            <a:chOff x="0" y="0"/>
            <a:chExt cx="1119187" cy="457200"/>
          </a:xfrm>
        </p:grpSpPr>
        <p:sp>
          <p:nvSpPr>
            <p:cNvPr id="377" name="Shape 377"/>
            <p:cNvSpPr/>
            <p:nvPr/>
          </p:nvSpPr>
          <p:spPr>
            <a:xfrm>
              <a:off x="0" y="0"/>
              <a:ext cx="1119188" cy="457200"/>
            </a:xfrm>
            <a:prstGeom prst="rect">
              <a:avLst/>
            </a:pr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793" y="0"/>
              <a:ext cx="1117601" cy="399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spAutoFit/>
            </a:bodyPr>
            <a:lstStyle>
              <a:lvl1pPr marL="3366" marR="3366" algn="ctr" defTabSz="1219200">
                <a:buClr>
                  <a:srgbClr val="FFFFFF"/>
                </a:buClr>
                <a:buFont typeface="Arial"/>
                <a:def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archive</a:t>
              </a:r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3082925" y="4348162"/>
            <a:ext cx="1119188" cy="484188"/>
            <a:chOff x="0" y="0"/>
            <a:chExt cx="1119187" cy="484187"/>
          </a:xfrm>
        </p:grpSpPr>
        <p:sp>
          <p:nvSpPr>
            <p:cNvPr id="380" name="Shape 380"/>
            <p:cNvSpPr/>
            <p:nvPr/>
          </p:nvSpPr>
          <p:spPr>
            <a:xfrm>
              <a:off x="0" y="0"/>
              <a:ext cx="1119188" cy="484188"/>
            </a:xfrm>
            <a:prstGeom prst="rect">
              <a:avLst/>
            </a:pr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93" y="0"/>
              <a:ext cx="1117601" cy="399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spAutoFit/>
            </a:bodyPr>
            <a:lstStyle>
              <a:lvl1pPr marL="3366" marR="3366" algn="ctr" defTabSz="1219200">
                <a:buClr>
                  <a:srgbClr val="FFFFFF"/>
                </a:buClr>
                <a:buFont typeface="Arial"/>
                <a:def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project</a:t>
              </a:r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2841625" y="3357562"/>
            <a:ext cx="1536700" cy="457201"/>
            <a:chOff x="0" y="0"/>
            <a:chExt cx="1536700" cy="457200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1536700" cy="457200"/>
            </a:xfrm>
            <a:prstGeom prst="rect">
              <a:avLst/>
            </a:pr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0"/>
              <a:ext cx="1536700" cy="375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spAutoFit/>
            </a:bodyPr>
            <a:lstStyle>
              <a:lvl1pPr marL="3366" marR="3366" algn="ctr" defTabSz="1219200">
                <a:buClr>
                  <a:srgbClr val="FFFFFF"/>
                </a:buClr>
                <a:buFont typeface="Arial"/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NeLS storage</a:t>
              </a:r>
            </a:p>
          </p:txBody>
        </p:sp>
      </p:grpSp>
      <p:grpSp>
        <p:nvGrpSpPr>
          <p:cNvPr id="388" name="Group 388"/>
          <p:cNvGrpSpPr/>
          <p:nvPr/>
        </p:nvGrpSpPr>
        <p:grpSpPr>
          <a:xfrm>
            <a:off x="1508125" y="3014662"/>
            <a:ext cx="1308100" cy="457201"/>
            <a:chOff x="0" y="0"/>
            <a:chExt cx="1308100" cy="457200"/>
          </a:xfrm>
        </p:grpSpPr>
        <p:sp>
          <p:nvSpPr>
            <p:cNvPr id="386" name="Shape 386"/>
            <p:cNvSpPr/>
            <p:nvPr/>
          </p:nvSpPr>
          <p:spPr>
            <a:xfrm>
              <a:off x="1587" y="0"/>
              <a:ext cx="1304926" cy="457200"/>
            </a:xfrm>
            <a:prstGeom prst="rect">
              <a:avLst/>
            </a:pr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0" y="0"/>
              <a:ext cx="1308100" cy="375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spAutoFit/>
            </a:bodyPr>
            <a:lstStyle>
              <a:lvl1pPr marL="3366" marR="3366" algn="ctr" defTabSz="1219200">
                <a:buClr>
                  <a:srgbClr val="FFFFFF"/>
                </a:buClr>
                <a:buFont typeface="Arial"/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NeLS portal</a:t>
              </a:r>
            </a:p>
          </p:txBody>
        </p:sp>
      </p:grpSp>
      <p:grpSp>
        <p:nvGrpSpPr>
          <p:cNvPr id="391" name="Group 391"/>
          <p:cNvGrpSpPr/>
          <p:nvPr/>
        </p:nvGrpSpPr>
        <p:grpSpPr>
          <a:xfrm>
            <a:off x="3038475" y="1954212"/>
            <a:ext cx="1117600" cy="455613"/>
            <a:chOff x="0" y="0"/>
            <a:chExt cx="1117600" cy="455612"/>
          </a:xfrm>
        </p:grpSpPr>
        <p:sp>
          <p:nvSpPr>
            <p:cNvPr id="389" name="Shape 389"/>
            <p:cNvSpPr/>
            <p:nvPr/>
          </p:nvSpPr>
          <p:spPr>
            <a:xfrm>
              <a:off x="0" y="0"/>
              <a:ext cx="1117600" cy="455613"/>
            </a:xfrm>
            <a:prstGeom prst="rect">
              <a:avLst/>
            </a:prstGeom>
            <a:solidFill>
              <a:srgbClr val="F7C000"/>
            </a:solidFill>
            <a:ln w="9525" cap="flat">
              <a:solidFill>
                <a:srgbClr val="F7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0" y="0"/>
              <a:ext cx="1117600" cy="399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spAutoFit/>
            </a:bodyPr>
            <a:lstStyle>
              <a:lvl1pPr marL="3366" marR="3366" algn="ctr" defTabSz="1219200">
                <a:buClr>
                  <a:srgbClr val="FFFFFF"/>
                </a:buClr>
                <a:buFont typeface="Arial"/>
                <a:def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Galaxy</a:t>
              </a:r>
            </a:p>
          </p:txBody>
        </p:sp>
      </p:grpSp>
      <p:sp>
        <p:nvSpPr>
          <p:cNvPr id="392" name="Shape 392"/>
          <p:cNvSpPr/>
          <p:nvPr/>
        </p:nvSpPr>
        <p:spPr>
          <a:xfrm>
            <a:off x="1555750" y="4692650"/>
            <a:ext cx="1219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marL="3366" marR="3366" defTabSz="1219200">
              <a:buClr>
                <a:srgbClr val="F7C000"/>
              </a:buClr>
              <a:buFont typeface="Arial"/>
              <a:def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StoreBioinfo</a:t>
            </a:r>
          </a:p>
        </p:txBody>
      </p:sp>
      <p:sp>
        <p:nvSpPr>
          <p:cNvPr id="393" name="Shape 393"/>
          <p:cNvSpPr/>
          <p:nvPr/>
        </p:nvSpPr>
        <p:spPr>
          <a:xfrm>
            <a:off x="1665287" y="5259916"/>
            <a:ext cx="10033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marL="3366" marR="3366" defTabSz="1219200">
              <a:buClr>
                <a:srgbClr val="F7C000"/>
              </a:buClr>
              <a:buFont typeface="Arial"/>
              <a:defRPr sz="1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NorStore</a:t>
            </a:r>
          </a:p>
        </p:txBody>
      </p:sp>
      <p:sp>
        <p:nvSpPr>
          <p:cNvPr id="394" name="Shape 394"/>
          <p:cNvSpPr/>
          <p:nvPr/>
        </p:nvSpPr>
        <p:spPr>
          <a:xfrm>
            <a:off x="3276600" y="3733800"/>
            <a:ext cx="7938" cy="711200"/>
          </a:xfrm>
          <a:prstGeom prst="line">
            <a:avLst/>
          </a:prstGeom>
          <a:ln>
            <a:solidFill>
              <a:srgbClr val="E45B46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 flipH="1" flipV="1">
            <a:off x="4017962" y="3752850"/>
            <a:ext cx="3176" cy="654050"/>
          </a:xfrm>
          <a:prstGeom prst="line">
            <a:avLst/>
          </a:prstGeom>
          <a:ln>
            <a:solidFill>
              <a:srgbClr val="E45B46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3599378" y="2414587"/>
            <a:ext cx="8487" cy="9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>
            <a:solidFill>
              <a:srgbClr val="545454"/>
            </a:solidFill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405" name="Group 405"/>
          <p:cNvGrpSpPr/>
          <p:nvPr/>
        </p:nvGrpSpPr>
        <p:grpSpPr>
          <a:xfrm>
            <a:off x="4378325" y="1817687"/>
            <a:ext cx="4268789" cy="3940176"/>
            <a:chOff x="0" y="0"/>
            <a:chExt cx="4268788" cy="3940175"/>
          </a:xfrm>
        </p:grpSpPr>
        <p:grpSp>
          <p:nvGrpSpPr>
            <p:cNvPr id="399" name="Group 399"/>
            <p:cNvGrpSpPr/>
            <p:nvPr/>
          </p:nvGrpSpPr>
          <p:grpSpPr>
            <a:xfrm>
              <a:off x="3465795" y="189738"/>
              <a:ext cx="802994" cy="3629053"/>
              <a:chOff x="0" y="0"/>
              <a:chExt cx="802993" cy="3629052"/>
            </a:xfrm>
          </p:grpSpPr>
          <p:sp>
            <p:nvSpPr>
              <p:cNvPr id="397" name="Shape 397"/>
              <p:cNvSpPr/>
              <p:nvPr/>
            </p:nvSpPr>
            <p:spPr>
              <a:xfrm>
                <a:off x="0" y="0"/>
                <a:ext cx="802994" cy="3629053"/>
              </a:xfrm>
              <a:prstGeom prst="rect">
                <a:avLst/>
              </a:prstGeom>
              <a:solidFill>
                <a:srgbClr val="F7C000"/>
              </a:solidFill>
              <a:ln w="9525" cap="flat">
                <a:solidFill>
                  <a:srgbClr val="F7C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54186" marR="54186" lvl="0" defTabSz="1219200">
                  <a:defRPr sz="18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1446" y="0"/>
                <a:ext cx="800101" cy="3997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900" tIns="88900" rIns="88900" bIns="88900" numCol="1" anchor="t">
                <a:spAutoFit/>
              </a:bodyPr>
              <a:lstStyle>
                <a:lvl1pPr marL="3366" marR="3366" algn="ctr" defTabSz="1219200">
                  <a:buClr>
                    <a:srgbClr val="FFFFFF"/>
                  </a:buClr>
                  <a:buFont typeface="Arial"/>
                  <a:defRPr sz="16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600">
                    <a:uFill>
                      <a:solidFill/>
                    </a:uFill>
                  </a:rPr>
                  <a:t>TSD</a:t>
                </a:r>
              </a:p>
            </p:txBody>
          </p:sp>
        </p:grpSp>
        <p:sp>
          <p:nvSpPr>
            <p:cNvPr id="400" name="Shape 400"/>
            <p:cNvSpPr/>
            <p:nvPr/>
          </p:nvSpPr>
          <p:spPr>
            <a:xfrm>
              <a:off x="0" y="1768310"/>
              <a:ext cx="2067329" cy="471934"/>
            </a:xfrm>
            <a:prstGeom prst="line">
              <a:avLst/>
            </a:prstGeom>
            <a:noFill/>
            <a:ln w="9525" cap="flat">
              <a:solidFill>
                <a:srgbClr val="E45B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 flipH="1">
              <a:off x="2681073" y="0"/>
              <a:ext cx="6599" cy="3940175"/>
            </a:xfrm>
            <a:prstGeom prst="line">
              <a:avLst/>
            </a:prstGeom>
            <a:noFill/>
            <a:ln w="76200" cap="flat">
              <a:solidFill>
                <a:srgbClr val="5454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04" name="Group 404"/>
            <p:cNvGrpSpPr/>
            <p:nvPr/>
          </p:nvGrpSpPr>
          <p:grpSpPr>
            <a:xfrm>
              <a:off x="2065442" y="1950535"/>
              <a:ext cx="1308101" cy="603369"/>
              <a:chOff x="0" y="0"/>
              <a:chExt cx="1308100" cy="603367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1936" y="0"/>
                <a:ext cx="1304228" cy="579641"/>
              </a:xfrm>
              <a:prstGeom prst="rect">
                <a:avLst/>
              </a:prstGeom>
              <a:solidFill>
                <a:srgbClr val="F7C000"/>
              </a:solidFill>
              <a:ln w="9525" cap="flat">
                <a:solidFill>
                  <a:srgbClr val="F7C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54186" marR="54186" lvl="0" defTabSz="1219200">
                  <a:defRPr sz="18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0" y="0"/>
                <a:ext cx="1308100" cy="6033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900" tIns="88900" rIns="88900" bIns="88900" numCol="1" anchor="t">
                <a:spAutoFit/>
              </a:bodyPr>
              <a:lstStyle/>
              <a:p>
                <a:pPr marL="3366" marR="3366" lvl="0" algn="ctr" defTabSz="1219200">
                  <a:buClr>
                    <a:srgbClr val="FFFFFF"/>
                  </a:buClr>
                  <a:buFont typeface="Arial"/>
                  <a:defRPr sz="1800"/>
                </a:pPr>
                <a:r>
                  <a:rPr sz="15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rPr>
                  <a:t>TSD file lock</a:t>
                </a:r>
                <a:br>
                  <a:rPr sz="15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sz="15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</a:p>
            </p:txBody>
          </p:sp>
        </p:grpSp>
      </p:grpSp>
      <p:grpSp>
        <p:nvGrpSpPr>
          <p:cNvPr id="414" name="Group 414"/>
          <p:cNvGrpSpPr/>
          <p:nvPr/>
        </p:nvGrpSpPr>
        <p:grpSpPr>
          <a:xfrm>
            <a:off x="3502025" y="2928349"/>
            <a:ext cx="3044630" cy="2090119"/>
            <a:chOff x="0" y="2700"/>
            <a:chExt cx="3044629" cy="2090117"/>
          </a:xfrm>
        </p:grpSpPr>
        <p:grpSp>
          <p:nvGrpSpPr>
            <p:cNvPr id="408" name="Group 408"/>
            <p:cNvGrpSpPr/>
            <p:nvPr/>
          </p:nvGrpSpPr>
          <p:grpSpPr>
            <a:xfrm>
              <a:off x="971162" y="2700"/>
              <a:ext cx="1944285" cy="553400"/>
              <a:chOff x="0" y="2700"/>
              <a:chExt cx="1944284" cy="553398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0" y="31863"/>
                <a:ext cx="1944285" cy="495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04" y="0"/>
                    </a:moveTo>
                    <a:cubicBezTo>
                      <a:pt x="4837" y="0"/>
                      <a:pt x="3485" y="1612"/>
                      <a:pt x="3485" y="3600"/>
                    </a:cubicBezTo>
                    <a:lnTo>
                      <a:pt x="3485" y="12600"/>
                    </a:lnTo>
                    <a:lnTo>
                      <a:pt x="0" y="19096"/>
                    </a:lnTo>
                    <a:lnTo>
                      <a:pt x="3485" y="18000"/>
                    </a:lnTo>
                    <a:lnTo>
                      <a:pt x="3485" y="18000"/>
                    </a:lnTo>
                    <a:cubicBezTo>
                      <a:pt x="3485" y="19988"/>
                      <a:pt x="4837" y="21600"/>
                      <a:pt x="6504" y="21600"/>
                    </a:cubicBezTo>
                    <a:lnTo>
                      <a:pt x="6504" y="21600"/>
                    </a:lnTo>
                    <a:lnTo>
                      <a:pt x="6504" y="21600"/>
                    </a:lnTo>
                    <a:lnTo>
                      <a:pt x="11033" y="21600"/>
                    </a:lnTo>
                    <a:lnTo>
                      <a:pt x="18581" y="21600"/>
                    </a:lnTo>
                    <a:cubicBezTo>
                      <a:pt x="20248" y="21600"/>
                      <a:pt x="21600" y="19988"/>
                      <a:pt x="21600" y="18000"/>
                    </a:cubicBezTo>
                    <a:lnTo>
                      <a:pt x="21600" y="18000"/>
                    </a:lnTo>
                    <a:lnTo>
                      <a:pt x="21600" y="12600"/>
                    </a:lnTo>
                    <a:lnTo>
                      <a:pt x="21600" y="12600"/>
                    </a:lnTo>
                    <a:lnTo>
                      <a:pt x="21600" y="3600"/>
                    </a:lnTo>
                    <a:cubicBezTo>
                      <a:pt x="21600" y="1612"/>
                      <a:pt x="20248" y="0"/>
                      <a:pt x="18581" y="0"/>
                    </a:cubicBezTo>
                    <a:lnTo>
                      <a:pt x="11033" y="0"/>
                    </a:lnTo>
                    <a:lnTo>
                      <a:pt x="6504" y="0"/>
                    </a:lnTo>
                    <a:lnTo>
                      <a:pt x="6504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 cap="flat">
                <a:solidFill>
                  <a:srgbClr val="E4E4E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54186" marR="54186" lvl="0" defTabSz="1219200">
                  <a:defRPr sz="18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373441" y="2700"/>
                <a:ext cx="1511301" cy="553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900" tIns="88900" rIns="88900" bIns="88900" numCol="1" anchor="ctr">
                <a:spAutoFit/>
              </a:bodyPr>
              <a:lstStyle>
                <a:lvl1pPr defTabSz="1219200">
                  <a:buClr>
                    <a:srgbClr val="000000"/>
                  </a:buClr>
                  <a:buFont typeface="Arial"/>
                  <a:defRPr sz="13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1. Users work on active data here</a:t>
                </a:r>
              </a:p>
            </p:txBody>
          </p:sp>
        </p:grpSp>
        <p:sp>
          <p:nvSpPr>
            <p:cNvPr id="409" name="Shape 409"/>
            <p:cNvSpPr/>
            <p:nvPr/>
          </p:nvSpPr>
          <p:spPr>
            <a:xfrm rot="5400000">
              <a:off x="-47126" y="994086"/>
              <a:ext cx="417062" cy="32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523" y="5400"/>
                  </a:lnTo>
                  <a:lnTo>
                    <a:pt x="523" y="16200"/>
                  </a:lnTo>
                  <a:lnTo>
                    <a:pt x="0" y="16200"/>
                  </a:lnTo>
                  <a:close/>
                  <a:moveTo>
                    <a:pt x="1045" y="5400"/>
                  </a:moveTo>
                  <a:lnTo>
                    <a:pt x="2090" y="5400"/>
                  </a:lnTo>
                  <a:lnTo>
                    <a:pt x="2090" y="16200"/>
                  </a:lnTo>
                  <a:lnTo>
                    <a:pt x="1045" y="16200"/>
                  </a:lnTo>
                  <a:close/>
                  <a:moveTo>
                    <a:pt x="2613" y="5400"/>
                  </a:moveTo>
                  <a:lnTo>
                    <a:pt x="13240" y="5400"/>
                  </a:lnTo>
                  <a:lnTo>
                    <a:pt x="13240" y="0"/>
                  </a:lnTo>
                  <a:lnTo>
                    <a:pt x="21600" y="10800"/>
                  </a:lnTo>
                  <a:lnTo>
                    <a:pt x="13240" y="21600"/>
                  </a:lnTo>
                  <a:lnTo>
                    <a:pt x="13240" y="16200"/>
                  </a:lnTo>
                  <a:lnTo>
                    <a:pt x="2613" y="16200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solidFill>
                <a:srgbClr val="5454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4186" marR="54186" lvl="0" defTabSz="1219200">
                <a:defRPr sz="1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860229" y="845884"/>
              <a:ext cx="2184401" cy="578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spAutoFit/>
            </a:bodyPr>
            <a:lstStyle>
              <a:lvl1pPr marL="3366" marR="3366" defTabSz="1219200">
                <a:buClr>
                  <a:srgbClr val="000000"/>
                </a:buClr>
                <a:buFont typeface="Arial"/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Data curation into structured storage</a:t>
              </a:r>
            </a:p>
          </p:txBody>
        </p:sp>
        <p:grpSp>
          <p:nvGrpSpPr>
            <p:cNvPr id="413" name="Group 413"/>
            <p:cNvGrpSpPr/>
            <p:nvPr/>
          </p:nvGrpSpPr>
          <p:grpSpPr>
            <a:xfrm>
              <a:off x="775728" y="1514434"/>
              <a:ext cx="1987314" cy="578385"/>
              <a:chOff x="0" y="2908"/>
              <a:chExt cx="1987312" cy="578383"/>
            </a:xfrm>
          </p:grpSpPr>
          <p:sp>
            <p:nvSpPr>
              <p:cNvPr id="411" name="Shape 411"/>
              <p:cNvSpPr/>
              <p:nvPr/>
            </p:nvSpPr>
            <p:spPr>
              <a:xfrm>
                <a:off x="0" y="44563"/>
                <a:ext cx="1987313" cy="495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31" y="0"/>
                    </a:moveTo>
                    <a:cubicBezTo>
                      <a:pt x="5200" y="0"/>
                      <a:pt x="3878" y="1612"/>
                      <a:pt x="3878" y="3600"/>
                    </a:cubicBezTo>
                    <a:lnTo>
                      <a:pt x="3878" y="12600"/>
                    </a:lnTo>
                    <a:lnTo>
                      <a:pt x="0" y="10952"/>
                    </a:lnTo>
                    <a:lnTo>
                      <a:pt x="3878" y="18000"/>
                    </a:lnTo>
                    <a:lnTo>
                      <a:pt x="3878" y="18000"/>
                    </a:lnTo>
                    <a:cubicBezTo>
                      <a:pt x="3878" y="19988"/>
                      <a:pt x="5200" y="21600"/>
                      <a:pt x="6831" y="21600"/>
                    </a:cubicBezTo>
                    <a:lnTo>
                      <a:pt x="6831" y="21600"/>
                    </a:lnTo>
                    <a:lnTo>
                      <a:pt x="6831" y="21600"/>
                    </a:lnTo>
                    <a:lnTo>
                      <a:pt x="11262" y="21600"/>
                    </a:lnTo>
                    <a:lnTo>
                      <a:pt x="18646" y="21600"/>
                    </a:lnTo>
                    <a:cubicBezTo>
                      <a:pt x="20278" y="21600"/>
                      <a:pt x="21600" y="19988"/>
                      <a:pt x="21600" y="18000"/>
                    </a:cubicBezTo>
                    <a:lnTo>
                      <a:pt x="21600" y="18000"/>
                    </a:lnTo>
                    <a:lnTo>
                      <a:pt x="21600" y="12600"/>
                    </a:lnTo>
                    <a:lnTo>
                      <a:pt x="21600" y="12600"/>
                    </a:lnTo>
                    <a:lnTo>
                      <a:pt x="21600" y="3600"/>
                    </a:lnTo>
                    <a:cubicBezTo>
                      <a:pt x="21600" y="1612"/>
                      <a:pt x="20278" y="0"/>
                      <a:pt x="18646" y="0"/>
                    </a:cubicBezTo>
                    <a:lnTo>
                      <a:pt x="11262" y="0"/>
                    </a:lnTo>
                    <a:lnTo>
                      <a:pt x="6831" y="0"/>
                    </a:lnTo>
                    <a:lnTo>
                      <a:pt x="6831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 cap="flat">
                <a:solidFill>
                  <a:srgbClr val="E4E4E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54186" marR="54186" lvl="0" defTabSz="1219200">
                  <a:defRPr sz="18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416470" y="2908"/>
                <a:ext cx="1511301" cy="578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900" tIns="88900" rIns="88900" bIns="88900" numCol="1" anchor="ctr">
                <a:spAutoFit/>
              </a:bodyPr>
              <a:lstStyle>
                <a:lvl1pPr defTabSz="1219200">
                  <a:buClr>
                    <a:srgbClr val="000000"/>
                  </a:buClr>
                  <a:buFont typeface="Arial"/>
                  <a:defRPr sz="14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400">
                    <a:uFill>
                      <a:solidFill/>
                    </a:uFill>
                  </a:rPr>
                  <a:t>2. Structured data to keep</a:t>
                </a:r>
              </a:p>
            </p:txBody>
          </p:sp>
        </p:grpSp>
      </p:grpSp>
      <p:grpSp>
        <p:nvGrpSpPr>
          <p:cNvPr id="417" name="Group 417"/>
          <p:cNvGrpSpPr/>
          <p:nvPr/>
        </p:nvGrpSpPr>
        <p:grpSpPr>
          <a:xfrm>
            <a:off x="11112" y="2738437"/>
            <a:ext cx="1471614" cy="2943226"/>
            <a:chOff x="0" y="0"/>
            <a:chExt cx="1471612" cy="2943224"/>
          </a:xfrm>
        </p:grpSpPr>
        <p:pic>
          <p:nvPicPr>
            <p:cNvPr id="415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71613" cy="1471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6" name="image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1468" y="1471612"/>
              <a:ext cx="735281" cy="1471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Shape 418"/>
          <p:cNvSpPr/>
          <p:nvPr/>
        </p:nvSpPr>
        <p:spPr>
          <a:xfrm>
            <a:off x="731837" y="2614083"/>
            <a:ext cx="5091113" cy="2118"/>
          </a:xfrm>
          <a:prstGeom prst="line">
            <a:avLst/>
          </a:prstGeom>
          <a:ln w="19050">
            <a:solidFill>
              <a:srgbClr val="519BF7"/>
            </a:solidFill>
            <a:prstDash val="lgDash"/>
            <a:round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731837" y="4279900"/>
            <a:ext cx="5081588" cy="2117"/>
          </a:xfrm>
          <a:prstGeom prst="line">
            <a:avLst/>
          </a:prstGeom>
          <a:ln w="19050">
            <a:solidFill>
              <a:srgbClr val="519BF7"/>
            </a:solidFill>
            <a:prstDash val="lgDash"/>
            <a:round/>
          </a:ln>
        </p:spPr>
        <p:txBody>
          <a:bodyPr lIns="0" tIns="0" rIns="0" bIns="0" anchor="ctr"/>
          <a:lstStyle/>
          <a:p>
            <a:pPr marL="54186" marR="54186" lvl="0" defTabSz="1219200"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 production use</a:t>
            </a:r>
          </a:p>
          <a:p>
            <a:r>
              <a:rPr lang="en-US" sz="2400" dirty="0" smtClean="0"/>
              <a:t>Key services for data management and analysis</a:t>
            </a:r>
          </a:p>
          <a:p>
            <a:pPr marL="955040" lvl="1" indent="-514350"/>
            <a:r>
              <a:rPr lang="en-US" sz="2200" dirty="0" smtClean="0"/>
              <a:t>Hide messy and boring details</a:t>
            </a:r>
          </a:p>
          <a:p>
            <a:r>
              <a:rPr lang="en-US" sz="2400" dirty="0" smtClean="0"/>
              <a:t>Help desk and training</a:t>
            </a:r>
            <a:endParaRPr lang="en-US" sz="2200" dirty="0" smtClean="0"/>
          </a:p>
          <a:p>
            <a:r>
              <a:rPr lang="en-US" sz="2400" dirty="0" smtClean="0"/>
              <a:t>We want (and need) more users</a:t>
            </a:r>
          </a:p>
          <a:p>
            <a:endParaRPr lang="en-US" sz="2400" dirty="0" smtClean="0"/>
          </a:p>
          <a:p>
            <a:r>
              <a:rPr lang="en-US" sz="2400" dirty="0" smtClean="0"/>
              <a:t>Many new, and useful, features </a:t>
            </a:r>
            <a:r>
              <a:rPr lang="en-US" sz="2400" dirty="0" smtClean="0"/>
              <a:t>in production</a:t>
            </a:r>
            <a:endParaRPr lang="en-US" sz="2400" dirty="0" smtClean="0"/>
          </a:p>
          <a:p>
            <a:pPr marL="554990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7649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ELIXIR.NO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228600" y="1549400"/>
            <a:ext cx="2794000" cy="424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Norwegian node of the european ELIXIR project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C5637"/>
                </a:solidFill>
                <a:uFill>
                  <a:solidFill>
                    <a:srgbClr val="5C5637"/>
                  </a:solidFill>
                </a:uFill>
              </a:rPr>
              <a:t>Financed by the Norwegian Research Council until 2017</a:t>
            </a:r>
          </a:p>
        </p:txBody>
      </p:sp>
      <p:pic>
        <p:nvPicPr>
          <p:cNvPr id="99" name="Screen Shot 2015-05-05 at 02.47.5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73933" y="1137920"/>
            <a:ext cx="5857367" cy="4572001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uib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uio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ui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um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research-council-logo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228600" y="0"/>
            <a:ext cx="8694738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NeLS - Norwegian e-Infrastructure for </a:t>
            </a:r>
            <a:r>
              <a:rPr sz="28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Life</a:t>
            </a:r>
            <a:r>
              <a:rPr lang="nb-NO" sz="28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28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Science</a:t>
            </a:r>
            <a:endParaRPr sz="28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</a:endParaRPr>
          </a:p>
        </p:txBody>
      </p:sp>
      <p:pic>
        <p:nvPicPr>
          <p:cNvPr id="109" name="Screen Shot 2015-05-05 at 02.42.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56625" y="990600"/>
            <a:ext cx="4649825" cy="4785445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28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624" y="2757438"/>
            <a:ext cx="182212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Collaborators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Access rights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Accounting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is-IS" sz="1800" dirty="0" smtClean="0">
                <a:solidFill>
                  <a:srgbClr val="000000"/>
                </a:solidFill>
              </a:rPr>
              <a:t>…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8559" y="2757438"/>
            <a:ext cx="125263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Backup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Archiving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Sensitive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Transfer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is-IS" sz="1800" dirty="0" smtClean="0">
                <a:solidFill>
                  <a:srgbClr val="000000"/>
                </a:solidFill>
              </a:rPr>
              <a:t>…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8071" y="2778898"/>
            <a:ext cx="182212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Scalability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Wait </a:t>
            </a:r>
            <a:r>
              <a:rPr lang="en-US" sz="1800" dirty="0" smtClean="0">
                <a:solidFill>
                  <a:srgbClr val="000000"/>
                </a:solidFill>
              </a:rPr>
              <a:t>time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Accounting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Cost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is-IS" sz="1800" dirty="0" smtClean="0">
                <a:solidFill>
                  <a:srgbClr val="000000"/>
                </a:solidFill>
              </a:rPr>
              <a:t>…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614" y="2770090"/>
            <a:ext cx="1822129" cy="2318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Best tool(s)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Quality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management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Installation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Upgrade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Repeatability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is-IS" sz="1800" dirty="0" smtClean="0">
                <a:solidFill>
                  <a:srgbClr val="000000"/>
                </a:solidFill>
              </a:rPr>
              <a:t>…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9743" y="2770090"/>
            <a:ext cx="18221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Who to ask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Where to learn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is-IS" sz="1800" dirty="0" smtClean="0">
                <a:solidFill>
                  <a:srgbClr val="000000"/>
                </a:solidFill>
              </a:rPr>
              <a:t>…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8" name="Smiley Face 17"/>
          <p:cNvSpPr/>
          <p:nvPr/>
        </p:nvSpPr>
        <p:spPr>
          <a:xfrm>
            <a:off x="684998" y="1426891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666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>
              <a:alpha val="3000"/>
            </a:srgbClr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172" y="1426892"/>
            <a:ext cx="1079428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results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!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59"/>
          <p:cNvSpPr txBox="1">
            <a:spLocks/>
          </p:cNvSpPr>
          <p:nvPr/>
        </p:nvSpPr>
        <p:spPr>
          <a:xfrm>
            <a:off x="134789" y="2501815"/>
            <a:ext cx="8976223" cy="2438400"/>
          </a:xfrm>
          <a:prstGeom prst="rect">
            <a:avLst/>
          </a:prstGeom>
          <a:solidFill>
            <a:schemeClr val="accent4">
              <a:alpha val="6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algn="l" defTabSz="914400">
              <a:defRPr sz="30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  <a:lvl2pPr marL="40639" marR="40639" indent="2286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40639" marR="40639" indent="4572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40639" marR="40639" indent="6858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40639" marR="40639" indent="9144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  <a:lvl6pPr marL="40639" marR="40639" indent="11430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6pPr>
            <a:lvl7pPr marL="40639" marR="40639" indent="13716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7pPr>
            <a:lvl8pPr marL="40639" marR="40639" indent="16002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8pPr>
            <a:lvl9pPr marL="40639" marR="40639" indent="1828800" algn="ctr" defTabSz="457200">
              <a:defRPr sz="4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8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NeLS</a:t>
            </a:r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dirty="0" smtClean="0">
                <a:solidFill>
                  <a:srgbClr val="FF2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2600"/>
                  </a:solidFill>
                </a:uFill>
              </a:rPr>
              <a:t>N</a:t>
            </a:r>
            <a:r>
              <a:rPr lang="en-US" sz="2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orwegian </a:t>
            </a:r>
            <a:r>
              <a:rPr lang="en-US" sz="2700" dirty="0" smtClean="0">
                <a:solidFill>
                  <a:srgbClr val="FF2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2600"/>
                  </a:solidFill>
                </a:uFill>
              </a:rPr>
              <a:t>e</a:t>
            </a:r>
            <a:r>
              <a:rPr lang="en-US" sz="2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-Infrastructure for </a:t>
            </a:r>
            <a:r>
              <a:rPr lang="en-US" sz="2700" dirty="0" smtClean="0">
                <a:solidFill>
                  <a:srgbClr val="FF2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2600"/>
                  </a:solidFill>
                </a:uFill>
              </a:rPr>
              <a:t>L</a:t>
            </a:r>
            <a:r>
              <a:rPr lang="en-US" sz="2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ife </a:t>
            </a:r>
            <a:r>
              <a:rPr lang="en-US" sz="2700" dirty="0" smtClean="0">
                <a:solidFill>
                  <a:srgbClr val="FF2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2600"/>
                  </a:solidFill>
                </a:uFill>
              </a:rPr>
              <a:t>S</a:t>
            </a:r>
            <a:r>
              <a:rPr lang="en-US" sz="2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ciences</a:t>
            </a:r>
            <a:endParaRPr lang="en-US" sz="2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3493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44599"/>
          <a:stretch/>
        </p:blipFill>
        <p:spPr>
          <a:xfrm>
            <a:off x="323528" y="2588723"/>
            <a:ext cx="8506075" cy="331236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9939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11" y="2666280"/>
            <a:ext cx="4116194" cy="31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8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240511" y="1426892"/>
            <a:ext cx="914400" cy="914400"/>
          </a:xfrm>
          <a:prstGeom prst="snip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1426892"/>
            <a:ext cx="914400" cy="914399"/>
          </a:xfrm>
          <a:prstGeom prst="round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tool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4034" y="1426892"/>
            <a:ext cx="914400" cy="914399"/>
          </a:xfrm>
          <a:prstGeom prst="rect">
            <a:avLst/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23498" y="1426892"/>
            <a:ext cx="914400" cy="914400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pPr marL="40639" marR="40639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CPU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84998" y="142689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6095C9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922" y="3640075"/>
            <a:ext cx="24517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(transparent)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4899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UnicodeMS"/>
        <a:ea typeface="ArialUnicodeMS"/>
        <a:cs typeface="ArialUnicodeMS"/>
      </a:majorFont>
      <a:minorFont>
        <a:latin typeface="ArialUnicodeMS"/>
        <a:ea typeface="ArialUnicodeMS"/>
        <a:cs typeface="ArialUnicode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UnicodeMS"/>
        <a:ea typeface="ArialUnicodeMS"/>
        <a:cs typeface="ArialUnicodeMS"/>
      </a:majorFont>
      <a:minorFont>
        <a:latin typeface="ArialUnicodeMS"/>
        <a:ea typeface="ArialUnicodeMS"/>
        <a:cs typeface="ArialUnicode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AE90488E212A45BD6E559538207265" ma:contentTypeVersion="0" ma:contentTypeDescription="Opprett et nytt dokument." ma:contentTypeScope="" ma:versionID="1c675bce059d2b7808aef69be68309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1cdfaa4dadd15557c090e2ac8876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390B3A-1426-4971-8751-983848982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087F20-F2F5-4320-85F3-753A703225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9A806C-0B0F-459F-92B5-F4663D1F2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587</Words>
  <Application>Microsoft Macintosh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White</vt:lpstr>
      <vt:lpstr>NeLS Norwegian e-Infrastructure for Life Sciences</vt:lpstr>
      <vt:lpstr>Acknowledgements</vt:lpstr>
      <vt:lpstr>ELIXIR.NO</vt:lpstr>
      <vt:lpstr>NeLS - Norwegian e-Infrastructure for Life Science</vt:lpstr>
      <vt:lpstr>Use case</vt:lpstr>
      <vt:lpstr>Use case</vt:lpstr>
      <vt:lpstr>User view</vt:lpstr>
      <vt:lpstr>User view</vt:lpstr>
      <vt:lpstr>User view</vt:lpstr>
      <vt:lpstr>User view</vt:lpstr>
      <vt:lpstr>User view</vt:lpstr>
      <vt:lpstr>Technology view</vt:lpstr>
      <vt:lpstr>PowerPoint Presentation</vt:lpstr>
      <vt:lpstr>Project status and future plans</vt:lpstr>
      <vt:lpstr>NeLS portal</vt:lpstr>
      <vt:lpstr>NeLS pipelines</vt:lpstr>
      <vt:lpstr>Pipelines to be developed</vt:lpstr>
      <vt:lpstr>Other pipeline work</vt:lpstr>
      <vt:lpstr>NeLS galaxies</vt:lpstr>
      <vt:lpstr>Galaxy within TSD</vt:lpstr>
      <vt:lpstr>Collaboration with sequencing providers</vt:lpstr>
      <vt:lpstr>Data flow overview</vt:lpstr>
      <vt:lpstr>Ease of use</vt:lpstr>
      <vt:lpstr>3-layer design and different user roles ensure data safety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 Norwegian e-Infrastructure for Life Sciences</dc:title>
  <dc:creator>Lars Ailo Bongo</dc:creator>
  <cp:lastModifiedBy>Lars Ailo Bongo</cp:lastModifiedBy>
  <cp:revision>21</cp:revision>
  <dcterms:modified xsi:type="dcterms:W3CDTF">2016-01-23T12:40:24Z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0x010100A4AE90488E212A45BD6E559538207265</vt:lpwstr>
  </property>
</Properties>
</file>