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647" r:id="rId4"/>
    <p:sldMasterId id="2147484654" r:id="rId5"/>
  </p:sldMasterIdLst>
  <p:notesMasterIdLst>
    <p:notesMasterId r:id="rId42"/>
  </p:notesMasterIdLst>
  <p:handoutMasterIdLst>
    <p:handoutMasterId r:id="rId43"/>
  </p:handoutMasterIdLst>
  <p:sldIdLst>
    <p:sldId id="556" r:id="rId6"/>
    <p:sldId id="635" r:id="rId7"/>
    <p:sldId id="580" r:id="rId8"/>
    <p:sldId id="624" r:id="rId9"/>
    <p:sldId id="626" r:id="rId10"/>
    <p:sldId id="627" r:id="rId11"/>
    <p:sldId id="603" r:id="rId12"/>
    <p:sldId id="618" r:id="rId13"/>
    <p:sldId id="602" r:id="rId14"/>
    <p:sldId id="605" r:id="rId15"/>
    <p:sldId id="636" r:id="rId16"/>
    <p:sldId id="638" r:id="rId17"/>
    <p:sldId id="639" r:id="rId18"/>
    <p:sldId id="640" r:id="rId19"/>
    <p:sldId id="645" r:id="rId20"/>
    <p:sldId id="606" r:id="rId21"/>
    <p:sldId id="644" r:id="rId22"/>
    <p:sldId id="653" r:id="rId23"/>
    <p:sldId id="650" r:id="rId24"/>
    <p:sldId id="651" r:id="rId25"/>
    <p:sldId id="652" r:id="rId26"/>
    <p:sldId id="655" r:id="rId27"/>
    <p:sldId id="608" r:id="rId28"/>
    <p:sldId id="615" r:id="rId29"/>
    <p:sldId id="643" r:id="rId30"/>
    <p:sldId id="612" r:id="rId31"/>
    <p:sldId id="613" r:id="rId32"/>
    <p:sldId id="646" r:id="rId33"/>
    <p:sldId id="647" r:id="rId34"/>
    <p:sldId id="648" r:id="rId35"/>
    <p:sldId id="649" r:id="rId36"/>
    <p:sldId id="654" r:id="rId37"/>
    <p:sldId id="658" r:id="rId38"/>
    <p:sldId id="659" r:id="rId39"/>
    <p:sldId id="660" r:id="rId40"/>
    <p:sldId id="657" r:id="rId41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rs Ailo Bong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000"/>
    <a:srgbClr val="E05901"/>
    <a:srgbClr val="6666CC"/>
    <a:srgbClr val="FF6666"/>
    <a:srgbClr val="004080"/>
    <a:srgbClr val="0058B0"/>
    <a:srgbClr val="FFE469"/>
    <a:srgbClr val="FFFF6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0" autoAdjust="0"/>
    <p:restoredTop sz="88854" autoAdjust="0"/>
  </p:normalViewPr>
  <p:slideViewPr>
    <p:cSldViewPr>
      <p:cViewPr varScale="1">
        <p:scale>
          <a:sx n="79" d="100"/>
          <a:sy n="79" d="100"/>
        </p:scale>
        <p:origin x="138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400"/>
    </p:cViewPr>
  </p:sorterViewPr>
  <p:notesViewPr>
    <p:cSldViewPr>
      <p:cViewPr varScale="1">
        <p:scale>
          <a:sx n="77" d="100"/>
          <a:sy n="77" d="100"/>
        </p:scale>
        <p:origin x="-14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AC1A6-8F43-924C-983A-DF675B162424}" type="doc">
      <dgm:prSet loTypeId="urn:microsoft.com/office/officeart/2005/8/layout/cycle1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79EC6E7-D1B0-474A-BDE1-89C5E704E976}">
      <dgm:prSet phldrT="[Text]" custT="1"/>
      <dgm:spPr>
        <a:effectLst>
          <a:outerShdw blurRad="50800" dist="38100" dir="270000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sz="3200" b="1" i="0" dirty="0">
              <a:solidFill>
                <a:srgbClr val="FFB352"/>
              </a:solidFill>
              <a:latin typeface="Marker Felt"/>
              <a:cs typeface="Marker Felt"/>
            </a:rPr>
            <a:t>Who </a:t>
          </a:r>
          <a:r>
            <a:rPr lang="en-US" sz="3000" b="1" i="0" dirty="0">
              <a:solidFill>
                <a:srgbClr val="FFB352"/>
              </a:solidFill>
              <a:latin typeface="Marker Felt"/>
              <a:cs typeface="Marker Felt"/>
            </a:rPr>
            <a:t>     </a:t>
          </a:r>
        </a:p>
        <a:p>
          <a:r>
            <a:rPr lang="en-US" sz="3000" b="1" i="0" dirty="0">
              <a:solidFill>
                <a:srgbClr val="FFB352"/>
              </a:solidFill>
              <a:latin typeface="Marker Felt"/>
              <a:cs typeface="Marker Felt"/>
            </a:rPr>
            <a:t>is there?</a:t>
          </a:r>
        </a:p>
      </dgm:t>
    </dgm:pt>
    <dgm:pt modelId="{E8DF7596-5739-9B48-B19C-69A9E7D88E85}" type="parTrans" cxnId="{DEBEABA5-D349-6249-964E-8176525A7F52}">
      <dgm:prSet/>
      <dgm:spPr/>
      <dgm:t>
        <a:bodyPr/>
        <a:lstStyle/>
        <a:p>
          <a:endParaRPr lang="en-US">
            <a:solidFill>
              <a:srgbClr val="1D2C64"/>
            </a:solidFill>
            <a:latin typeface="Garamond"/>
            <a:cs typeface="Garamond"/>
          </a:endParaRPr>
        </a:p>
      </dgm:t>
    </dgm:pt>
    <dgm:pt modelId="{896DB26C-2437-164C-8B78-5CD4AEC9AE3F}" type="sibTrans" cxnId="{DEBEABA5-D349-6249-964E-8176525A7F52}">
      <dgm:prSet/>
      <dgm:spPr>
        <a:effectLst>
          <a:innerShdw blurRad="63500" dist="50800" dir="18900000">
            <a:srgbClr val="000000">
              <a:alpha val="50000"/>
            </a:srgbClr>
          </a:innerShdw>
        </a:effectLst>
      </dgm:spPr>
      <dgm:t>
        <a:bodyPr/>
        <a:lstStyle/>
        <a:p>
          <a:endParaRPr lang="en-US">
            <a:solidFill>
              <a:srgbClr val="1D2C64"/>
            </a:solidFill>
            <a:latin typeface="Garamond"/>
            <a:cs typeface="Garamond"/>
          </a:endParaRPr>
        </a:p>
      </dgm:t>
    </dgm:pt>
    <dgm:pt modelId="{1558AC9C-B7DD-5242-9720-D453B59A86E2}">
      <dgm:prSet phldrT="[Text]" custT="1"/>
      <dgm:spPr>
        <a:effectLst>
          <a:outerShdw blurRad="50800" dist="38100" dir="270000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Marker Felt"/>
              <a:cs typeface="Marker Felt"/>
            </a:rPr>
            <a:t>What</a:t>
          </a:r>
          <a:r>
            <a:rPr lang="en-US" sz="3200" b="1" dirty="0">
              <a:solidFill>
                <a:srgbClr val="FF0000"/>
              </a:solidFill>
              <a:latin typeface="Marker Felt"/>
              <a:cs typeface="Marker Felt"/>
            </a:rPr>
            <a:t>            </a:t>
          </a:r>
          <a:r>
            <a:rPr lang="en-US" sz="3200" dirty="0">
              <a:solidFill>
                <a:srgbClr val="FF0000"/>
              </a:solidFill>
              <a:latin typeface="Marker Felt"/>
              <a:cs typeface="Marker Felt"/>
            </a:rPr>
            <a:t>are they doing?</a:t>
          </a:r>
          <a:endParaRPr lang="en-US" sz="3000" dirty="0">
            <a:solidFill>
              <a:srgbClr val="FF0000"/>
            </a:solidFill>
            <a:latin typeface="Garamond"/>
            <a:cs typeface="Garamond"/>
          </a:endParaRPr>
        </a:p>
      </dgm:t>
    </dgm:pt>
    <dgm:pt modelId="{5CE8F6AF-F8D5-7E4B-83C4-B4EAC8CC7F4C}" type="parTrans" cxnId="{9AF535A6-FCF8-7648-A73F-E22900E263BD}">
      <dgm:prSet/>
      <dgm:spPr/>
      <dgm:t>
        <a:bodyPr/>
        <a:lstStyle/>
        <a:p>
          <a:endParaRPr lang="en-US">
            <a:solidFill>
              <a:srgbClr val="1D2C64"/>
            </a:solidFill>
            <a:latin typeface="Garamond"/>
            <a:cs typeface="Garamond"/>
          </a:endParaRPr>
        </a:p>
      </dgm:t>
    </dgm:pt>
    <dgm:pt modelId="{A9AAFD5E-8C85-5542-9317-1853CE38C6EC}" type="sibTrans" cxnId="{9AF535A6-FCF8-7648-A73F-E22900E263BD}">
      <dgm:prSet/>
      <dgm:spPr>
        <a:effectLst/>
      </dgm:spPr>
      <dgm:t>
        <a:bodyPr/>
        <a:lstStyle/>
        <a:p>
          <a:endParaRPr lang="en-US">
            <a:solidFill>
              <a:srgbClr val="1D2C64"/>
            </a:solidFill>
            <a:latin typeface="Garamond"/>
            <a:cs typeface="Garamond"/>
          </a:endParaRPr>
        </a:p>
      </dgm:t>
    </dgm:pt>
    <dgm:pt modelId="{0444D1C7-EC20-C14D-926A-88AC36BD4568}">
      <dgm:prSet phldrT="[Text]" custT="1"/>
      <dgm:spPr>
        <a:effectLst>
          <a:outerShdw blurRad="50800" dist="38100" dir="2700000">
            <a:srgbClr val="000000">
              <a:alpha val="43000"/>
            </a:srgbClr>
          </a:outerShdw>
        </a:effectLst>
      </dgm:spPr>
      <dgm:t>
        <a:bodyPr/>
        <a:lstStyle/>
        <a:p>
          <a:pPr algn="ctr"/>
          <a:r>
            <a:rPr lang="en-US" sz="2800" b="1" dirty="0">
              <a:solidFill>
                <a:srgbClr val="0000FF"/>
              </a:solidFill>
              <a:latin typeface="Marker Felt"/>
              <a:cs typeface="Marker Felt"/>
            </a:rPr>
            <a:t>How  </a:t>
          </a:r>
          <a:r>
            <a:rPr lang="en-US" sz="2800" dirty="0">
              <a:solidFill>
                <a:srgbClr val="0000FF"/>
              </a:solidFill>
              <a:latin typeface="Marker Felt"/>
              <a:cs typeface="Marker Felt"/>
            </a:rPr>
            <a:t>              are they doing it?</a:t>
          </a:r>
          <a:endParaRPr lang="en-US" sz="2800" dirty="0">
            <a:solidFill>
              <a:srgbClr val="0000FF"/>
            </a:solidFill>
            <a:latin typeface="Garamond"/>
            <a:cs typeface="Garamond"/>
          </a:endParaRPr>
        </a:p>
      </dgm:t>
    </dgm:pt>
    <dgm:pt modelId="{9020B39B-A6A9-104C-B8B8-CED5EB5AE61E}" type="parTrans" cxnId="{24F9CB4F-E717-2C4E-B478-7CD0B471F1A4}">
      <dgm:prSet/>
      <dgm:spPr/>
      <dgm:t>
        <a:bodyPr/>
        <a:lstStyle/>
        <a:p>
          <a:endParaRPr lang="en-US">
            <a:solidFill>
              <a:srgbClr val="1D2C64"/>
            </a:solidFill>
            <a:latin typeface="Garamond"/>
            <a:cs typeface="Garamond"/>
          </a:endParaRPr>
        </a:p>
      </dgm:t>
    </dgm:pt>
    <dgm:pt modelId="{DB1C9E15-A4A1-814A-988D-73396F532738}" type="sibTrans" cxnId="{24F9CB4F-E717-2C4E-B478-7CD0B471F1A4}">
      <dgm:prSet/>
      <dgm:spPr/>
      <dgm:t>
        <a:bodyPr/>
        <a:lstStyle/>
        <a:p>
          <a:endParaRPr lang="en-US">
            <a:solidFill>
              <a:srgbClr val="1D2C64"/>
            </a:solidFill>
            <a:latin typeface="Garamond"/>
            <a:cs typeface="Garamond"/>
          </a:endParaRPr>
        </a:p>
      </dgm:t>
    </dgm:pt>
    <dgm:pt modelId="{00D6CE0C-9D35-C74C-BBDB-0E02BC19C332}" type="pres">
      <dgm:prSet presAssocID="{781AC1A6-8F43-924C-983A-DF675B162424}" presName="cycle" presStyleCnt="0">
        <dgm:presLayoutVars>
          <dgm:dir/>
          <dgm:resizeHandles val="exact"/>
        </dgm:presLayoutVars>
      </dgm:prSet>
      <dgm:spPr/>
    </dgm:pt>
    <dgm:pt modelId="{CEA62B69-5242-4A4E-B93A-08E8E1100430}" type="pres">
      <dgm:prSet presAssocID="{379EC6E7-D1B0-474A-BDE1-89C5E704E976}" presName="dummy" presStyleCnt="0"/>
      <dgm:spPr/>
    </dgm:pt>
    <dgm:pt modelId="{97627475-AB28-E646-A47D-B6C3E0D4A3A1}" type="pres">
      <dgm:prSet presAssocID="{379EC6E7-D1B0-474A-BDE1-89C5E704E976}" presName="node" presStyleLbl="revTx" presStyleIdx="0" presStyleCnt="3" custScaleY="75077">
        <dgm:presLayoutVars>
          <dgm:bulletEnabled val="1"/>
        </dgm:presLayoutVars>
      </dgm:prSet>
      <dgm:spPr/>
    </dgm:pt>
    <dgm:pt modelId="{86247FEA-37E3-F44B-B2C2-354902473578}" type="pres">
      <dgm:prSet presAssocID="{896DB26C-2437-164C-8B78-5CD4AEC9AE3F}" presName="sibTrans" presStyleLbl="node1" presStyleIdx="0" presStyleCnt="3"/>
      <dgm:spPr/>
    </dgm:pt>
    <dgm:pt modelId="{C39D1A59-C8FC-F443-8449-A7BD01B02772}" type="pres">
      <dgm:prSet presAssocID="{1558AC9C-B7DD-5242-9720-D453B59A86E2}" presName="dummy" presStyleCnt="0"/>
      <dgm:spPr/>
    </dgm:pt>
    <dgm:pt modelId="{7EF1D075-8599-7A41-89C8-D4FB014CBCB2}" type="pres">
      <dgm:prSet presAssocID="{1558AC9C-B7DD-5242-9720-D453B59A86E2}" presName="node" presStyleLbl="revTx" presStyleIdx="1" presStyleCnt="3">
        <dgm:presLayoutVars>
          <dgm:bulletEnabled val="1"/>
        </dgm:presLayoutVars>
      </dgm:prSet>
      <dgm:spPr/>
    </dgm:pt>
    <dgm:pt modelId="{878FAAFB-0A87-BF47-AA1A-D73B6B14A02C}" type="pres">
      <dgm:prSet presAssocID="{A9AAFD5E-8C85-5542-9317-1853CE38C6EC}" presName="sibTrans" presStyleLbl="node1" presStyleIdx="1" presStyleCnt="3"/>
      <dgm:spPr/>
    </dgm:pt>
    <dgm:pt modelId="{A6A147FD-AEE1-534D-B052-9906CB585360}" type="pres">
      <dgm:prSet presAssocID="{0444D1C7-EC20-C14D-926A-88AC36BD4568}" presName="dummy" presStyleCnt="0"/>
      <dgm:spPr/>
    </dgm:pt>
    <dgm:pt modelId="{EAE5480F-9E62-864D-A3F4-9920AAE7D6C2}" type="pres">
      <dgm:prSet presAssocID="{0444D1C7-EC20-C14D-926A-88AC36BD4568}" presName="node" presStyleLbl="revTx" presStyleIdx="2" presStyleCnt="3" custScaleX="125678" custScaleY="72775">
        <dgm:presLayoutVars>
          <dgm:bulletEnabled val="1"/>
        </dgm:presLayoutVars>
      </dgm:prSet>
      <dgm:spPr/>
    </dgm:pt>
    <dgm:pt modelId="{49F62BAD-B9CB-0647-85A0-EEB9107A9368}" type="pres">
      <dgm:prSet presAssocID="{DB1C9E15-A4A1-814A-988D-73396F532738}" presName="sibTrans" presStyleLbl="node1" presStyleIdx="2" presStyleCnt="3"/>
      <dgm:spPr/>
    </dgm:pt>
  </dgm:ptLst>
  <dgm:cxnLst>
    <dgm:cxn modelId="{B026A839-2BB1-6C4A-8201-8A2AE5AB1622}" type="presOf" srcId="{379EC6E7-D1B0-474A-BDE1-89C5E704E976}" destId="{97627475-AB28-E646-A47D-B6C3E0D4A3A1}" srcOrd="0" destOrd="0" presId="urn:microsoft.com/office/officeart/2005/8/layout/cycle1"/>
    <dgm:cxn modelId="{24F9CB4F-E717-2C4E-B478-7CD0B471F1A4}" srcId="{781AC1A6-8F43-924C-983A-DF675B162424}" destId="{0444D1C7-EC20-C14D-926A-88AC36BD4568}" srcOrd="2" destOrd="0" parTransId="{9020B39B-A6A9-104C-B8B8-CED5EB5AE61E}" sibTransId="{DB1C9E15-A4A1-814A-988D-73396F532738}"/>
    <dgm:cxn modelId="{D09D5395-9D59-C64B-9039-5AA6951CA179}" type="presOf" srcId="{1558AC9C-B7DD-5242-9720-D453B59A86E2}" destId="{7EF1D075-8599-7A41-89C8-D4FB014CBCB2}" srcOrd="0" destOrd="0" presId="urn:microsoft.com/office/officeart/2005/8/layout/cycle1"/>
    <dgm:cxn modelId="{6E1DD79A-1E76-494E-BDC4-02CF1D4EFF04}" type="presOf" srcId="{A9AAFD5E-8C85-5542-9317-1853CE38C6EC}" destId="{878FAAFB-0A87-BF47-AA1A-D73B6B14A02C}" srcOrd="0" destOrd="0" presId="urn:microsoft.com/office/officeart/2005/8/layout/cycle1"/>
    <dgm:cxn modelId="{DEBEABA5-D349-6249-964E-8176525A7F52}" srcId="{781AC1A6-8F43-924C-983A-DF675B162424}" destId="{379EC6E7-D1B0-474A-BDE1-89C5E704E976}" srcOrd="0" destOrd="0" parTransId="{E8DF7596-5739-9B48-B19C-69A9E7D88E85}" sibTransId="{896DB26C-2437-164C-8B78-5CD4AEC9AE3F}"/>
    <dgm:cxn modelId="{9AF535A6-FCF8-7648-A73F-E22900E263BD}" srcId="{781AC1A6-8F43-924C-983A-DF675B162424}" destId="{1558AC9C-B7DD-5242-9720-D453B59A86E2}" srcOrd="1" destOrd="0" parTransId="{5CE8F6AF-F8D5-7E4B-83C4-B4EAC8CC7F4C}" sibTransId="{A9AAFD5E-8C85-5542-9317-1853CE38C6EC}"/>
    <dgm:cxn modelId="{D1CE1FA9-69A9-5244-B555-CB5EF512CC90}" type="presOf" srcId="{896DB26C-2437-164C-8B78-5CD4AEC9AE3F}" destId="{86247FEA-37E3-F44B-B2C2-354902473578}" srcOrd="0" destOrd="0" presId="urn:microsoft.com/office/officeart/2005/8/layout/cycle1"/>
    <dgm:cxn modelId="{FD6488B0-EBDC-3D4F-9787-4E5C5F4D73A3}" type="presOf" srcId="{0444D1C7-EC20-C14D-926A-88AC36BD4568}" destId="{EAE5480F-9E62-864D-A3F4-9920AAE7D6C2}" srcOrd="0" destOrd="0" presId="urn:microsoft.com/office/officeart/2005/8/layout/cycle1"/>
    <dgm:cxn modelId="{DFE713B2-4A1D-BB4C-9ED3-433FBB9726F1}" type="presOf" srcId="{781AC1A6-8F43-924C-983A-DF675B162424}" destId="{00D6CE0C-9D35-C74C-BBDB-0E02BC19C332}" srcOrd="0" destOrd="0" presId="urn:microsoft.com/office/officeart/2005/8/layout/cycle1"/>
    <dgm:cxn modelId="{B3E831FC-BEE3-6743-AD79-04B98C67EB2D}" type="presOf" srcId="{DB1C9E15-A4A1-814A-988D-73396F532738}" destId="{49F62BAD-B9CB-0647-85A0-EEB9107A9368}" srcOrd="0" destOrd="0" presId="urn:microsoft.com/office/officeart/2005/8/layout/cycle1"/>
    <dgm:cxn modelId="{51BFF0A0-7714-6A4A-8B71-652F996B3764}" type="presParOf" srcId="{00D6CE0C-9D35-C74C-BBDB-0E02BC19C332}" destId="{CEA62B69-5242-4A4E-B93A-08E8E1100430}" srcOrd="0" destOrd="0" presId="urn:microsoft.com/office/officeart/2005/8/layout/cycle1"/>
    <dgm:cxn modelId="{416F2F8F-9C3E-194E-B549-9A423E7741CB}" type="presParOf" srcId="{00D6CE0C-9D35-C74C-BBDB-0E02BC19C332}" destId="{97627475-AB28-E646-A47D-B6C3E0D4A3A1}" srcOrd="1" destOrd="0" presId="urn:microsoft.com/office/officeart/2005/8/layout/cycle1"/>
    <dgm:cxn modelId="{0BDF514A-E3DE-E54C-9D59-DE98AEDCA890}" type="presParOf" srcId="{00D6CE0C-9D35-C74C-BBDB-0E02BC19C332}" destId="{86247FEA-37E3-F44B-B2C2-354902473578}" srcOrd="2" destOrd="0" presId="urn:microsoft.com/office/officeart/2005/8/layout/cycle1"/>
    <dgm:cxn modelId="{D08D043C-F093-3749-B627-0112EFF32652}" type="presParOf" srcId="{00D6CE0C-9D35-C74C-BBDB-0E02BC19C332}" destId="{C39D1A59-C8FC-F443-8449-A7BD01B02772}" srcOrd="3" destOrd="0" presId="urn:microsoft.com/office/officeart/2005/8/layout/cycle1"/>
    <dgm:cxn modelId="{52BA7949-1C10-824A-9497-0737C9624A34}" type="presParOf" srcId="{00D6CE0C-9D35-C74C-BBDB-0E02BC19C332}" destId="{7EF1D075-8599-7A41-89C8-D4FB014CBCB2}" srcOrd="4" destOrd="0" presId="urn:microsoft.com/office/officeart/2005/8/layout/cycle1"/>
    <dgm:cxn modelId="{0A093809-4EF6-6744-809B-2072E4DA1CF2}" type="presParOf" srcId="{00D6CE0C-9D35-C74C-BBDB-0E02BC19C332}" destId="{878FAAFB-0A87-BF47-AA1A-D73B6B14A02C}" srcOrd="5" destOrd="0" presId="urn:microsoft.com/office/officeart/2005/8/layout/cycle1"/>
    <dgm:cxn modelId="{B4BE4FDD-42BC-2748-8A7F-54B2547A56C8}" type="presParOf" srcId="{00D6CE0C-9D35-C74C-BBDB-0E02BC19C332}" destId="{A6A147FD-AEE1-534D-B052-9906CB585360}" srcOrd="6" destOrd="0" presId="urn:microsoft.com/office/officeart/2005/8/layout/cycle1"/>
    <dgm:cxn modelId="{B6A9D720-890B-994D-944D-5172B3D077A3}" type="presParOf" srcId="{00D6CE0C-9D35-C74C-BBDB-0E02BC19C332}" destId="{EAE5480F-9E62-864D-A3F4-9920AAE7D6C2}" srcOrd="7" destOrd="0" presId="urn:microsoft.com/office/officeart/2005/8/layout/cycle1"/>
    <dgm:cxn modelId="{30235272-0DDD-DA4D-B77E-BA1BBA8A523E}" type="presParOf" srcId="{00D6CE0C-9D35-C74C-BBDB-0E02BC19C332}" destId="{49F62BAD-B9CB-0647-85A0-EEB9107A9368}" srcOrd="8" destOrd="0" presId="urn:microsoft.com/office/officeart/2005/8/layout/cycle1"/>
  </dgm:cxnLst>
  <dgm:bg>
    <a:effectLst>
      <a:outerShdw blurRad="50800" dist="38100" dir="2700000">
        <a:srgbClr val="000000">
          <a:alpha val="43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27475-AB28-E646-A47D-B6C3E0D4A3A1}">
      <dsp:nvSpPr>
        <dsp:cNvPr id="0" name=""/>
        <dsp:cNvSpPr/>
      </dsp:nvSpPr>
      <dsp:spPr>
        <a:xfrm>
          <a:off x="4244559" y="577223"/>
          <a:ext cx="1802469" cy="13532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43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solidFill>
                <a:srgbClr val="FFB352"/>
              </a:solidFill>
              <a:latin typeface="Marker Felt"/>
              <a:cs typeface="Marker Felt"/>
            </a:rPr>
            <a:t>Who </a:t>
          </a:r>
          <a:r>
            <a:rPr lang="en-US" sz="3000" b="1" i="0" kern="1200" dirty="0">
              <a:solidFill>
                <a:srgbClr val="FFB352"/>
              </a:solidFill>
              <a:latin typeface="Marker Felt"/>
              <a:cs typeface="Marker Felt"/>
            </a:rPr>
            <a:t>    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kern="1200" dirty="0">
              <a:solidFill>
                <a:srgbClr val="FFB352"/>
              </a:solidFill>
              <a:latin typeface="Marker Felt"/>
              <a:cs typeface="Marker Felt"/>
            </a:rPr>
            <a:t>is there?</a:t>
          </a:r>
        </a:p>
      </dsp:txBody>
      <dsp:txXfrm>
        <a:off x="4244559" y="577223"/>
        <a:ext cx="1802469" cy="1353240"/>
      </dsp:txXfrm>
    </dsp:sp>
    <dsp:sp modelId="{86247FEA-37E3-F44B-B2C2-354902473578}">
      <dsp:nvSpPr>
        <dsp:cNvPr id="0" name=""/>
        <dsp:cNvSpPr/>
      </dsp:nvSpPr>
      <dsp:spPr>
        <a:xfrm>
          <a:off x="1501920" y="-1273"/>
          <a:ext cx="4258925" cy="4258925"/>
        </a:xfrm>
        <a:prstGeom prst="circularArrow">
          <a:avLst>
            <a:gd name="adj1" fmla="val 8253"/>
            <a:gd name="adj2" fmla="val 576489"/>
            <a:gd name="adj3" fmla="val 2962152"/>
            <a:gd name="adj4" fmla="val 21210459"/>
            <a:gd name="adj5" fmla="val 962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 dist="50800" dir="18900000">
            <a:srgbClr val="000000">
              <a:alpha val="50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F1D075-8599-7A41-89C8-D4FB014CBCB2}">
      <dsp:nvSpPr>
        <dsp:cNvPr id="0" name=""/>
        <dsp:cNvSpPr/>
      </dsp:nvSpPr>
      <dsp:spPr>
        <a:xfrm>
          <a:off x="2730148" y="2975645"/>
          <a:ext cx="1802469" cy="180246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43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Marker Felt"/>
              <a:cs typeface="Marker Felt"/>
            </a:rPr>
            <a:t>What</a:t>
          </a:r>
          <a:r>
            <a:rPr lang="en-US" sz="3200" b="1" kern="1200" dirty="0">
              <a:solidFill>
                <a:srgbClr val="FF0000"/>
              </a:solidFill>
              <a:latin typeface="Marker Felt"/>
              <a:cs typeface="Marker Felt"/>
            </a:rPr>
            <a:t>            </a:t>
          </a:r>
          <a:r>
            <a:rPr lang="en-US" sz="3200" kern="1200" dirty="0">
              <a:solidFill>
                <a:srgbClr val="FF0000"/>
              </a:solidFill>
              <a:latin typeface="Marker Felt"/>
              <a:cs typeface="Marker Felt"/>
            </a:rPr>
            <a:t>are they doing?</a:t>
          </a:r>
          <a:endParaRPr lang="en-US" sz="3000" kern="1200" dirty="0">
            <a:solidFill>
              <a:srgbClr val="FF0000"/>
            </a:solidFill>
            <a:latin typeface="Garamond"/>
            <a:cs typeface="Garamond"/>
          </a:endParaRPr>
        </a:p>
      </dsp:txBody>
      <dsp:txXfrm>
        <a:off x="2730148" y="2975645"/>
        <a:ext cx="1802469" cy="1802469"/>
      </dsp:txXfrm>
    </dsp:sp>
    <dsp:sp modelId="{878FAAFB-0A87-BF47-AA1A-D73B6B14A02C}">
      <dsp:nvSpPr>
        <dsp:cNvPr id="0" name=""/>
        <dsp:cNvSpPr/>
      </dsp:nvSpPr>
      <dsp:spPr>
        <a:xfrm>
          <a:off x="1501920" y="-1273"/>
          <a:ext cx="4258925" cy="4258925"/>
        </a:xfrm>
        <a:prstGeom prst="circularArrow">
          <a:avLst>
            <a:gd name="adj1" fmla="val 8253"/>
            <a:gd name="adj2" fmla="val 576489"/>
            <a:gd name="adj3" fmla="val 10654130"/>
            <a:gd name="adj4" fmla="val 7261359"/>
            <a:gd name="adj5" fmla="val 9628"/>
          </a:avLst>
        </a:prstGeom>
        <a:solidFill>
          <a:schemeClr val="accent4">
            <a:hueOff val="4788464"/>
            <a:satOff val="7485"/>
            <a:lumOff val="12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5480F-9E62-864D-A3F4-9920AAE7D6C2}">
      <dsp:nvSpPr>
        <dsp:cNvPr id="0" name=""/>
        <dsp:cNvSpPr/>
      </dsp:nvSpPr>
      <dsp:spPr>
        <a:xfrm>
          <a:off x="984318" y="597969"/>
          <a:ext cx="2265307" cy="131174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43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00FF"/>
              </a:solidFill>
              <a:latin typeface="Marker Felt"/>
              <a:cs typeface="Marker Felt"/>
            </a:rPr>
            <a:t>How  </a:t>
          </a:r>
          <a:r>
            <a:rPr lang="en-US" sz="2800" kern="1200" dirty="0">
              <a:solidFill>
                <a:srgbClr val="0000FF"/>
              </a:solidFill>
              <a:latin typeface="Marker Felt"/>
              <a:cs typeface="Marker Felt"/>
            </a:rPr>
            <a:t>              are they doing it?</a:t>
          </a:r>
          <a:endParaRPr lang="en-US" sz="2800" kern="1200" dirty="0">
            <a:solidFill>
              <a:srgbClr val="0000FF"/>
            </a:solidFill>
            <a:latin typeface="Garamond"/>
            <a:cs typeface="Garamond"/>
          </a:endParaRPr>
        </a:p>
      </dsp:txBody>
      <dsp:txXfrm>
        <a:off x="984318" y="597969"/>
        <a:ext cx="2265307" cy="1311747"/>
      </dsp:txXfrm>
    </dsp:sp>
    <dsp:sp modelId="{49F62BAD-B9CB-0647-85A0-EEB9107A9368}">
      <dsp:nvSpPr>
        <dsp:cNvPr id="0" name=""/>
        <dsp:cNvSpPr/>
      </dsp:nvSpPr>
      <dsp:spPr>
        <a:xfrm>
          <a:off x="1501920" y="-1273"/>
          <a:ext cx="4258925" cy="4258925"/>
        </a:xfrm>
        <a:prstGeom prst="circularArrow">
          <a:avLst>
            <a:gd name="adj1" fmla="val 8253"/>
            <a:gd name="adj2" fmla="val 576489"/>
            <a:gd name="adj3" fmla="val 17274117"/>
            <a:gd name="adj4" fmla="val 14463163"/>
            <a:gd name="adj5" fmla="val 9628"/>
          </a:avLst>
        </a:prstGeom>
        <a:solidFill>
          <a:schemeClr val="accent4">
            <a:hueOff val="9576929"/>
            <a:satOff val="14969"/>
            <a:lumOff val="2588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charset="0"/>
              </a:defRPr>
            </a:lvl1pPr>
          </a:lstStyle>
          <a:p>
            <a:pPr>
              <a:defRPr/>
            </a:pPr>
            <a:fld id="{AE7D2C64-8141-A54C-B385-61668758D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charset="0"/>
              </a:defRPr>
            </a:lvl1pPr>
          </a:lstStyle>
          <a:p>
            <a:pPr>
              <a:defRPr/>
            </a:pPr>
            <a:fld id="{3E5AB941-629C-3340-9EE2-B0FEE171F8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674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ＭＳ Ｐゴシック" charset="0"/>
        <a:cs typeface="Geneva" pitchFamily="-11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Geneva" pitchFamily="-112" charset="0"/>
        <a:cs typeface="Geneva" pitchFamily="-11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Geneva" pitchFamily="-112" charset="0"/>
        <a:cs typeface="Geneva" pitchFamily="-11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Geneva" pitchFamily="-112" charset="0"/>
        <a:cs typeface="Geneva" pitchFamily="-11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rbel"/>
        <a:ea typeface="Geneva" pitchFamily="-112" charset="0"/>
        <a:cs typeface="Geneva" pitchFamily="-11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2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orbel" charset="0"/>
              </a:rPr>
              <a:t>Phenomenal data growth – dotted lines represents doubling every twelve months</a:t>
            </a:r>
          </a:p>
          <a:p>
            <a:pPr defTabSz="99057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dirty="0">
                <a:latin typeface="Arial" charset="0"/>
                <a:cs typeface="msgothic" charset="0"/>
              </a:rPr>
              <a:t>(</a:t>
            </a:r>
            <a:r>
              <a:rPr lang="en-GB" sz="1500" b="1" dirty="0">
                <a:latin typeface="Arial" charset="0"/>
                <a:cs typeface="msgothic" charset="0"/>
              </a:rPr>
              <a:t>A</a:t>
            </a:r>
            <a:r>
              <a:rPr lang="en-GB" dirty="0">
                <a:latin typeface="Arial" charset="0"/>
                <a:cs typeface="msgothic" charset="0"/>
              </a:rPr>
              <a:t>) Data accumulation at EMBL-EBI by data type, for example mass spectrometry (MS); (</a:t>
            </a:r>
            <a:r>
              <a:rPr lang="en-GB" sz="1500" b="1" dirty="0">
                <a:latin typeface="Arial" charset="0"/>
                <a:cs typeface="msgothic" charset="0"/>
              </a:rPr>
              <a:t>B</a:t>
            </a:r>
            <a:r>
              <a:rPr lang="en-GB" dirty="0">
                <a:latin typeface="Arial" charset="0"/>
                <a:cs typeface="msgothic" charset="0"/>
              </a:rPr>
              <a:t>) Data accumulation by dedicated resource, for example PRIDE. The y-axis is log-scale, with the slope of the dashed lines indicating a 12-month doubling time. Continued data growth is seen in all types of data at EMBL-EBI and all data resources. In all data resources shown here, growth rates are predicted to continue increasing, with notable sustained exponential growth in PRIDE, the European Genome-</a:t>
            </a:r>
            <a:r>
              <a:rPr lang="en-GB" dirty="0" err="1">
                <a:latin typeface="Arial" charset="0"/>
                <a:cs typeface="msgothic" charset="0"/>
              </a:rPr>
              <a:t>phenome</a:t>
            </a:r>
            <a:r>
              <a:rPr lang="en-GB" dirty="0">
                <a:latin typeface="Arial" charset="0"/>
                <a:cs typeface="msgothic" charset="0"/>
              </a:rPr>
              <a:t> Archive (EGA) and </a:t>
            </a:r>
            <a:r>
              <a:rPr lang="en-GB" dirty="0" err="1">
                <a:latin typeface="Arial" charset="0"/>
                <a:cs typeface="msgothic" charset="0"/>
              </a:rPr>
              <a:t>MetaboLights</a:t>
            </a:r>
            <a:r>
              <a:rPr lang="en-GB" dirty="0">
                <a:latin typeface="Arial" charset="0"/>
                <a:cs typeface="msgothic" charset="0"/>
              </a:rPr>
              <a:t>: all have doubling times of around 12 months. All three contributing platforms show rates that are increasing over time, with data growing exponentially with around a 12-month doubling time.</a:t>
            </a:r>
          </a:p>
          <a:p>
            <a:r>
              <a:rPr lang="en-US" dirty="0">
                <a:latin typeface="Corbel" charset="0"/>
              </a:rPr>
              <a:t>EGA – European Genome-</a:t>
            </a:r>
            <a:r>
              <a:rPr lang="en-US" dirty="0" err="1">
                <a:latin typeface="Corbel" charset="0"/>
              </a:rPr>
              <a:t>phenome</a:t>
            </a:r>
            <a:r>
              <a:rPr lang="en-US" dirty="0">
                <a:latin typeface="Corbel" charset="0"/>
              </a:rPr>
              <a:t> Archive, PRIDE – Proteome identification database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838" indent="-30955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212" indent="-24764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497" indent="-24764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781" indent="-24764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4066" indent="-2476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351" indent="-2476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636" indent="-2476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920" indent="-2476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91B11-3FAA-5846-B9B0-ED6E49AEE419}" type="slidenum">
              <a:rPr lang="de-DE" sz="1300">
                <a:latin typeface="Corbel" charset="0"/>
                <a:cs typeface="Geneva" charset="0"/>
              </a:rPr>
              <a:pPr/>
              <a:t>5</a:t>
            </a:fld>
            <a:endParaRPr lang="de-DE" sz="1300">
              <a:latin typeface="Corbe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38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orbel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838" indent="-30955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212" indent="-24764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497" indent="-24764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781" indent="-24764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4066" indent="-2476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351" indent="-2476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636" indent="-2476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920" indent="-2476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BC2464-086E-334D-8686-A3DF0E770771}" type="slidenum">
              <a:rPr lang="de-DE" sz="1300">
                <a:solidFill>
                  <a:srgbClr val="000000"/>
                </a:solidFill>
                <a:latin typeface="Corbel" charset="0"/>
              </a:rPr>
              <a:pPr/>
              <a:t>6</a:t>
            </a:fld>
            <a:endParaRPr lang="de-DE" sz="1300">
              <a:solidFill>
                <a:srgbClr val="000000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0887" cy="3421063"/>
          </a:xfrm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Corbel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3644E47-2D17-D647-8548-A552F973154C}" type="slidenum">
              <a:rPr lang="de-DE" sz="1200">
                <a:solidFill>
                  <a:srgbClr val="000000"/>
                </a:solidFill>
                <a:latin typeface="Corbel" charset="0"/>
              </a:rPr>
              <a:pPr/>
              <a:t>8</a:t>
            </a:fld>
            <a:endParaRPr lang="de-DE" sz="1200">
              <a:solidFill>
                <a:srgbClr val="000000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12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4DADA-A641-F04B-8DE3-7D893515C21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LIXIR_powerpoint title_standar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orbel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930400" y="5935663"/>
            <a:ext cx="6527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800" i="1">
                <a:solidFill>
                  <a:srgbClr val="DD5E21"/>
                </a:solidFill>
                <a:cs typeface="+mn-cs"/>
              </a:rPr>
              <a:t>European Life Sciences Infrastructure for Biological Information</a:t>
            </a:r>
          </a:p>
          <a:p>
            <a:pPr algn="r" eaLnBrk="1" hangingPunct="1">
              <a:defRPr/>
            </a:pPr>
            <a:r>
              <a:rPr lang="en-US" sz="1800" i="1">
                <a:solidFill>
                  <a:srgbClr val="DD5E21"/>
                </a:solidFill>
                <a:cs typeface="+mn-cs"/>
              </a:rPr>
              <a:t>www.elixir-europe.org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7226"/>
            <a:ext cx="7772400" cy="1470025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chemeClr val="accent2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4749800"/>
            <a:ext cx="5816600" cy="1079500"/>
          </a:xfr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chemeClr val="accent2"/>
                </a:solidFill>
                <a:latin typeface="Corbel"/>
                <a:cs typeface="Corbel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94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EXCELE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elixir_helix_200_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851275" y="6092825"/>
            <a:ext cx="479901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i="1" dirty="0">
                <a:solidFill>
                  <a:srgbClr val="003F41"/>
                </a:solidFill>
                <a:latin typeface="Corbel" pitchFamily="34" charset="0"/>
                <a:ea typeface="Geneva" charset="-128"/>
                <a:cs typeface="+mn-cs"/>
              </a:rPr>
              <a:t>http://www.elixir-europe.org/</a:t>
            </a:r>
          </a:p>
        </p:txBody>
      </p:sp>
      <p:pic>
        <p:nvPicPr>
          <p:cNvPr id="5" name="Picture 5" descr="Excelerate_white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157788"/>
            <a:ext cx="19621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57788"/>
            <a:ext cx="12144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323850" y="6092825"/>
            <a:ext cx="3600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val="7F7F7F"/>
                </a:solidFill>
              </a:rPr>
              <a:t>ELIXIR-EXCELERATE is funded by the European Commission within the Research Infrastructures programme of Horizon 2020, grant agreement number 676559.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3568" y="3356993"/>
            <a:ext cx="7772400" cy="864096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rgbClr val="003F4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627784" y="4293097"/>
            <a:ext cx="5816600" cy="571004"/>
          </a:xfrm>
        </p:spPr>
        <p:txBody>
          <a:bodyPr>
            <a:normAutofit/>
          </a:bodyPr>
          <a:lstStyle>
            <a:lvl1pPr marL="0" indent="0" algn="r">
              <a:buNone/>
              <a:defRPr lang="en-US" sz="2800" i="1"/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059834" y="4977768"/>
            <a:ext cx="3384550" cy="360040"/>
          </a:xfrm>
        </p:spPr>
        <p:txBody>
          <a:bodyPr/>
          <a:lstStyle>
            <a:lvl1pPr marL="0" indent="0" algn="r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053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09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CELERATE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xcelerate_white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5798634"/>
            <a:ext cx="1597025" cy="77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1" y="5786024"/>
            <a:ext cx="1001713" cy="84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525590"/>
            <a:ext cx="81534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1992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31E558E-E17E-0245-9C87-58F923BA9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1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52979BF-11D6-0240-9D44-2A0A1216A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83AE6A2-CEA4-C74C-8280-F1F2827ED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1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E995F17-148B-2641-A415-E8E8B53D8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38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97AB5A5-3268-484A-9E50-0F0D8CFA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8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02EACAE-0D95-324A-941C-6DCFFE364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05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C1AC62E-D946-484B-A7FD-FACFA463C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8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100000">
                <a:srgbClr val="F47D20"/>
              </a:gs>
              <a:gs pos="0">
                <a:srgbClr val="F46B2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l">
              <a:defRPr sz="3600" b="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04"/>
            <a:ext cx="8229600" cy="4634058"/>
          </a:xfrm>
        </p:spPr>
        <p:txBody>
          <a:bodyPr/>
          <a:lstStyle>
            <a:lvl1pPr marL="342859" indent="-342859">
              <a:buClr>
                <a:srgbClr val="F47D20"/>
              </a:buClr>
              <a:buSzPct val="100000"/>
              <a:buFontTx/>
              <a:buBlip>
                <a:blip r:embed="rId2"/>
              </a:buBlip>
              <a:defRPr sz="2400">
                <a:latin typeface="+mn-lt"/>
              </a:defRPr>
            </a:lvl1pPr>
            <a:lvl2pPr marL="742861" indent="-285716">
              <a:buClr>
                <a:srgbClr val="F47D20"/>
              </a:buClr>
              <a:buFont typeface="Arial"/>
              <a:buChar char="•"/>
              <a:defRPr sz="2000">
                <a:latin typeface="+mn-lt"/>
              </a:defRPr>
            </a:lvl2pPr>
            <a:lvl3pPr>
              <a:buClr>
                <a:srgbClr val="F47D20"/>
              </a:buCl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73038" y="6451600"/>
            <a:ext cx="685800" cy="168275"/>
          </a:xfrm>
        </p:spPr>
        <p:txBody>
          <a:bodyPr/>
          <a:lstStyle>
            <a:lvl1pPr defTabSz="457200" eaLnBrk="0" hangingPunct="0">
              <a:defRPr sz="1800" i="1">
                <a:solidFill>
                  <a:srgbClr val="F47D20"/>
                </a:solidFill>
                <a:latin typeface="Arial" charset="0"/>
              </a:defRPr>
            </a:lvl1pPr>
          </a:lstStyle>
          <a:p>
            <a:pPr>
              <a:defRPr/>
            </a:pPr>
            <a:fld id="{C93C7258-2CEA-B742-9DDB-030E75264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5" descr="Excelerate_whitebackground.png">
            <a:extLst>
              <a:ext uri="{FF2B5EF4-FFF2-40B4-BE49-F238E27FC236}">
                <a16:creationId xmlns:a16="http://schemas.microsoft.com/office/drawing/2014/main" id="{ED967BBA-3C9A-4B29-A697-0B45E7E33F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96" y="5798634"/>
            <a:ext cx="2129367" cy="77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66F2A7B-DF3D-4E26-973D-90567F19A7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63" y="5786024"/>
            <a:ext cx="1335617" cy="84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281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6A87C260-6377-B946-BBBC-9CFCEF3D8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27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8C0E5AF-3B39-E04A-94B9-0B7870B6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90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56232E5-A332-FC4B-B871-D2A18094B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41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71E417D-15F0-4B43-A8AE-EE555B26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100000">
                <a:srgbClr val="F47D20"/>
              </a:gs>
              <a:gs pos="0">
                <a:srgbClr val="F46B2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8" descr="ELIXIR logo_mac 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834063"/>
            <a:ext cx="122237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l">
              <a:defRPr sz="3600" b="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04"/>
            <a:ext cx="8229600" cy="4634058"/>
          </a:xfrm>
        </p:spPr>
        <p:txBody>
          <a:bodyPr/>
          <a:lstStyle>
            <a:lvl1pPr marL="342859" indent="-342859">
              <a:buClr>
                <a:srgbClr val="F47D20"/>
              </a:buClr>
              <a:buSzPct val="100000"/>
              <a:buFontTx/>
              <a:buBlip>
                <a:blip r:embed="rId3"/>
              </a:buBlip>
              <a:defRPr sz="2400">
                <a:latin typeface="+mn-lt"/>
              </a:defRPr>
            </a:lvl1pPr>
            <a:lvl2pPr marL="742861" indent="-285716">
              <a:buClr>
                <a:srgbClr val="F47D20"/>
              </a:buClr>
              <a:buFont typeface="Arial"/>
              <a:buChar char="•"/>
              <a:defRPr sz="2000">
                <a:latin typeface="+mn-lt"/>
              </a:defRPr>
            </a:lvl2pPr>
            <a:lvl3pPr>
              <a:buClr>
                <a:srgbClr val="F47D20"/>
              </a:buCl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73038" y="6451600"/>
            <a:ext cx="685800" cy="168275"/>
          </a:xfrm>
        </p:spPr>
        <p:txBody>
          <a:bodyPr/>
          <a:lstStyle>
            <a:lvl1pPr defTabSz="457200" eaLnBrk="0" hangingPunct="0">
              <a:defRPr sz="1800" i="1">
                <a:solidFill>
                  <a:srgbClr val="F47D20"/>
                </a:solidFill>
                <a:latin typeface="Arial" charset="0"/>
              </a:defRPr>
            </a:lvl1pPr>
          </a:lstStyle>
          <a:p>
            <a:pPr>
              <a:defRPr/>
            </a:pPr>
            <a:fld id="{C93C7258-2CEA-B742-9DDB-030E75264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100000">
                <a:srgbClr val="F47D20"/>
              </a:gs>
              <a:gs pos="0">
                <a:srgbClr val="F46B2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l">
              <a:defRPr sz="3600" b="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04"/>
            <a:ext cx="8229600" cy="4634058"/>
          </a:xfrm>
        </p:spPr>
        <p:txBody>
          <a:bodyPr/>
          <a:lstStyle>
            <a:lvl1pPr marL="342859" indent="-342859">
              <a:buClr>
                <a:srgbClr val="F47D20"/>
              </a:buClr>
              <a:buSzPct val="100000"/>
              <a:buFontTx/>
              <a:buBlip>
                <a:blip r:embed="rId2"/>
              </a:buBlip>
              <a:defRPr sz="2400">
                <a:latin typeface="+mn-lt"/>
              </a:defRPr>
            </a:lvl1pPr>
            <a:lvl2pPr marL="742861" indent="-285716">
              <a:buClr>
                <a:srgbClr val="F47D20"/>
              </a:buClr>
              <a:buFont typeface="Arial"/>
              <a:buChar char="•"/>
              <a:defRPr sz="2000">
                <a:latin typeface="+mn-lt"/>
              </a:defRPr>
            </a:lvl2pPr>
            <a:lvl3pPr>
              <a:buClr>
                <a:srgbClr val="F47D20"/>
              </a:buCl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73038" y="6451600"/>
            <a:ext cx="685800" cy="168275"/>
          </a:xfrm>
        </p:spPr>
        <p:txBody>
          <a:bodyPr/>
          <a:lstStyle>
            <a:lvl1pPr defTabSz="457200" eaLnBrk="0" hangingPunct="0">
              <a:defRPr sz="1800" i="1">
                <a:solidFill>
                  <a:srgbClr val="F47D20"/>
                </a:solidFill>
                <a:latin typeface="Arial" charset="0"/>
              </a:defRPr>
            </a:lvl1pPr>
          </a:lstStyle>
          <a:p>
            <a:pPr>
              <a:defRPr/>
            </a:pPr>
            <a:fld id="{C93C7258-2CEA-B742-9DDB-030E75264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C0FED-DE95-47BD-99A0-17E664CE2D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352" y="5758214"/>
            <a:ext cx="1231404" cy="82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0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100000">
                <a:srgbClr val="F47D20"/>
              </a:gs>
              <a:gs pos="0">
                <a:srgbClr val="F46B2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l">
              <a:defRPr sz="3600" b="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04"/>
            <a:ext cx="8229600" cy="4634058"/>
          </a:xfrm>
        </p:spPr>
        <p:txBody>
          <a:bodyPr/>
          <a:lstStyle>
            <a:lvl1pPr marL="342859" indent="-342859">
              <a:buClr>
                <a:srgbClr val="F47D20"/>
              </a:buClr>
              <a:buSzPct val="100000"/>
              <a:buFontTx/>
              <a:buBlip>
                <a:blip r:embed="rId2"/>
              </a:buBlip>
              <a:defRPr sz="2400">
                <a:latin typeface="+mn-lt"/>
              </a:defRPr>
            </a:lvl1pPr>
            <a:lvl2pPr marL="742861" indent="-285716">
              <a:buClr>
                <a:srgbClr val="F47D20"/>
              </a:buClr>
              <a:buFont typeface="Arial"/>
              <a:buChar char="•"/>
              <a:defRPr sz="2000">
                <a:latin typeface="+mn-lt"/>
              </a:defRPr>
            </a:lvl2pPr>
            <a:lvl3pPr>
              <a:buClr>
                <a:srgbClr val="F47D20"/>
              </a:buCl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73038" y="6451600"/>
            <a:ext cx="685800" cy="168275"/>
          </a:xfrm>
        </p:spPr>
        <p:txBody>
          <a:bodyPr/>
          <a:lstStyle>
            <a:lvl1pPr defTabSz="457200" eaLnBrk="0" hangingPunct="0">
              <a:defRPr sz="1800" i="1">
                <a:solidFill>
                  <a:srgbClr val="F47D20"/>
                </a:solidFill>
                <a:latin typeface="Arial" charset="0"/>
              </a:defRPr>
            </a:lvl1pPr>
          </a:lstStyle>
          <a:p>
            <a:pPr>
              <a:defRPr/>
            </a:pPr>
            <a:fld id="{C93C7258-2CEA-B742-9DDB-030E75264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0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LIXIR logo_mac 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834063"/>
            <a:ext cx="122237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39762"/>
          </a:xfrm>
        </p:spPr>
        <p:txBody>
          <a:bodyPr>
            <a:noAutofit/>
          </a:bodyPr>
          <a:lstStyle>
            <a:lvl1pPr algn="l">
              <a:defRPr sz="3600" b="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73038" y="6451600"/>
            <a:ext cx="685800" cy="168275"/>
          </a:xfrm>
        </p:spPr>
        <p:txBody>
          <a:bodyPr/>
          <a:lstStyle>
            <a:lvl1pPr defTabSz="457200" eaLnBrk="0" hangingPunct="0">
              <a:defRPr sz="1800" i="1">
                <a:solidFill>
                  <a:srgbClr val="F47D20"/>
                </a:solidFill>
                <a:latin typeface="Arial" charset="0"/>
              </a:defRPr>
            </a:lvl1pPr>
          </a:lstStyle>
          <a:p>
            <a:pPr>
              <a:defRPr/>
            </a:pPr>
            <a:fld id="{21C0396B-D5F5-6149-84A2-5BB481122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1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CF38131D-6EFA-E149-BBCF-A94292DE9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1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251D4D50-DEF3-A24B-8098-5A91DDE4F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0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145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C8A5201F-199D-174C-A610-59FF43E6B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5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rgbClr val="F46B20"/>
              </a:gs>
              <a:gs pos="100000">
                <a:srgbClr val="F47D2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6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397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3938"/>
            <a:ext cx="82296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8" y="6356350"/>
            <a:ext cx="779462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defTabSz="455613" eaLnBrk="1" hangingPunct="1">
              <a:defRPr sz="1600">
                <a:solidFill>
                  <a:srgbClr val="F46B20"/>
                </a:solidFill>
                <a:latin typeface="Corbel" charset="0"/>
                <a:cs typeface="Arial" charset="0"/>
              </a:defRPr>
            </a:lvl1pPr>
          </a:lstStyle>
          <a:p>
            <a:pPr>
              <a:defRPr/>
            </a:pPr>
            <a:fld id="{529946F4-A4F5-7043-92F6-E024AA487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06" r:id="rId1"/>
    <p:sldLayoutId id="2147486907" r:id="rId2"/>
    <p:sldLayoutId id="2147486924" r:id="rId3"/>
    <p:sldLayoutId id="2147486926" r:id="rId4"/>
    <p:sldLayoutId id="2147486928" r:id="rId5"/>
    <p:sldLayoutId id="2147486908" r:id="rId6"/>
    <p:sldLayoutId id="2147486909" r:id="rId7"/>
    <p:sldLayoutId id="2147486910" r:id="rId8"/>
    <p:sldLayoutId id="2147486911" r:id="rId9"/>
    <p:sldLayoutId id="2147486923" r:id="rId10"/>
    <p:sldLayoutId id="2147486925" r:id="rId11"/>
    <p:sldLayoutId id="2147486927" r:id="rId12"/>
  </p:sldLayoutIdLst>
  <p:hf hdr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chemeClr val="bg1"/>
          </a:solidFill>
          <a:latin typeface="+mj-lt"/>
          <a:ea typeface="ＭＳ Ｐゴシック" pitchFamily="34" charset="-128"/>
          <a:cs typeface="Arial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  <a:cs typeface="Arial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  <a:cs typeface="Arial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  <a:cs typeface="Arial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  <a:cs typeface="Arial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Corbel" pitchFamily="34" charset="0"/>
          <a:ea typeface="ＭＳ Ｐゴシック" pitchFamily="34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Arial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912" r:id="rId1"/>
    <p:sldLayoutId id="2147486913" r:id="rId2"/>
    <p:sldLayoutId id="2147486914" r:id="rId3"/>
    <p:sldLayoutId id="2147486915" r:id="rId4"/>
    <p:sldLayoutId id="2147486916" r:id="rId5"/>
    <p:sldLayoutId id="2147486917" r:id="rId6"/>
    <p:sldLayoutId id="2147486918" r:id="rId7"/>
    <p:sldLayoutId id="2147486919" r:id="rId8"/>
    <p:sldLayoutId id="2147486920" r:id="rId9"/>
    <p:sldLayoutId id="2147486921" r:id="rId10"/>
    <p:sldLayoutId id="2147486922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ixir-europe.org/use-case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7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mp.sfb.uit.no/" TargetMode="External"/><Relationship Id="rId2" Type="http://schemas.openxmlformats.org/officeDocument/2006/relationships/hyperlink" Target="https://academic.oup.com/gigascience/article/doi/10.1093/gigascience/gix047/3869082/The-metagenomic-data-life-cycle-standards-and-be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jiXAZO27elBa5zGKCpwvRXxx-kF52Iuf" TargetMode="External"/><Relationship Id="rId5" Type="http://schemas.openxmlformats.org/officeDocument/2006/relationships/hyperlink" Target="https://metapipe.uit.no/" TargetMode="External"/><Relationship Id="rId4" Type="http://schemas.openxmlformats.org/officeDocument/2006/relationships/hyperlink" Target="https://www.ebi.ac.uk/metagenomic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github.com/uit-no/elixir-excelerate/blob/master/meta-pipe.md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ixir-europe.org/platforms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140968"/>
            <a:ext cx="7772400" cy="1008113"/>
          </a:xfrm>
        </p:spPr>
        <p:txBody>
          <a:bodyPr>
            <a:noAutofit/>
          </a:bodyPr>
          <a:lstStyle/>
          <a:p>
            <a:r>
              <a:rPr lang="en-US" sz="4000" dirty="0"/>
              <a:t>META-pipe: marine metagenomics data analysis service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4293096"/>
            <a:ext cx="5816600" cy="936103"/>
          </a:xfrm>
        </p:spPr>
        <p:txBody>
          <a:bodyPr>
            <a:normAutofit/>
          </a:bodyPr>
          <a:lstStyle/>
          <a:p>
            <a:r>
              <a:rPr lang="en-US" dirty="0"/>
              <a:t>Lars Ailo Bongo (CS, UiT)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51920" y="5373216"/>
            <a:ext cx="4592464" cy="648072"/>
          </a:xfrm>
        </p:spPr>
        <p:txBody>
          <a:bodyPr/>
          <a:lstStyle/>
          <a:p>
            <a:r>
              <a:rPr lang="en-US" dirty="0"/>
              <a:t>PDS 2017, 17 August 2017,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Sommarøya</a:t>
            </a:r>
            <a:r>
              <a:rPr lang="en-US" dirty="0"/>
              <a:t>, Norway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CEBDE-ECE6-4332-A34B-94EAF982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89040"/>
            <a:ext cx="1752747" cy="11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6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4BA0-08C3-4AE6-8F7D-E91AB49A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D22BF-6989-4169-B799-926D2A254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Marine metagenomics</a:t>
            </a:r>
          </a:p>
          <a:p>
            <a:pPr lvl="1"/>
            <a:r>
              <a:rPr lang="en-US" dirty="0"/>
              <a:t>Led by: Rob Finn (EBI) and Nils P Willassen (UiT)</a:t>
            </a:r>
          </a:p>
          <a:p>
            <a:pPr lvl="1"/>
            <a:r>
              <a:rPr lang="en-US" dirty="0"/>
              <a:t>Delivered services with many users</a:t>
            </a:r>
          </a:p>
          <a:p>
            <a:pPr lvl="1"/>
            <a:r>
              <a:rPr lang="en-US" dirty="0"/>
              <a:t>Demonstrator for many ELIXIR services</a:t>
            </a:r>
          </a:p>
          <a:p>
            <a:r>
              <a:rPr lang="en-US" dirty="0"/>
              <a:t>Human data</a:t>
            </a:r>
          </a:p>
          <a:p>
            <a:r>
              <a:rPr lang="en-US" dirty="0"/>
              <a:t>Rare diseases</a:t>
            </a:r>
          </a:p>
          <a:p>
            <a:r>
              <a:rPr lang="en-US"/>
              <a:t>Plant sciences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A518B-2D43-4B90-A3CE-0AC7C1C50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B50A5-5EEB-485E-B8FA-F54C610C27FB}"/>
              </a:ext>
            </a:extLst>
          </p:cNvPr>
          <p:cNvSpPr txBox="1"/>
          <p:nvPr/>
        </p:nvSpPr>
        <p:spPr>
          <a:xfrm>
            <a:off x="1979712" y="5157192"/>
            <a:ext cx="465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2"/>
              </a:rPr>
              <a:t>https://www.elixir-europe.org/use-cases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292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2345-AE53-4A11-9CCB-7F02A5C8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Microbiomes and metagenomics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44340-4277-4D76-BC8E-2639F58FA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Metagenomics = genetic analysis of microbiome samples</a:t>
            </a:r>
          </a:p>
          <a:p>
            <a:r>
              <a:rPr lang="en-US" dirty="0"/>
              <a:t>Microbiome: microorganisms in a particular environment</a:t>
            </a:r>
          </a:p>
          <a:p>
            <a:r>
              <a:rPr lang="en-US" dirty="0"/>
              <a:t>Microorganisms: bacteria, viruses, fungi</a:t>
            </a:r>
          </a:p>
          <a:p>
            <a:pPr lvl="1"/>
            <a:r>
              <a:rPr lang="en-US" dirty="0"/>
              <a:t>They have no privacy rights</a:t>
            </a:r>
          </a:p>
          <a:p>
            <a:pPr lvl="1"/>
            <a:r>
              <a:rPr lang="en-US" dirty="0"/>
              <a:t>Not even human stool samples(?)</a:t>
            </a:r>
          </a:p>
          <a:p>
            <a:r>
              <a:rPr lang="en-US" dirty="0"/>
              <a:t>Environments:</a:t>
            </a:r>
          </a:p>
          <a:p>
            <a:pPr lvl="1"/>
            <a:r>
              <a:rPr lang="en-US" dirty="0"/>
              <a:t>Human intestines and skin</a:t>
            </a:r>
          </a:p>
          <a:p>
            <a:pPr lvl="1"/>
            <a:r>
              <a:rPr lang="en-US" dirty="0"/>
              <a:t>Food</a:t>
            </a:r>
          </a:p>
          <a:p>
            <a:pPr lvl="1"/>
            <a:r>
              <a:rPr lang="en-US" dirty="0"/>
              <a:t>Oceans</a:t>
            </a:r>
          </a:p>
          <a:p>
            <a:pPr lvl="1"/>
            <a:r>
              <a:rPr lang="en-US" dirty="0"/>
              <a:t>…everywhere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ACF34-F2FA-49A6-BEB0-B944C1A63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8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Metagenomics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75555" y="1382368"/>
            <a:ext cx="1824433" cy="182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alphaModFix/>
            <a:lum bright="70000" contrast="-70000"/>
          </a:blip>
          <a:stretch>
            <a:fillRect/>
          </a:stretch>
        </p:blipFill>
        <p:spPr>
          <a:xfrm rot="16200000">
            <a:off x="2081195" y="1387973"/>
            <a:ext cx="1822179" cy="182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Carbohydrate_all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534423" y="4005052"/>
            <a:ext cx="1827720" cy="182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2930696112"/>
              </p:ext>
            </p:extLst>
          </p:nvPr>
        </p:nvGraphicFramePr>
        <p:xfrm>
          <a:off x="827584" y="1052736"/>
          <a:ext cx="7031348" cy="4779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27979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897E-CFE5-46C9-865B-EF1BF48C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56C0-B2A1-4C4E-AE19-761E88F13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and deep</a:t>
            </a:r>
          </a:p>
          <a:p>
            <a:r>
              <a:rPr lang="en-US" dirty="0"/>
              <a:t>Many microorganisms</a:t>
            </a:r>
          </a:p>
          <a:p>
            <a:r>
              <a:rPr lang="en-US" dirty="0"/>
              <a:t>Mostly unexplored</a:t>
            </a:r>
          </a:p>
          <a:p>
            <a:endParaRPr lang="en-US" dirty="0"/>
          </a:p>
          <a:p>
            <a:r>
              <a:rPr lang="en-US" dirty="0"/>
              <a:t>Example of analyses:</a:t>
            </a:r>
          </a:p>
          <a:p>
            <a:pPr lvl="1"/>
            <a:r>
              <a:rPr lang="en-US" dirty="0"/>
              <a:t>Understand ecosystem</a:t>
            </a:r>
          </a:p>
          <a:p>
            <a:pPr lvl="1"/>
            <a:r>
              <a:rPr lang="en-US" b="1" dirty="0"/>
              <a:t>Fish farming</a:t>
            </a:r>
          </a:p>
          <a:p>
            <a:pPr lvl="1"/>
            <a:r>
              <a:rPr lang="en-US" b="1" dirty="0"/>
              <a:t>Enzymes for industry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9B080-F7A9-4B72-94F6-C60A95D1B9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054F69-51B6-4158-8B32-4D9F78560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61" y="1196752"/>
            <a:ext cx="513350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22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D43C-B586-4396-975F-C5B64BB84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Metagenomics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BD145-E7BB-4714-BDA6-6B307B628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done by tools in a pipeline</a:t>
            </a:r>
          </a:p>
          <a:p>
            <a:r>
              <a:rPr lang="en-US" dirty="0"/>
              <a:t>Pipelines:</a:t>
            </a:r>
          </a:p>
          <a:p>
            <a:pPr lvl="1"/>
            <a:r>
              <a:rPr lang="en-US" dirty="0"/>
              <a:t>Deep: 10-20 tools</a:t>
            </a:r>
          </a:p>
          <a:p>
            <a:pPr lvl="1"/>
            <a:r>
              <a:rPr lang="en-US" dirty="0"/>
              <a:t>Specialized to analysis needs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/>
              <a:t>Process text files</a:t>
            </a:r>
          </a:p>
          <a:p>
            <a:pPr lvl="1"/>
            <a:r>
              <a:rPr lang="en-US" dirty="0"/>
              <a:t>Many use reference databases</a:t>
            </a:r>
          </a:p>
          <a:p>
            <a:pPr lvl="1"/>
            <a:r>
              <a:rPr lang="en-US" dirty="0"/>
              <a:t>Mostly unmodified 3</a:t>
            </a:r>
            <a:r>
              <a:rPr lang="en-US" baseline="30000" dirty="0"/>
              <a:t>rd</a:t>
            </a:r>
            <a:r>
              <a:rPr lang="en-US" dirty="0"/>
              <a:t> party tools</a:t>
            </a:r>
          </a:p>
          <a:p>
            <a:pPr lvl="1"/>
            <a:r>
              <a:rPr lang="en-US" dirty="0"/>
              <a:t>Often implemented by bioinformaticians and not well tested</a:t>
            </a:r>
          </a:p>
          <a:p>
            <a:pPr lvl="1"/>
            <a:r>
              <a:rPr lang="en-US" dirty="0"/>
              <a:t>Memory constrained, or compute bound, or I/O bound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51AAB-C90C-4AD9-9FAB-BFD614BD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8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META-pipe: marine metagenomics analysis pipeline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980728"/>
            <a:ext cx="3672408" cy="3672408"/>
          </a:xfrm>
        </p:spPr>
        <p:txBody>
          <a:bodyPr/>
          <a:lstStyle/>
          <a:p>
            <a:r>
              <a:rPr lang="en-US" sz="2400" dirty="0"/>
              <a:t>2 as-a-service interfaces:</a:t>
            </a:r>
          </a:p>
          <a:p>
            <a:pPr lvl="1"/>
            <a:r>
              <a:rPr lang="en-US" sz="2000" dirty="0"/>
              <a:t>Galaxy interface for Norwegian users (since 2015)</a:t>
            </a:r>
          </a:p>
          <a:p>
            <a:pPr lvl="1"/>
            <a:r>
              <a:rPr lang="en-US" sz="2000" dirty="0"/>
              <a:t>Web app interface (to be released in 2017)</a:t>
            </a:r>
          </a:p>
          <a:p>
            <a:r>
              <a:rPr lang="en-US" sz="2400" dirty="0"/>
              <a:t>Compute intensive</a:t>
            </a:r>
          </a:p>
          <a:p>
            <a:r>
              <a:rPr lang="en-US" sz="2400" dirty="0"/>
              <a:t>Small team</a:t>
            </a:r>
          </a:p>
          <a:p>
            <a:r>
              <a:rPr lang="en-US" sz="2400" dirty="0"/>
              <a:t>Academic setting</a:t>
            </a:r>
          </a:p>
        </p:txBody>
      </p:sp>
      <p:pic>
        <p:nvPicPr>
          <p:cNvPr id="6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412776"/>
            <a:ext cx="5543565" cy="415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9107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8557-C7E2-4F04-93F5-0EF7852C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metagenomics WP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96BD-4F14-442D-AA53-192A285F0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comprehensive metagenomic data standards environment </a:t>
            </a:r>
          </a:p>
          <a:p>
            <a:pPr lvl="1"/>
            <a:r>
              <a:rPr lang="en-US" dirty="0">
                <a:hlinkClick r:id="rId2"/>
              </a:rPr>
              <a:t>The metagenomic data life-cycle: standards and best practices</a:t>
            </a:r>
            <a:r>
              <a:rPr lang="en-US" dirty="0"/>
              <a:t>, </a:t>
            </a:r>
            <a:r>
              <a:rPr lang="en-US" dirty="0" err="1"/>
              <a:t>Gigascience</a:t>
            </a:r>
            <a:r>
              <a:rPr lang="en-US" dirty="0"/>
              <a:t> 2017</a:t>
            </a:r>
          </a:p>
          <a:p>
            <a:r>
              <a:rPr lang="en-US" dirty="0"/>
              <a:t>Create marine reference databases</a:t>
            </a:r>
          </a:p>
          <a:p>
            <a:pPr lvl="1"/>
            <a:r>
              <a:rPr lang="en-US" dirty="0">
                <a:hlinkClick r:id="rId3"/>
              </a:rPr>
              <a:t>The Marine Metagenomics Portal</a:t>
            </a:r>
            <a:r>
              <a:rPr lang="en-US" dirty="0"/>
              <a:t> (MMP)</a:t>
            </a:r>
          </a:p>
          <a:p>
            <a:r>
              <a:rPr lang="en-US" dirty="0"/>
              <a:t>Implement pipelines for marine metagenomics analyses</a:t>
            </a:r>
          </a:p>
          <a:p>
            <a:pPr lvl="1"/>
            <a:r>
              <a:rPr lang="en-US" dirty="0">
                <a:hlinkClick r:id="rId4"/>
              </a:rPr>
              <a:t>EBI Metagenomics</a:t>
            </a:r>
            <a:endParaRPr lang="en-US" dirty="0"/>
          </a:p>
          <a:p>
            <a:pPr lvl="1"/>
            <a:r>
              <a:rPr lang="en-US" dirty="0"/>
              <a:t>UiT </a:t>
            </a:r>
            <a:r>
              <a:rPr lang="en-US" dirty="0">
                <a:hlinkClick r:id="rId5"/>
              </a:rPr>
              <a:t>META-pipe</a:t>
            </a:r>
            <a:r>
              <a:rPr lang="en-US" dirty="0"/>
              <a:t> (used to generate data for MMP)</a:t>
            </a:r>
          </a:p>
          <a:p>
            <a:r>
              <a:rPr lang="en-US" dirty="0"/>
              <a:t>Provide training and workshops</a:t>
            </a:r>
          </a:p>
          <a:p>
            <a:pPr lvl="1"/>
            <a:r>
              <a:rPr lang="en-US" dirty="0">
                <a:hlinkClick r:id="rId6"/>
              </a:rPr>
              <a:t>Metagenomics training</a:t>
            </a:r>
            <a:r>
              <a:rPr lang="en-US" dirty="0"/>
              <a:t> using META-pipe on CSC </a:t>
            </a:r>
            <a:r>
              <a:rPr lang="en-US" dirty="0" err="1"/>
              <a:t>cPouta</a:t>
            </a:r>
            <a:r>
              <a:rPr lang="en-US" dirty="0"/>
              <a:t> cloud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F8BF9-7B0E-4B03-90F9-01EFC89A0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42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FE99-2B1B-4A17-9CA6-BEF0AFFE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Metagenomics Portal (MMP)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EC4BF-9632-4D2E-B51D-DE67BC3B6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META-pipe analysis service (web app)</a:t>
            </a:r>
          </a:p>
          <a:p>
            <a:r>
              <a:rPr lang="en-US" dirty="0"/>
              <a:t>Marine reference databases:</a:t>
            </a:r>
          </a:p>
          <a:p>
            <a:pPr lvl="1"/>
            <a:r>
              <a:rPr lang="en-US" dirty="0" err="1"/>
              <a:t>MarRef</a:t>
            </a:r>
            <a:r>
              <a:rPr lang="en-US" dirty="0"/>
              <a:t>: human curated full genomes</a:t>
            </a:r>
          </a:p>
          <a:p>
            <a:pPr lvl="1"/>
            <a:r>
              <a:rPr lang="en-US" dirty="0" err="1"/>
              <a:t>MarDB</a:t>
            </a:r>
            <a:r>
              <a:rPr lang="en-US" dirty="0"/>
              <a:t>: human curated genes (automating curation soon)</a:t>
            </a:r>
          </a:p>
          <a:p>
            <a:pPr lvl="1"/>
            <a:r>
              <a:rPr lang="en-US" dirty="0" err="1"/>
              <a:t>MarCat</a:t>
            </a:r>
            <a:r>
              <a:rPr lang="en-US" dirty="0"/>
              <a:t>: META-pipe annotated genes</a:t>
            </a:r>
          </a:p>
          <a:p>
            <a:pPr lvl="2"/>
            <a:r>
              <a:rPr lang="en-US" dirty="0"/>
              <a:t>Everything marine metagenomics (~5TB compressed)</a:t>
            </a:r>
          </a:p>
          <a:p>
            <a:pPr lvl="2"/>
            <a:r>
              <a:rPr lang="en-US" dirty="0"/>
              <a:t>A few M CPU/hours processing time</a:t>
            </a:r>
          </a:p>
          <a:p>
            <a:pPr lvl="1"/>
            <a:r>
              <a:rPr lang="en-US" dirty="0"/>
              <a:t>Currently 0.0000001% coverage</a:t>
            </a:r>
          </a:p>
          <a:p>
            <a:r>
              <a:rPr lang="en-US" dirty="0" err="1"/>
              <a:t>MarBLAST</a:t>
            </a:r>
            <a:endParaRPr lang="en-US" dirty="0"/>
          </a:p>
          <a:p>
            <a:pPr lvl="1"/>
            <a:r>
              <a:rPr lang="en-US" dirty="0"/>
              <a:t>Bioinformatics search tool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591D5-5D8F-43D1-9AB7-67AAA02697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45713-D2C4-4AC1-94A9-C9038BF0F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276872"/>
            <a:ext cx="2167547" cy="2344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B1534-106C-46D3-B3A9-7A53C15A10CC}"/>
              </a:ext>
            </a:extLst>
          </p:cNvPr>
          <p:cNvSpPr txBox="1"/>
          <p:nvPr/>
        </p:nvSpPr>
        <p:spPr>
          <a:xfrm>
            <a:off x="5934467" y="4725144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https://mmp.sfb.uit.no/</a:t>
            </a:r>
          </a:p>
        </p:txBody>
      </p:sp>
    </p:spTree>
    <p:extLst>
      <p:ext uri="{BB962C8B-B14F-4D97-AF65-F5344CB8AC3E}">
        <p14:creationId xmlns:p14="http://schemas.microsoft.com/office/powerpoint/2010/main" val="1307448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FFC5D-CCB5-4629-A7FC-B3ABB053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CC785-BAAF-4586-8058-381BC3A20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3F01C367-14B0-42CF-AE40-E48D1493A326}"/>
              </a:ext>
            </a:extLst>
          </p:cNvPr>
          <p:cNvSpPr/>
          <p:nvPr/>
        </p:nvSpPr>
        <p:spPr>
          <a:xfrm>
            <a:off x="1800900" y="1808820"/>
            <a:ext cx="1152128" cy="1080120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ENA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9B1CBA-9385-4D76-A92E-C6994D703CD7}"/>
              </a:ext>
            </a:extLst>
          </p:cNvPr>
          <p:cNvSpPr/>
          <p:nvPr/>
        </p:nvSpPr>
        <p:spPr>
          <a:xfrm>
            <a:off x="3817124" y="4185084"/>
            <a:ext cx="1296144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META-pipe</a:t>
            </a:r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60CD5E33-7EF7-4E7F-B455-F4340A8B647A}"/>
              </a:ext>
            </a:extLst>
          </p:cNvPr>
          <p:cNvSpPr/>
          <p:nvPr/>
        </p:nvSpPr>
        <p:spPr>
          <a:xfrm>
            <a:off x="4002720" y="1891680"/>
            <a:ext cx="914400" cy="914400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42C7B8EF-9FBA-4270-A449-8F0B4D8883DD}"/>
              </a:ext>
            </a:extLst>
          </p:cNvPr>
          <p:cNvSpPr/>
          <p:nvPr/>
        </p:nvSpPr>
        <p:spPr>
          <a:xfrm>
            <a:off x="5473308" y="1796425"/>
            <a:ext cx="1152128" cy="1080120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MarRef</a:t>
            </a:r>
            <a:endParaRPr lang="en-US" dirty="0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D18D7C84-49BD-44E5-92D1-A41BA9F6B82E}"/>
              </a:ext>
            </a:extLst>
          </p:cNvPr>
          <p:cNvSpPr/>
          <p:nvPr/>
        </p:nvSpPr>
        <p:spPr>
          <a:xfrm>
            <a:off x="5473308" y="2960948"/>
            <a:ext cx="1152128" cy="1080120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MarDB</a:t>
            </a:r>
            <a:endParaRPr lang="en-US" dirty="0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FC43564D-F580-44E1-A164-9FDF7F6002D9}"/>
              </a:ext>
            </a:extLst>
          </p:cNvPr>
          <p:cNvSpPr/>
          <p:nvPr/>
        </p:nvSpPr>
        <p:spPr>
          <a:xfrm>
            <a:off x="5473308" y="4113076"/>
            <a:ext cx="1152128" cy="1080120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MarCat</a:t>
            </a:r>
            <a:endParaRPr lang="en-US" dirty="0"/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F20111D6-E1D3-4437-B897-8A683A004C21}"/>
              </a:ext>
            </a:extLst>
          </p:cNvPr>
          <p:cNvSpPr/>
          <p:nvPr/>
        </p:nvSpPr>
        <p:spPr>
          <a:xfrm>
            <a:off x="396744" y="3392996"/>
            <a:ext cx="1728192" cy="792088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Sequencing machines</a:t>
            </a:r>
          </a:p>
        </p:txBody>
      </p:sp>
      <p:pic>
        <p:nvPicPr>
          <p:cNvPr id="13" name="Graphic 12" descr="Sailboat">
            <a:extLst>
              <a:ext uri="{FF2B5EF4-FFF2-40B4-BE49-F238E27FC236}">
                <a16:creationId xmlns:a16="http://schemas.microsoft.com/office/drawing/2014/main" id="{2B9EDBF4-04CE-4BB0-BADF-3ED369980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068" y="4967176"/>
            <a:ext cx="1296144" cy="129614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F8A56C-19F9-4A38-9555-01CABE23F947}"/>
              </a:ext>
            </a:extLst>
          </p:cNvPr>
          <p:cNvCxnSpPr>
            <a:stCxn id="13" idx="0"/>
            <a:endCxn id="11" idx="1"/>
          </p:cNvCxnSpPr>
          <p:nvPr/>
        </p:nvCxnSpPr>
        <p:spPr>
          <a:xfrm flipH="1" flipV="1">
            <a:off x="1260840" y="4185084"/>
            <a:ext cx="6300" cy="7820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43EC67-1D57-46AD-BB77-0B7412CF8DD6}"/>
              </a:ext>
            </a:extLst>
          </p:cNvPr>
          <p:cNvCxnSpPr>
            <a:cxnSpLocks/>
            <a:stCxn id="6" idx="3"/>
            <a:endCxn id="10" idx="2"/>
          </p:cNvCxnSpPr>
          <p:nvPr/>
        </p:nvCxnSpPr>
        <p:spPr>
          <a:xfrm>
            <a:off x="5113268" y="4642284"/>
            <a:ext cx="360040" cy="108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1543C8-B0D2-4126-9C35-FFB182E1D4A5}"/>
              </a:ext>
            </a:extLst>
          </p:cNvPr>
          <p:cNvCxnSpPr>
            <a:cxnSpLocks/>
            <a:stCxn id="5" idx="4"/>
            <a:endCxn id="7" idx="2"/>
          </p:cNvCxnSpPr>
          <p:nvPr/>
        </p:nvCxnSpPr>
        <p:spPr>
          <a:xfrm>
            <a:off x="2953028" y="2348880"/>
            <a:ext cx="10496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365D67-B79E-4929-9969-7B9B83F9774C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 flipV="1">
            <a:off x="4917120" y="2336485"/>
            <a:ext cx="556188" cy="123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4E6186-2866-42E5-90BF-8E0D9E8CE0E6}"/>
              </a:ext>
            </a:extLst>
          </p:cNvPr>
          <p:cNvSpPr/>
          <p:nvPr/>
        </p:nvSpPr>
        <p:spPr>
          <a:xfrm>
            <a:off x="3830269" y="3054152"/>
            <a:ext cx="1296144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scripts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4B3AE24-99F0-43E6-847B-D73D1695DAA3}"/>
              </a:ext>
            </a:extLst>
          </p:cNvPr>
          <p:cNvCxnSpPr>
            <a:cxnSpLocks/>
            <a:stCxn id="33" idx="3"/>
            <a:endCxn id="9" idx="2"/>
          </p:cNvCxnSpPr>
          <p:nvPr/>
        </p:nvCxnSpPr>
        <p:spPr>
          <a:xfrm flipV="1">
            <a:off x="5126413" y="3501008"/>
            <a:ext cx="346895" cy="10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B69035DC-B1A7-45DB-8509-3BBAF2878CD6}"/>
              </a:ext>
            </a:extLst>
          </p:cNvPr>
          <p:cNvCxnSpPr>
            <a:stCxn id="11" idx="3"/>
            <a:endCxn id="5" idx="2"/>
          </p:cNvCxnSpPr>
          <p:nvPr/>
        </p:nvCxnSpPr>
        <p:spPr>
          <a:xfrm rot="5400000" flipH="1" flipV="1">
            <a:off x="1008812" y="2600908"/>
            <a:ext cx="1044116" cy="54006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9CA2F783-6EB4-4FEF-A7F4-E2EE3F7013F0}"/>
              </a:ext>
            </a:extLst>
          </p:cNvPr>
          <p:cNvCxnSpPr>
            <a:stCxn id="5" idx="4"/>
            <a:endCxn id="33" idx="1"/>
          </p:cNvCxnSpPr>
          <p:nvPr/>
        </p:nvCxnSpPr>
        <p:spPr>
          <a:xfrm>
            <a:off x="2953028" y="2348880"/>
            <a:ext cx="877241" cy="116247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C4ACA6EC-D604-4E6A-B33F-D2BDBEA21965}"/>
              </a:ext>
            </a:extLst>
          </p:cNvPr>
          <p:cNvCxnSpPr>
            <a:stCxn id="5" idx="4"/>
            <a:endCxn id="6" idx="1"/>
          </p:cNvCxnSpPr>
          <p:nvPr/>
        </p:nvCxnSpPr>
        <p:spPr>
          <a:xfrm>
            <a:off x="2953028" y="2348880"/>
            <a:ext cx="864096" cy="229340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FC283810-B27E-4A20-9889-5B3D1B4BC48F}"/>
              </a:ext>
            </a:extLst>
          </p:cNvPr>
          <p:cNvCxnSpPr>
            <a:stCxn id="8" idx="4"/>
            <a:endCxn id="5" idx="1"/>
          </p:cNvCxnSpPr>
          <p:nvPr/>
        </p:nvCxnSpPr>
        <p:spPr>
          <a:xfrm flipH="1" flipV="1">
            <a:off x="2376964" y="1808820"/>
            <a:ext cx="4248472" cy="527665"/>
          </a:xfrm>
          <a:prstGeom prst="bentConnector4">
            <a:avLst>
              <a:gd name="adj1" fmla="val -9515"/>
              <a:gd name="adj2" fmla="val 145672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A99DDA0A-E1E1-4495-B88E-78075933BAC5}"/>
              </a:ext>
            </a:extLst>
          </p:cNvPr>
          <p:cNvCxnSpPr>
            <a:stCxn id="9" idx="4"/>
            <a:endCxn id="5" idx="1"/>
          </p:cNvCxnSpPr>
          <p:nvPr/>
        </p:nvCxnSpPr>
        <p:spPr>
          <a:xfrm flipH="1" flipV="1">
            <a:off x="2376964" y="1808820"/>
            <a:ext cx="4248472" cy="1692188"/>
          </a:xfrm>
          <a:prstGeom prst="bentConnector4">
            <a:avLst>
              <a:gd name="adj1" fmla="val -9229"/>
              <a:gd name="adj2" fmla="val 11350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D30106C7-CB06-4526-9400-C647A314EEA8}"/>
              </a:ext>
            </a:extLst>
          </p:cNvPr>
          <p:cNvCxnSpPr>
            <a:stCxn id="10" idx="4"/>
            <a:endCxn id="5" idx="1"/>
          </p:cNvCxnSpPr>
          <p:nvPr/>
        </p:nvCxnSpPr>
        <p:spPr>
          <a:xfrm flipH="1" flipV="1">
            <a:off x="2376964" y="1808820"/>
            <a:ext cx="4248472" cy="2844316"/>
          </a:xfrm>
          <a:prstGeom prst="bentConnector4">
            <a:avLst>
              <a:gd name="adj1" fmla="val -9515"/>
              <a:gd name="adj2" fmla="val 108037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DE23818-9E40-4E7D-B656-4ECE1A6FB40F}"/>
              </a:ext>
            </a:extLst>
          </p:cNvPr>
          <p:cNvSpPr txBox="1"/>
          <p:nvPr/>
        </p:nvSpPr>
        <p:spPr>
          <a:xfrm>
            <a:off x="2347984" y="4682606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Sequence</a:t>
            </a:r>
            <a:br>
              <a:rPr lang="en-US" sz="1800" dirty="0"/>
            </a:br>
            <a:r>
              <a:rPr lang="en-US" sz="1800" dirty="0"/>
              <a:t>data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9EB0566-19DF-48F4-9118-7F29E51D5D17}"/>
              </a:ext>
            </a:extLst>
          </p:cNvPr>
          <p:cNvSpPr txBox="1"/>
          <p:nvPr/>
        </p:nvSpPr>
        <p:spPr>
          <a:xfrm>
            <a:off x="7129492" y="1202102"/>
            <a:ext cx="147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Annotations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6A24BE2-07C1-4BC8-8921-22A233D9E9F5}"/>
              </a:ext>
            </a:extLst>
          </p:cNvPr>
          <p:cNvSpPr txBox="1"/>
          <p:nvPr/>
        </p:nvSpPr>
        <p:spPr>
          <a:xfrm>
            <a:off x="-2665" y="1618267"/>
            <a:ext cx="196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Sequence data</a:t>
            </a:r>
            <a:br>
              <a:rPr lang="en-US" sz="1800" dirty="0"/>
            </a:br>
            <a:r>
              <a:rPr lang="en-US" sz="1800" dirty="0"/>
              <a:t> + meta-data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D21C4529-3F76-49E4-8392-B4F6C755415D}"/>
              </a:ext>
            </a:extLst>
          </p:cNvPr>
          <p:cNvSpPr/>
          <p:nvPr/>
        </p:nvSpPr>
        <p:spPr>
          <a:xfrm>
            <a:off x="7452320" y="3029314"/>
            <a:ext cx="1402948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Other pipelines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86F5932-E38A-4489-A324-22DEF6081828}"/>
              </a:ext>
            </a:extLst>
          </p:cNvPr>
          <p:cNvCxnSpPr>
            <a:cxnSpLocks/>
            <a:stCxn id="9" idx="4"/>
            <a:endCxn id="79" idx="1"/>
          </p:cNvCxnSpPr>
          <p:nvPr/>
        </p:nvCxnSpPr>
        <p:spPr>
          <a:xfrm flipV="1">
            <a:off x="6625436" y="3486514"/>
            <a:ext cx="826884" cy="14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A7550EFD-40EF-4179-9CA2-1AFA1B90EF64}"/>
              </a:ext>
            </a:extLst>
          </p:cNvPr>
          <p:cNvCxnSpPr>
            <a:stCxn id="10" idx="3"/>
            <a:endCxn id="6" idx="2"/>
          </p:cNvCxnSpPr>
          <p:nvPr/>
        </p:nvCxnSpPr>
        <p:spPr>
          <a:xfrm rot="5400000" flipH="1">
            <a:off x="5210428" y="4354252"/>
            <a:ext cx="93712" cy="1584176"/>
          </a:xfrm>
          <a:prstGeom prst="bentConnector3">
            <a:avLst>
              <a:gd name="adj1" fmla="val -24393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38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6115-9278-4A27-BEC9-45F3B0874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MarRef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15953-543D-4F6B-847F-E958B67A90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F6490-CE03-49B5-ABDC-2B10624A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" y="908720"/>
            <a:ext cx="9144000" cy="59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05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212F01-475E-433A-A596-E85EF947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BDPS lab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80D96B-388F-4919-959C-201B31EF6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  <a:p>
            <a:pPr lvl="1"/>
            <a:r>
              <a:rPr lang="en-US" dirty="0"/>
              <a:t>Build systems for bioinformatics analysis</a:t>
            </a:r>
          </a:p>
          <a:p>
            <a:pPr lvl="1"/>
            <a:r>
              <a:rPr lang="en-US" dirty="0"/>
              <a:t>Interdisciplinary projects</a:t>
            </a:r>
          </a:p>
          <a:p>
            <a:pPr lvl="1"/>
            <a:r>
              <a:rPr lang="en-US" dirty="0"/>
              <a:t>Norwegian Woman and Cancer study</a:t>
            </a:r>
          </a:p>
          <a:p>
            <a:pPr lvl="1"/>
            <a:r>
              <a:rPr lang="en-US" dirty="0"/>
              <a:t>Tromsø lung study</a:t>
            </a:r>
          </a:p>
          <a:p>
            <a:r>
              <a:rPr lang="en-US" b="1" dirty="0"/>
              <a:t>Infrastructure</a:t>
            </a:r>
            <a:endParaRPr lang="en-US" dirty="0"/>
          </a:p>
          <a:p>
            <a:pPr lvl="1"/>
            <a:r>
              <a:rPr lang="en-US" b="1" dirty="0"/>
              <a:t>ELIXIR</a:t>
            </a:r>
            <a:r>
              <a:rPr lang="en-US" dirty="0"/>
              <a:t> and ELIXIR-NO</a:t>
            </a:r>
          </a:p>
          <a:p>
            <a:r>
              <a:rPr lang="en-US" dirty="0"/>
              <a:t>Commercialization</a:t>
            </a:r>
          </a:p>
          <a:p>
            <a:pPr lvl="1"/>
            <a:r>
              <a:rPr lang="en-US" dirty="0" err="1"/>
              <a:t>Medsensio</a:t>
            </a:r>
            <a:r>
              <a:rPr lang="en-US" dirty="0"/>
              <a:t> startup</a:t>
            </a:r>
          </a:p>
          <a:p>
            <a:r>
              <a:rPr lang="en-US" dirty="0"/>
              <a:t>Outreach</a:t>
            </a:r>
          </a:p>
          <a:p>
            <a:pPr lvl="1"/>
            <a:r>
              <a:rPr lang="en-US" dirty="0"/>
              <a:t>Crowdsourced air pollution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AEB65E-6055-4EB2-B08B-ED1E930C122E}"/>
              </a:ext>
            </a:extLst>
          </p:cNvPr>
          <p:cNvSpPr txBox="1"/>
          <p:nvPr/>
        </p:nvSpPr>
        <p:spPr>
          <a:xfrm>
            <a:off x="3275856" y="6021288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http://bdps.cs.uit.no/</a:t>
            </a:r>
          </a:p>
        </p:txBody>
      </p:sp>
    </p:spTree>
    <p:extLst>
      <p:ext uri="{BB962C8B-B14F-4D97-AF65-F5344CB8AC3E}">
        <p14:creationId xmlns:p14="http://schemas.microsoft.com/office/powerpoint/2010/main" val="1339181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E5CE6-4F55-49A9-8D48-34C59A14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MarRef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9FBB8-5668-4746-97EE-0C274AA52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D094D-7050-4A99-AC83-D3BC1B57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53134"/>
            <a:ext cx="5617255" cy="569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01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788EE-B6BA-4C20-8318-04D77DF9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MarDB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2B7E7-0BA3-4B74-9901-73F6DCA0E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EF136-3093-4A94-BE06-9817786EC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12043269" cy="38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74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A9259-3A5C-414C-8995-0DBE952FEA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E13D8-2E2C-4998-9F81-A829E9D1E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" t="11296" r="3219" b="2751"/>
          <a:stretch/>
        </p:blipFill>
        <p:spPr>
          <a:xfrm>
            <a:off x="481282" y="263303"/>
            <a:ext cx="824570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85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META-pipe: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FCF4E-18E6-480C-9BAA-49568F81408B}"/>
              </a:ext>
            </a:extLst>
          </p:cNvPr>
          <p:cNvSpPr txBox="1"/>
          <p:nvPr/>
        </p:nvSpPr>
        <p:spPr>
          <a:xfrm>
            <a:off x="1187624" y="5268098"/>
            <a:ext cx="6312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/>
              </a:rPr>
              <a:t>https://github.com/uit-no/elixir-excelerate/blob/master/meta-pipe.md</a:t>
            </a:r>
            <a:r>
              <a:rPr lang="en-US" sz="1600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9F3235-B9B5-48BC-8149-A59C5776D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92" y="1628800"/>
            <a:ext cx="8662280" cy="31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0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8C0D4-989F-4DD8-92EE-D3D35C86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META-pipe physical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BE309-1445-43D1-A2D4-6BDADC4C20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DB6C2E-8F77-4692-B7C1-BA65A9619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45"/>
          <a:stretch/>
        </p:blipFill>
        <p:spPr>
          <a:xfrm>
            <a:off x="516267" y="1052736"/>
            <a:ext cx="8111466" cy="46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1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16AAB4-2192-4664-921E-2ED7718982D6}"/>
              </a:ext>
            </a:extLst>
          </p:cNvPr>
          <p:cNvSpPr/>
          <p:nvPr/>
        </p:nvSpPr>
        <p:spPr>
          <a:xfrm>
            <a:off x="145699" y="1007065"/>
            <a:ext cx="4210277" cy="17738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A9845-81BA-4F52-90CD-EDF0E0D7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META-pipe </a:t>
            </a:r>
            <a:r>
              <a:rPr lang="en-US" dirty="0" err="1"/>
              <a:t>Auth</a:t>
            </a:r>
            <a:r>
              <a:rPr lang="en-US" dirty="0"/>
              <a:t>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07648-4956-479C-964E-C5558BCC87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E0A58C-4416-45C1-B230-ACB9E4CC64EA}"/>
              </a:ext>
            </a:extLst>
          </p:cNvPr>
          <p:cNvSpPr/>
          <p:nvPr/>
        </p:nvSpPr>
        <p:spPr>
          <a:xfrm>
            <a:off x="3563888" y="3429000"/>
            <a:ext cx="1512168" cy="900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META-pipe </a:t>
            </a:r>
            <a:r>
              <a:rPr lang="en-US" sz="2000" dirty="0" err="1"/>
              <a:t>Auth</a:t>
            </a:r>
            <a:r>
              <a:rPr lang="en-US" sz="2000" dirty="0"/>
              <a:t> Server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D17B92-F124-4839-8706-118087883E5E}"/>
              </a:ext>
            </a:extLst>
          </p:cNvPr>
          <p:cNvSpPr/>
          <p:nvPr/>
        </p:nvSpPr>
        <p:spPr>
          <a:xfrm>
            <a:off x="6156176" y="1556792"/>
            <a:ext cx="1584176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Execution environment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0FB27-CE2D-4A69-A376-159780B5821E}"/>
              </a:ext>
            </a:extLst>
          </p:cNvPr>
          <p:cNvSpPr/>
          <p:nvPr/>
        </p:nvSpPr>
        <p:spPr>
          <a:xfrm>
            <a:off x="6156176" y="2528900"/>
            <a:ext cx="1584176" cy="7885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Storage server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E554B7-EDE7-481E-83DE-5C3930F41558}"/>
              </a:ext>
            </a:extLst>
          </p:cNvPr>
          <p:cNvSpPr/>
          <p:nvPr/>
        </p:nvSpPr>
        <p:spPr>
          <a:xfrm>
            <a:off x="6156176" y="3497515"/>
            <a:ext cx="1584176" cy="7885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Job server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09F92F-CE09-4AE0-9B3B-39A05155C8DD}"/>
              </a:ext>
            </a:extLst>
          </p:cNvPr>
          <p:cNvSpPr/>
          <p:nvPr/>
        </p:nvSpPr>
        <p:spPr>
          <a:xfrm>
            <a:off x="1619672" y="3428999"/>
            <a:ext cx="1512168" cy="900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ELIXIR</a:t>
            </a:r>
            <a:br>
              <a:rPr lang="en-US" sz="2000" dirty="0"/>
            </a:br>
            <a:r>
              <a:rPr lang="en-US" sz="2000" dirty="0"/>
              <a:t>AAI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FDD3-E71E-4F0C-899A-643C6B5AA8E2}"/>
              </a:ext>
            </a:extLst>
          </p:cNvPr>
          <p:cNvSpPr txBox="1"/>
          <p:nvPr/>
        </p:nvSpPr>
        <p:spPr>
          <a:xfrm>
            <a:off x="3491880" y="4373813"/>
            <a:ext cx="21563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Tokens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Authentication</a:t>
            </a:r>
            <a:br>
              <a:rPr lang="en-US" sz="2000" dirty="0"/>
            </a:br>
            <a:r>
              <a:rPr lang="en-US" sz="2000" dirty="0"/>
              <a:t>events</a:t>
            </a:r>
          </a:p>
          <a:p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2A3E3-BB4B-4F44-9F19-80DF5920F8E4}"/>
              </a:ext>
            </a:extLst>
          </p:cNvPr>
          <p:cNvSpPr txBox="1"/>
          <p:nvPr/>
        </p:nvSpPr>
        <p:spPr>
          <a:xfrm>
            <a:off x="1547664" y="4418524"/>
            <a:ext cx="185980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Federated</a:t>
            </a:r>
            <a:br>
              <a:rPr lang="en-US" sz="2000" dirty="0"/>
            </a:br>
            <a:r>
              <a:rPr lang="en-US" sz="2000" dirty="0"/>
              <a:t>user 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Single login</a:t>
            </a:r>
            <a:br>
              <a:rPr lang="en-US" sz="2000" dirty="0"/>
            </a:br>
            <a:r>
              <a:rPr lang="en-US" sz="2000" dirty="0"/>
              <a:t>site</a:t>
            </a:r>
          </a:p>
          <a:p>
            <a:endParaRPr lang="en-US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E96AC6-47A9-4E3A-AD89-64E955F8BA4E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5076056" y="1952836"/>
            <a:ext cx="1080120" cy="19262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6D2B38-1B2A-44BD-AD09-07FF15273D94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5076056" y="2923198"/>
            <a:ext cx="1080120" cy="9558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2D1CE2-A52E-4718-892C-2F346B86E251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5076056" y="3879051"/>
            <a:ext cx="1080120" cy="127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9DE0E0-3090-4BB5-89A8-09B12E543EC8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3131840" y="3879051"/>
            <a:ext cx="4320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9127FB3-471A-4320-95FE-889DD4D22073}"/>
              </a:ext>
            </a:extLst>
          </p:cNvPr>
          <p:cNvSpPr/>
          <p:nvPr/>
        </p:nvSpPr>
        <p:spPr>
          <a:xfrm>
            <a:off x="487539" y="1177063"/>
            <a:ext cx="110373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Feide</a:t>
            </a:r>
            <a:endParaRPr lang="en-US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0FC1B3-3E18-4F89-B842-5B7FC8423C25}"/>
              </a:ext>
            </a:extLst>
          </p:cNvPr>
          <p:cNvSpPr/>
          <p:nvPr/>
        </p:nvSpPr>
        <p:spPr>
          <a:xfrm>
            <a:off x="1663281" y="1177063"/>
            <a:ext cx="110373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edugain</a:t>
            </a:r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37A181-FC3A-4309-863E-9CC69CD1C95A}"/>
              </a:ext>
            </a:extLst>
          </p:cNvPr>
          <p:cNvSpPr/>
          <p:nvPr/>
        </p:nvSpPr>
        <p:spPr>
          <a:xfrm>
            <a:off x="487539" y="1960442"/>
            <a:ext cx="110373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Google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119873-4F36-4A3F-B5C9-1C7D9F3C6C7C}"/>
              </a:ext>
            </a:extLst>
          </p:cNvPr>
          <p:cNvSpPr/>
          <p:nvPr/>
        </p:nvSpPr>
        <p:spPr>
          <a:xfrm>
            <a:off x="1681089" y="1960442"/>
            <a:ext cx="110373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ORCID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023E58-293C-4C23-A4A2-2CBF2C38BF84}"/>
              </a:ext>
            </a:extLst>
          </p:cNvPr>
          <p:cNvSpPr/>
          <p:nvPr/>
        </p:nvSpPr>
        <p:spPr>
          <a:xfrm>
            <a:off x="2874638" y="1960442"/>
            <a:ext cx="1265313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Facebook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CF5F04-61A1-4AD9-BB53-20680D7DBB63}"/>
              </a:ext>
            </a:extLst>
          </p:cNvPr>
          <p:cNvCxnSpPr>
            <a:cxnSpLocks/>
            <a:stCxn id="28" idx="2"/>
            <a:endCxn id="9" idx="0"/>
          </p:cNvCxnSpPr>
          <p:nvPr/>
        </p:nvCxnSpPr>
        <p:spPr>
          <a:xfrm>
            <a:off x="2250838" y="2780929"/>
            <a:ext cx="124918" cy="648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759D7F3-3071-40F5-848C-CF71AD5FA582}"/>
              </a:ext>
            </a:extLst>
          </p:cNvPr>
          <p:cNvSpPr txBox="1"/>
          <p:nvPr/>
        </p:nvSpPr>
        <p:spPr>
          <a:xfrm>
            <a:off x="6084168" y="4341864"/>
            <a:ext cx="1942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Tokens with </a:t>
            </a:r>
            <a:br>
              <a:rPr lang="en-US" sz="2000" dirty="0"/>
            </a:br>
            <a:r>
              <a:rPr lang="en-US" sz="2000" dirty="0"/>
              <a:t>scope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E183E3-D3A8-456B-A827-8B8E15BF17DE}"/>
              </a:ext>
            </a:extLst>
          </p:cNvPr>
          <p:cNvSpPr txBox="1"/>
          <p:nvPr/>
        </p:nvSpPr>
        <p:spPr>
          <a:xfrm>
            <a:off x="2586824" y="2917385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Authentication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1C2494-2769-46E5-93A4-510DB2547F38}"/>
              </a:ext>
            </a:extLst>
          </p:cNvPr>
          <p:cNvSpPr txBox="1"/>
          <p:nvPr/>
        </p:nvSpPr>
        <p:spPr>
          <a:xfrm rot="17966848">
            <a:off x="4606730" y="2358227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Authorization</a:t>
            </a:r>
          </a:p>
        </p:txBody>
      </p:sp>
    </p:spTree>
    <p:extLst>
      <p:ext uri="{BB962C8B-B14F-4D97-AF65-F5344CB8AC3E}">
        <p14:creationId xmlns:p14="http://schemas.microsoft.com/office/powerpoint/2010/main" val="1843668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META-pipe: cloud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Pipeline tools &amp; reference DBs:</a:t>
            </a:r>
          </a:p>
          <a:p>
            <a:pPr lvl="1"/>
            <a:r>
              <a:rPr lang="en-US" dirty="0"/>
              <a:t>Mostly 3</a:t>
            </a:r>
            <a:r>
              <a:rPr lang="en-US" baseline="30000" dirty="0"/>
              <a:t>rd</a:t>
            </a:r>
            <a:r>
              <a:rPr lang="en-US" dirty="0"/>
              <a:t> party binaries</a:t>
            </a:r>
          </a:p>
          <a:p>
            <a:pPr lvl="1"/>
            <a:r>
              <a:rPr lang="en-US" dirty="0"/>
              <a:t>Hundreds of GB of reference DBs</a:t>
            </a:r>
          </a:p>
          <a:p>
            <a:pPr lvl="1"/>
            <a:r>
              <a:rPr lang="en-US" dirty="0"/>
              <a:t>Packaged in META-pipe Jenkins server</a:t>
            </a:r>
          </a:p>
          <a:p>
            <a:pPr lvl="1"/>
            <a:r>
              <a:rPr lang="en-US" dirty="0"/>
              <a:t>Not in a container/ VM (no benefits for now)</a:t>
            </a:r>
          </a:p>
          <a:p>
            <a:pPr lvl="1"/>
            <a:r>
              <a:rPr lang="en-US" dirty="0"/>
              <a:t>Ongoing: standardize provenance data reporting</a:t>
            </a:r>
          </a:p>
          <a:p>
            <a:r>
              <a:rPr lang="en-US" dirty="0"/>
              <a:t>Spark program</a:t>
            </a:r>
          </a:p>
          <a:p>
            <a:pPr lvl="1"/>
            <a:r>
              <a:rPr lang="en-US" dirty="0"/>
              <a:t>Regular spark program + abstractions/interfaces for running 3</a:t>
            </a:r>
            <a:r>
              <a:rPr lang="en-US" baseline="30000" dirty="0"/>
              <a:t>rd</a:t>
            </a:r>
            <a:r>
              <a:rPr lang="en-US" dirty="0"/>
              <a:t> party tools</a:t>
            </a:r>
          </a:p>
          <a:p>
            <a:pPr lvl="1"/>
            <a:r>
              <a:rPr lang="en-US" dirty="0"/>
              <a:t>Ongoing: better error detection, logging, and handling</a:t>
            </a:r>
          </a:p>
          <a:p>
            <a:pPr lvl="1"/>
            <a:r>
              <a:rPr lang="en-US" dirty="0"/>
              <a:t>TODO: more secure execution</a:t>
            </a:r>
          </a:p>
          <a:p>
            <a:pPr lvl="1"/>
            <a:r>
              <a:rPr lang="en-US" dirty="0"/>
              <a:t>TODO: accounting and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5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META-pipe: cloud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Spark, NFS execution environment:</a:t>
            </a:r>
          </a:p>
          <a:p>
            <a:pPr lvl="1"/>
            <a:r>
              <a:rPr lang="en-US" dirty="0"/>
              <a:t>Standalone Spark</a:t>
            </a:r>
          </a:p>
          <a:p>
            <a:pPr lvl="1"/>
            <a:r>
              <a:rPr lang="en-US" dirty="0"/>
              <a:t>NFS since some tools require a shared file system</a:t>
            </a:r>
          </a:p>
          <a:p>
            <a:pPr lvl="1"/>
            <a:r>
              <a:rPr lang="en-US" dirty="0"/>
              <a:t>Ongoing: optimize execution environments</a:t>
            </a:r>
          </a:p>
          <a:p>
            <a:pPr lvl="1"/>
            <a:r>
              <a:rPr lang="en-US" dirty="0"/>
              <a:t>Ongoing: test scalability</a:t>
            </a:r>
          </a:p>
          <a:p>
            <a:pPr lvl="1"/>
            <a:r>
              <a:rPr lang="en-US" dirty="0"/>
              <a:t>Ongoing: test Amazon EMR elasticity</a:t>
            </a:r>
          </a:p>
          <a:p>
            <a:r>
              <a:rPr lang="en-US" dirty="0" err="1"/>
              <a:t>cPouta</a:t>
            </a:r>
            <a:r>
              <a:rPr lang="en-US" dirty="0"/>
              <a:t> </a:t>
            </a:r>
            <a:r>
              <a:rPr lang="en-US" dirty="0" err="1"/>
              <a:t>ansible</a:t>
            </a:r>
            <a:r>
              <a:rPr lang="en-US" dirty="0"/>
              <a:t> playbook</a:t>
            </a:r>
          </a:p>
          <a:p>
            <a:pPr lvl="1"/>
            <a:r>
              <a:rPr lang="en-US" dirty="0"/>
              <a:t>Setup Spark and NFS execution environment on </a:t>
            </a:r>
            <a:r>
              <a:rPr lang="en-US" dirty="0" err="1"/>
              <a:t>cPouta</a:t>
            </a:r>
            <a:r>
              <a:rPr lang="en-US" dirty="0"/>
              <a:t> OpenStack</a:t>
            </a:r>
          </a:p>
          <a:p>
            <a:pPr lvl="1"/>
            <a:r>
              <a:rPr lang="en-US" dirty="0"/>
              <a:t>Setup execution environment on CESNET Open Nebula</a:t>
            </a:r>
          </a:p>
          <a:p>
            <a:pPr lvl="1"/>
            <a:r>
              <a:rPr lang="en-US" dirty="0"/>
              <a:t>Setup Spark on EMR</a:t>
            </a:r>
          </a:p>
          <a:p>
            <a:pPr lvl="1"/>
            <a:r>
              <a:rPr lang="en-US" dirty="0"/>
              <a:t>Ongoing: testing setup on EGI Federated Clouds (OCCI)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84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717C-6440-4533-BE0E-AE8B7858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Security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07F0B-869A-484F-9C9E-4BA4F52AF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Issues:</a:t>
            </a:r>
          </a:p>
          <a:p>
            <a:pPr lvl="1"/>
            <a:r>
              <a:rPr lang="en-US" sz="2400" dirty="0"/>
              <a:t>many 3</a:t>
            </a:r>
            <a:r>
              <a:rPr lang="en-US" sz="2400" baseline="30000" dirty="0"/>
              <a:t>rd</a:t>
            </a:r>
            <a:r>
              <a:rPr lang="en-US" sz="2400" dirty="0"/>
              <a:t> party tools</a:t>
            </a:r>
          </a:p>
          <a:p>
            <a:pPr lvl="1"/>
            <a:r>
              <a:rPr lang="en-US" sz="2400" dirty="0"/>
              <a:t>that are not well tested or implemented</a:t>
            </a:r>
          </a:p>
          <a:p>
            <a:pPr lvl="1"/>
            <a:r>
              <a:rPr lang="en-US" sz="2400" dirty="0"/>
              <a:t>that process user submitted text files</a:t>
            </a:r>
          </a:p>
          <a:p>
            <a:pPr lvl="1"/>
            <a:r>
              <a:rPr lang="en-US" sz="2400" dirty="0"/>
              <a:t>run by a single user on behalf of all users</a:t>
            </a:r>
          </a:p>
          <a:p>
            <a:pPr lvl="1"/>
            <a:r>
              <a:rPr lang="en-US" sz="2400" dirty="0"/>
              <a:t>on someone else's hardware</a:t>
            </a:r>
          </a:p>
        </p:txBody>
      </p:sp>
    </p:spTree>
    <p:extLst>
      <p:ext uri="{BB962C8B-B14F-4D97-AF65-F5344CB8AC3E}">
        <p14:creationId xmlns:p14="http://schemas.microsoft.com/office/powerpoint/2010/main" val="3592017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5573-6186-43AF-AFC0-26EB3AB2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Security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33695-2859-4B47-B88B-2CE0B145F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Hope and prayers</a:t>
            </a:r>
          </a:p>
          <a:p>
            <a:r>
              <a:rPr lang="en-US" sz="2800" dirty="0"/>
              <a:t>Isolation</a:t>
            </a:r>
          </a:p>
          <a:p>
            <a:pPr lvl="1"/>
            <a:r>
              <a:rPr lang="en-US" sz="2400" dirty="0"/>
              <a:t>A pipeline execution can only access one input dataset</a:t>
            </a:r>
          </a:p>
          <a:p>
            <a:pPr lvl="1"/>
            <a:r>
              <a:rPr lang="en-US" sz="2400" dirty="0"/>
              <a:t>Teardown execution environment after each pipeline execution</a:t>
            </a:r>
          </a:p>
          <a:p>
            <a:r>
              <a:rPr lang="en-US" sz="2800" dirty="0"/>
              <a:t>End-user authentication</a:t>
            </a:r>
          </a:p>
          <a:p>
            <a:pPr lvl="1"/>
            <a:r>
              <a:rPr lang="en-US" sz="2400" dirty="0"/>
              <a:t>Academic institution, ORCID credentials</a:t>
            </a:r>
          </a:p>
        </p:txBody>
      </p:sp>
    </p:spTree>
    <p:extLst>
      <p:ext uri="{BB962C8B-B14F-4D97-AF65-F5344CB8AC3E}">
        <p14:creationId xmlns:p14="http://schemas.microsoft.com/office/powerpoint/2010/main" val="97988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science research challenges in life sciences</a:t>
            </a:r>
          </a:p>
          <a:p>
            <a:r>
              <a:rPr lang="en-US" dirty="0"/>
              <a:t>ELIXIR</a:t>
            </a:r>
          </a:p>
          <a:p>
            <a:pPr lvl="1"/>
            <a:r>
              <a:rPr lang="en-US" dirty="0"/>
              <a:t>Distributed infrastructure for life science data analysis</a:t>
            </a:r>
          </a:p>
          <a:p>
            <a:pPr lvl="1"/>
            <a:r>
              <a:rPr lang="en-US" dirty="0"/>
              <a:t>Big European research infrastructure project</a:t>
            </a:r>
          </a:p>
          <a:p>
            <a:r>
              <a:rPr lang="en-US" dirty="0"/>
              <a:t>META-pipe and the Marine Metagenomics Portal</a:t>
            </a:r>
          </a:p>
          <a:p>
            <a:pPr lvl="1"/>
            <a:r>
              <a:rPr lang="en-US" dirty="0"/>
              <a:t>Our contributions to ELIXIR</a:t>
            </a:r>
          </a:p>
          <a:p>
            <a:pPr lvl="1"/>
            <a:r>
              <a:rPr lang="en-US" dirty="0"/>
              <a:t>Marine metagenomics data analysis</a:t>
            </a:r>
          </a:p>
          <a:p>
            <a:pPr lvl="1"/>
            <a:r>
              <a:rPr lang="en-US" dirty="0"/>
              <a:t>Reference databases</a:t>
            </a:r>
          </a:p>
          <a:p>
            <a:pPr lvl="1"/>
            <a:r>
              <a:rPr lang="en-US" dirty="0"/>
              <a:t>Backend system design</a:t>
            </a:r>
          </a:p>
          <a:p>
            <a:r>
              <a:rPr lang="en-US" dirty="0"/>
              <a:t>Security and privacy hand-waving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31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57D8-39C6-408D-929D-568DEE64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Some additional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89E8-295F-4AB1-A69D-273831572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96752"/>
            <a:ext cx="8153400" cy="4351337"/>
          </a:xfrm>
        </p:spPr>
        <p:txBody>
          <a:bodyPr/>
          <a:lstStyle/>
          <a:p>
            <a:r>
              <a:rPr lang="en-US" sz="2400" dirty="0"/>
              <a:t>Job resource requirements</a:t>
            </a:r>
          </a:p>
          <a:p>
            <a:pPr lvl="1"/>
            <a:r>
              <a:rPr lang="en-US" sz="2000" dirty="0"/>
              <a:t>One large memory machine (for assembly)</a:t>
            </a:r>
          </a:p>
          <a:p>
            <a:pPr lvl="1"/>
            <a:r>
              <a:rPr lang="en-US" sz="2000" dirty="0"/>
              <a:t>Just I/O</a:t>
            </a:r>
          </a:p>
          <a:p>
            <a:pPr lvl="1"/>
            <a:r>
              <a:rPr lang="en-US" sz="2000" dirty="0"/>
              <a:t>Lots of computation (embarrassingly parallel)</a:t>
            </a:r>
          </a:p>
          <a:p>
            <a:r>
              <a:rPr lang="en-US" sz="2400" dirty="0"/>
              <a:t>Hide execution (and failure) details from end-users</a:t>
            </a:r>
          </a:p>
          <a:p>
            <a:pPr lvl="1"/>
            <a:r>
              <a:rPr lang="en-US" sz="2000" dirty="0"/>
              <a:t>Using external resources</a:t>
            </a:r>
          </a:p>
          <a:p>
            <a:pPr lvl="1"/>
            <a:r>
              <a:rPr lang="en-US" sz="2000" dirty="0"/>
              <a:t>User submitted data</a:t>
            </a:r>
          </a:p>
          <a:p>
            <a:pPr lvl="1"/>
            <a:r>
              <a:rPr lang="en-US" sz="2000" dirty="0"/>
              <a:t>Small team</a:t>
            </a:r>
          </a:p>
          <a:p>
            <a:r>
              <a:rPr lang="en-US" sz="2400" dirty="0"/>
              <a:t>Flexibility vs. resource usage predictability</a:t>
            </a:r>
          </a:p>
          <a:p>
            <a:pPr lvl="1"/>
            <a:r>
              <a:rPr lang="en-US" sz="2000" dirty="0"/>
              <a:t>Users like to use tools and parameters of choice</a:t>
            </a:r>
          </a:p>
          <a:p>
            <a:pPr lvl="1"/>
            <a:r>
              <a:rPr lang="en-US" sz="2000" dirty="0"/>
              <a:t>Parameters impact resource usage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3083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57D8-39C6-408D-929D-568DEE64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Some additional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89E8-295F-4AB1-A69D-273831572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68760"/>
            <a:ext cx="8153400" cy="4351337"/>
          </a:xfrm>
        </p:spPr>
        <p:txBody>
          <a:bodyPr/>
          <a:lstStyle/>
          <a:p>
            <a:r>
              <a:rPr lang="en-US" sz="2400" dirty="0"/>
              <a:t>Nobody wants to pay for computation</a:t>
            </a:r>
          </a:p>
          <a:p>
            <a:pPr lvl="1"/>
            <a:r>
              <a:rPr lang="en-US" sz="2000" dirty="0"/>
              <a:t>Push problem to us and our users</a:t>
            </a:r>
          </a:p>
          <a:p>
            <a:r>
              <a:rPr lang="en-US" sz="2400" dirty="0"/>
              <a:t>Performance optimizations</a:t>
            </a:r>
          </a:p>
          <a:p>
            <a:pPr lvl="1"/>
            <a:r>
              <a:rPr lang="en-US" sz="2000" dirty="0"/>
              <a:t>(Monetary) cost of computation is a problem</a:t>
            </a:r>
          </a:p>
          <a:p>
            <a:pPr lvl="1"/>
            <a:r>
              <a:rPr lang="en-US" sz="2000" dirty="0"/>
              <a:t>Cheaper analysis is a competitive advantage</a:t>
            </a:r>
          </a:p>
          <a:p>
            <a:r>
              <a:rPr lang="en-US" sz="2400" dirty="0"/>
              <a:t>European counties do not want to spend money abroad</a:t>
            </a:r>
          </a:p>
          <a:p>
            <a:pPr lvl="1"/>
            <a:r>
              <a:rPr lang="en-US" sz="2000" dirty="0"/>
              <a:t>No commercial clouds…but we use GCP and AWS</a:t>
            </a:r>
          </a:p>
          <a:p>
            <a:pPr lvl="1"/>
            <a:r>
              <a:rPr lang="en-US" sz="2000" dirty="0"/>
              <a:t>Want to build own mini-clouds…we have a portable backend</a:t>
            </a:r>
          </a:p>
          <a:p>
            <a:r>
              <a:rPr lang="en-US" sz="2400" b="1" dirty="0"/>
              <a:t>Plan to use our backend for human data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1238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0803-4FCB-4ABA-B4F6-3A1B63DFD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DD0D1-F0AB-4281-8BFB-38D71F7B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ELIXIR distributed infrastructure</a:t>
            </a:r>
          </a:p>
          <a:p>
            <a:r>
              <a:rPr lang="en-US" dirty="0"/>
              <a:t>MMP and META-pipe</a:t>
            </a:r>
          </a:p>
          <a:p>
            <a:pPr lvl="1"/>
            <a:r>
              <a:rPr lang="en-US" dirty="0"/>
              <a:t>Well designed backend = competitive advantage</a:t>
            </a:r>
          </a:p>
          <a:p>
            <a:pPr lvl="1"/>
            <a:r>
              <a:rPr lang="en-US" dirty="0"/>
              <a:t>Reference databases = power</a:t>
            </a:r>
          </a:p>
          <a:p>
            <a:pPr lvl="1"/>
            <a:r>
              <a:rPr lang="en-US" dirty="0"/>
              <a:t>Non-sensitive data = technological lead</a:t>
            </a:r>
          </a:p>
          <a:p>
            <a:r>
              <a:rPr lang="en-US" dirty="0"/>
              <a:t>Many open research challenges</a:t>
            </a:r>
          </a:p>
          <a:p>
            <a:pPr lvl="1"/>
            <a:r>
              <a:rPr lang="en-US" dirty="0"/>
              <a:t>Most life science data is from humans</a:t>
            </a:r>
          </a:p>
          <a:p>
            <a:r>
              <a:rPr lang="en-US" dirty="0"/>
              <a:t>ELIXIR services have high impact</a:t>
            </a:r>
          </a:p>
        </p:txBody>
      </p:sp>
    </p:spTree>
    <p:extLst>
      <p:ext uri="{BB962C8B-B14F-4D97-AF65-F5344CB8AC3E}">
        <p14:creationId xmlns:p14="http://schemas.microsoft.com/office/powerpoint/2010/main" val="329798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1179-AB97-4FFE-9704-85D8FC04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META-pipe team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2975D-D688-4006-9D58-30588C6C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D1489-0D12-438A-A5E0-905F3CE2A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7762"/>
            <a:ext cx="5334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84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90CE-3087-44D1-8E2B-7798AC79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ELIXIR-NO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45B1F-296D-4605-98EC-B64C91F6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7236296" cy="439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66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9F99-6B8C-4C49-BC4B-561235B9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ELIXIR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56DA5-86B0-49D7-A41D-0287D9CC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601494" cy="44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99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04"/>
            <a:ext cx="3466728" cy="4634058"/>
          </a:xfrm>
        </p:spPr>
        <p:txBody>
          <a:bodyPr/>
          <a:lstStyle/>
          <a:p>
            <a:r>
              <a:rPr lang="en-US" dirty="0"/>
              <a:t>META-pipe team: </a:t>
            </a:r>
          </a:p>
          <a:p>
            <a:pPr lvl="1"/>
            <a:r>
              <a:rPr lang="en-US" dirty="0"/>
              <a:t>Nils P. Willassen, </a:t>
            </a:r>
            <a:br>
              <a:rPr lang="en-US" dirty="0"/>
            </a:br>
            <a:r>
              <a:rPr lang="en-US" dirty="0"/>
              <a:t>Erik Hjerde, </a:t>
            </a:r>
            <a:br>
              <a:rPr lang="en-US" dirty="0"/>
            </a:br>
            <a:r>
              <a:rPr lang="en-US" dirty="0"/>
              <a:t>Espen M. Robertsen, Inge Alexander Raknes, Aleksandr Agafonov, Terje Klemetsen, Giacomo Tartari,</a:t>
            </a:r>
            <a:br>
              <a:rPr lang="en-US" dirty="0"/>
            </a:br>
            <a:r>
              <a:rPr lang="en-US" dirty="0"/>
              <a:t>Tim A. Teige …</a:t>
            </a:r>
          </a:p>
          <a:p>
            <a:r>
              <a:rPr lang="en-US" dirty="0"/>
              <a:t>ELIXIR-NO</a:t>
            </a:r>
          </a:p>
          <a:p>
            <a:pPr lvl="1"/>
            <a:r>
              <a:rPr lang="en-US" dirty="0" err="1"/>
              <a:t>UiB</a:t>
            </a:r>
            <a:r>
              <a:rPr lang="en-US" dirty="0"/>
              <a:t>, </a:t>
            </a:r>
            <a:r>
              <a:rPr lang="en-US" dirty="0" err="1"/>
              <a:t>UiO</a:t>
            </a:r>
            <a:r>
              <a:rPr lang="en-US" dirty="0"/>
              <a:t>, NTNU, NMBU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788024" y="1230621"/>
            <a:ext cx="3822576" cy="4525963"/>
          </a:xfrm>
        </p:spPr>
        <p:txBody>
          <a:bodyPr/>
          <a:lstStyle/>
          <a:p>
            <a:r>
              <a:rPr lang="en-US" sz="2400" dirty="0"/>
              <a:t>Elixir compute platform</a:t>
            </a:r>
          </a:p>
          <a:p>
            <a:pPr lvl="1"/>
            <a:r>
              <a:rPr lang="en-US" sz="2000" dirty="0"/>
              <a:t>ELIXIR-FI and ELIXIR-CZ</a:t>
            </a:r>
          </a:p>
          <a:p>
            <a:r>
              <a:rPr lang="en-US" sz="2400" dirty="0"/>
              <a:t>EXCELERATE WP6</a:t>
            </a:r>
          </a:p>
          <a:p>
            <a:pPr lvl="1"/>
            <a:r>
              <a:rPr lang="en-US" sz="2000" dirty="0"/>
              <a:t>EBI, ELIXIR-DE</a:t>
            </a:r>
          </a:p>
        </p:txBody>
      </p:sp>
    </p:spTree>
    <p:extLst>
      <p:ext uri="{BB962C8B-B14F-4D97-AF65-F5344CB8AC3E}">
        <p14:creationId xmlns:p14="http://schemas.microsoft.com/office/powerpoint/2010/main" val="368528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What_is_elixir?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455" r="11906" b="51749"/>
          <a:stretch>
            <a:fillRect/>
          </a:stretch>
        </p:blipFill>
        <p:spPr bwMode="auto">
          <a:xfrm>
            <a:off x="0" y="150813"/>
            <a:ext cx="8823325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i="1" dirty="0">
                <a:latin typeface="Corbel" charset="0"/>
                <a:cs typeface="Geneva" charset="0"/>
              </a:rPr>
              <a:t>ELIXIR’s mission</a:t>
            </a:r>
          </a:p>
        </p:txBody>
      </p:sp>
      <p:sp>
        <p:nvSpPr>
          <p:cNvPr id="12185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742353-81E3-4043-9013-94A51BEBF2B1}" type="slidenum">
              <a:rPr lang="de-DE" sz="900">
                <a:solidFill>
                  <a:srgbClr val="FFFFFF"/>
                </a:solidFill>
                <a:latin typeface="Corbel" charset="0"/>
              </a:rPr>
              <a:pPr/>
              <a:t>4</a:t>
            </a:fld>
            <a:endParaRPr lang="de-DE" sz="900">
              <a:solidFill>
                <a:srgbClr val="FFFFFF"/>
              </a:solidFill>
              <a:latin typeface="Corbel" charset="0"/>
            </a:endParaRPr>
          </a:p>
        </p:txBody>
      </p:sp>
      <p:cxnSp>
        <p:nvCxnSpPr>
          <p:cNvPr id="121859" name="Straight Connector 7"/>
          <p:cNvCxnSpPr>
            <a:cxnSpLocks noChangeShapeType="1"/>
          </p:cNvCxnSpPr>
          <p:nvPr/>
        </p:nvCxnSpPr>
        <p:spPr bwMode="auto">
          <a:xfrm flipV="1">
            <a:off x="5219700" y="2997200"/>
            <a:ext cx="0" cy="503238"/>
          </a:xfrm>
          <a:prstGeom prst="line">
            <a:avLst/>
          </a:prstGeom>
          <a:noFill/>
          <a:ln w="38100">
            <a:solidFill>
              <a:srgbClr val="DD6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1860" name="Straight Connector 22"/>
          <p:cNvCxnSpPr>
            <a:cxnSpLocks noChangeShapeType="1"/>
          </p:cNvCxnSpPr>
          <p:nvPr/>
        </p:nvCxnSpPr>
        <p:spPr bwMode="auto">
          <a:xfrm flipV="1">
            <a:off x="7380288" y="2133600"/>
            <a:ext cx="0" cy="503238"/>
          </a:xfrm>
          <a:prstGeom prst="line">
            <a:avLst/>
          </a:prstGeom>
          <a:noFill/>
          <a:ln w="38100">
            <a:solidFill>
              <a:srgbClr val="DD6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1861" name="Straight Connector 23"/>
          <p:cNvCxnSpPr>
            <a:cxnSpLocks noChangeShapeType="1"/>
          </p:cNvCxnSpPr>
          <p:nvPr/>
        </p:nvCxnSpPr>
        <p:spPr bwMode="auto">
          <a:xfrm flipV="1">
            <a:off x="3635375" y="3748088"/>
            <a:ext cx="0" cy="863600"/>
          </a:xfrm>
          <a:prstGeom prst="line">
            <a:avLst/>
          </a:prstGeom>
          <a:noFill/>
          <a:ln w="38100">
            <a:solidFill>
              <a:srgbClr val="DD6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1862" name="Straight Connector 24"/>
          <p:cNvCxnSpPr>
            <a:cxnSpLocks noChangeShapeType="1"/>
          </p:cNvCxnSpPr>
          <p:nvPr/>
        </p:nvCxnSpPr>
        <p:spPr bwMode="auto">
          <a:xfrm flipH="1" flipV="1">
            <a:off x="2268538" y="4554538"/>
            <a:ext cx="0" cy="793750"/>
          </a:xfrm>
          <a:prstGeom prst="line">
            <a:avLst/>
          </a:prstGeom>
          <a:noFill/>
          <a:ln w="38100">
            <a:solidFill>
              <a:srgbClr val="DD6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Rounded Rectangle 9"/>
          <p:cNvSpPr/>
          <p:nvPr/>
        </p:nvSpPr>
        <p:spPr bwMode="auto">
          <a:xfrm>
            <a:off x="7092950" y="2492375"/>
            <a:ext cx="1511300" cy="792163"/>
          </a:xfrm>
          <a:prstGeom prst="roundRect">
            <a:avLst/>
          </a:prstGeom>
          <a:ln w="38100" cmpd="sng">
            <a:solidFill>
              <a:srgbClr val="DD602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rbel"/>
              </a:rPr>
              <a:t>medicine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859338" y="3355975"/>
            <a:ext cx="2016125" cy="792163"/>
          </a:xfrm>
          <a:prstGeom prst="roundRect">
            <a:avLst/>
          </a:prstGeom>
          <a:ln w="38100" cmpd="sng">
            <a:solidFill>
              <a:srgbClr val="DD602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rbel"/>
              </a:rPr>
              <a:t>environment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3419475" y="4435475"/>
            <a:ext cx="2089150" cy="792163"/>
          </a:xfrm>
          <a:prstGeom prst="roundRect">
            <a:avLst/>
          </a:prstGeom>
          <a:ln w="38100" cmpd="sng">
            <a:solidFill>
              <a:srgbClr val="DD602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latin typeface="Corbel"/>
              </a:rPr>
              <a:t>bioindustries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92275" y="5111750"/>
            <a:ext cx="1511300" cy="792163"/>
          </a:xfrm>
          <a:prstGeom prst="roundRect">
            <a:avLst/>
          </a:prstGeom>
          <a:ln w="38100" cmpd="sng">
            <a:solidFill>
              <a:srgbClr val="DD602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rbel"/>
              </a:rPr>
              <a:t>society</a:t>
            </a:r>
          </a:p>
        </p:txBody>
      </p:sp>
      <p:sp>
        <p:nvSpPr>
          <p:cNvPr id="121867" name="Rectangle 3"/>
          <p:cNvSpPr txBox="1">
            <a:spLocks noChangeArrowheads="1"/>
          </p:cNvSpPr>
          <p:nvPr/>
        </p:nvSpPr>
        <p:spPr bwMode="auto">
          <a:xfrm>
            <a:off x="468313" y="1052513"/>
            <a:ext cx="38877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4080"/>
              </a:buClr>
            </a:pPr>
            <a:r>
              <a:rPr lang="en-GB" dirty="0">
                <a:solidFill>
                  <a:srgbClr val="000000"/>
                </a:solidFill>
                <a:latin typeface="Corbel" charset="0"/>
              </a:rPr>
              <a:t>To build a sustainable European infrastructure for biological information, supporting life science research and its </a:t>
            </a:r>
            <a:br>
              <a:rPr lang="en-GB" dirty="0">
                <a:solidFill>
                  <a:srgbClr val="000000"/>
                </a:solidFill>
                <a:latin typeface="Corbel" charset="0"/>
              </a:rPr>
            </a:br>
            <a:r>
              <a:rPr lang="en-GB" dirty="0">
                <a:solidFill>
                  <a:srgbClr val="000000"/>
                </a:solidFill>
                <a:latin typeface="Corbel" charset="0"/>
              </a:rPr>
              <a:t>translation to:</a:t>
            </a:r>
          </a:p>
        </p:txBody>
      </p:sp>
    </p:spTree>
    <p:extLst>
      <p:ext uri="{BB962C8B-B14F-4D97-AF65-F5344CB8AC3E}">
        <p14:creationId xmlns:p14="http://schemas.microsoft.com/office/powerpoint/2010/main" val="235522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812" y="1366062"/>
            <a:ext cx="3522638" cy="4411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87395" y="5560726"/>
            <a:ext cx="415176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rbel"/>
                <a:cs typeface="Corbel"/>
              </a:rPr>
              <a:t>Data growth at EMBL-EBI</a:t>
            </a:r>
            <a:endParaRPr lang="en-GB" sz="1300" dirty="0">
              <a:latin typeface="Corbel"/>
              <a:cs typeface="Corbel"/>
            </a:endParaRPr>
          </a:p>
          <a:p>
            <a:endParaRPr lang="en-GB" sz="1300" dirty="0">
              <a:latin typeface="Corbel"/>
              <a:cs typeface="Corbel"/>
            </a:endParaRPr>
          </a:p>
          <a:p>
            <a:r>
              <a:rPr lang="en-GB" sz="1300" dirty="0">
                <a:latin typeface="Corbel"/>
                <a:cs typeface="Corbel"/>
              </a:rPr>
              <a:t>Source: Charles E. Cook et al. </a:t>
            </a:r>
            <a:r>
              <a:rPr lang="en-GB" sz="1300" i="1" dirty="0" err="1">
                <a:latin typeface="Corbel"/>
                <a:cs typeface="Corbel"/>
              </a:rPr>
              <a:t>Nucl</a:t>
            </a:r>
            <a:r>
              <a:rPr lang="en-GB" sz="1300" i="1" dirty="0">
                <a:latin typeface="Corbel"/>
                <a:cs typeface="Corbel"/>
              </a:rPr>
              <a:t>. Acids Res.</a:t>
            </a:r>
            <a:r>
              <a:rPr lang="en-GB" sz="1300" dirty="0">
                <a:latin typeface="Corbel"/>
                <a:cs typeface="Corbel"/>
              </a:rPr>
              <a:t> 2016;44:D20-D26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91" y="2072543"/>
            <a:ext cx="4494917" cy="2998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E85688-1B04-40EE-8446-20451B46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charset="0"/>
              </a:rPr>
              <a:t>Data growth </a:t>
            </a:r>
            <a:r>
              <a:rPr lang="en-GB" dirty="0">
                <a:latin typeface="Corbel" charset="0"/>
              </a:rPr>
              <a:t>in the life sciences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3484CE-C174-4B92-A2BF-053EE669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0109D9-0573-4777-8FEC-E92F9BA5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charset="0"/>
              </a:rPr>
              <a:t>The data challenge:  Geographic spread</a:t>
            </a:r>
            <a:endParaRPr lang="en-US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E7259-C000-174C-8500-8AE0F6AEBB05}" type="slidenum">
              <a:rPr lang="de-DE" sz="900">
                <a:solidFill>
                  <a:srgbClr val="FFFFFF"/>
                </a:solidFill>
                <a:latin typeface="Corbel" charset="0"/>
              </a:rPr>
              <a:pPr eaLnBrk="1" hangingPunct="1"/>
              <a:t>6</a:t>
            </a:fld>
            <a:endParaRPr lang="de-DE" sz="900">
              <a:solidFill>
                <a:srgbClr val="FFFFFF"/>
              </a:solidFill>
              <a:latin typeface="Corbel" charset="0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401" y="1504039"/>
            <a:ext cx="3540617" cy="451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1"/>
          <p:cNvSpPr txBox="1">
            <a:spLocks noChangeArrowheads="1"/>
          </p:cNvSpPr>
          <p:nvPr/>
        </p:nvSpPr>
        <p:spPr bwMode="auto">
          <a:xfrm>
            <a:off x="1849783" y="5754065"/>
            <a:ext cx="20027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Corbel" charset="0"/>
                <a:cs typeface="Corbel" charset="0"/>
              </a:rPr>
              <a:t>http://</a:t>
            </a:r>
            <a:r>
              <a:rPr lang="en-US" sz="1000" dirty="0" err="1">
                <a:latin typeface="Corbel" charset="0"/>
                <a:cs typeface="Corbel" charset="0"/>
              </a:rPr>
              <a:t>omicsmaps.com</a:t>
            </a:r>
            <a:endParaRPr lang="en-US" sz="1000" dirty="0">
              <a:latin typeface="Corbel" charset="0"/>
              <a:cs typeface="Corbel" charset="0"/>
            </a:endParaRPr>
          </a:p>
          <a:p>
            <a:pPr eaLnBrk="1" hangingPunct="1"/>
            <a:endParaRPr lang="en-US" sz="1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865888" y="1504039"/>
            <a:ext cx="3645571" cy="4536000"/>
            <a:chOff x="6524040" y="1504040"/>
            <a:chExt cx="4860761" cy="4536000"/>
          </a:xfrm>
        </p:grpSpPr>
        <p:pic>
          <p:nvPicPr>
            <p:cNvPr id="7" name="Picture 6" descr="Screenshot 2017-01-10 21.23.2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040" y="1504040"/>
              <a:ext cx="4860761" cy="453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6567966" y="5729547"/>
              <a:ext cx="4816835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/>
                <a:t>http://</a:t>
              </a:r>
              <a:r>
                <a:rPr lang="en-GB" sz="1000" dirty="0" err="1"/>
                <a:t>www.illumina.com</a:t>
              </a:r>
              <a:r>
                <a:rPr lang="en-GB" sz="1000" dirty="0"/>
                <a:t>/systems/sequencing-</a:t>
              </a:r>
              <a:r>
                <a:rPr lang="en-GB" sz="1000" dirty="0" err="1"/>
                <a:t>platforms.html</a:t>
              </a:r>
              <a:endParaRPr lang="en-GB" sz="10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E2FBA38-16A8-4E62-BB5E-0DD871E81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356992"/>
            <a:ext cx="4185302" cy="18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1820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72B7E-48E7-47E0-AC70-C27846250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ELIXIR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19B2-1FD6-4521-B03C-58CCD543E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0404"/>
            <a:ext cx="8363272" cy="4634058"/>
          </a:xfrm>
        </p:spPr>
        <p:txBody>
          <a:bodyPr/>
          <a:lstStyle/>
          <a:p>
            <a:r>
              <a:rPr lang="en-US" dirty="0"/>
              <a:t>Issue: many services built in projects with short term financing</a:t>
            </a:r>
          </a:p>
          <a:p>
            <a:r>
              <a:rPr lang="en-US" dirty="0"/>
              <a:t>Solution: deliver services with long term financing</a:t>
            </a:r>
          </a:p>
          <a:p>
            <a:pPr lvl="1"/>
            <a:r>
              <a:rPr lang="en-US" dirty="0"/>
              <a:t>Core data resources</a:t>
            </a:r>
          </a:p>
          <a:p>
            <a:pPr lvl="1"/>
            <a:r>
              <a:rPr lang="en-US" b="1" dirty="0"/>
              <a:t>Commissioned services</a:t>
            </a:r>
            <a:r>
              <a:rPr lang="en-US" dirty="0"/>
              <a:t> (our long term goal)</a:t>
            </a:r>
          </a:p>
          <a:p>
            <a:pPr lvl="1"/>
            <a:r>
              <a:rPr lang="en-US" dirty="0"/>
              <a:t>Elixir node (country) services</a:t>
            </a:r>
          </a:p>
          <a:p>
            <a:r>
              <a:rPr lang="en-US" dirty="0"/>
              <a:t>Issue: data and services at one (few) location</a:t>
            </a:r>
          </a:p>
          <a:p>
            <a:r>
              <a:rPr lang="en-US" dirty="0"/>
              <a:t>Solution: scale by distributing</a:t>
            </a:r>
          </a:p>
          <a:p>
            <a:pPr lvl="1"/>
            <a:r>
              <a:rPr lang="en-US" dirty="0"/>
              <a:t>Data</a:t>
            </a:r>
          </a:p>
          <a:p>
            <a:pPr lvl="1"/>
            <a:r>
              <a:rPr lang="en-US" dirty="0"/>
              <a:t>Computation</a:t>
            </a:r>
          </a:p>
          <a:p>
            <a:pPr lvl="1"/>
            <a:r>
              <a:rPr lang="en-US" b="1" dirty="0"/>
              <a:t>Analysis services (development)</a:t>
            </a:r>
          </a:p>
          <a:p>
            <a:pPr lvl="1"/>
            <a:r>
              <a:rPr lang="en-US" b="1" dirty="0"/>
              <a:t>Data curation</a:t>
            </a:r>
          </a:p>
          <a:p>
            <a:pPr lvl="1"/>
            <a:r>
              <a:rPr lang="en-US" dirty="0"/>
              <a:t>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AF854-DF3A-4CCD-9F67-6DF339EE8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5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6" descr="map-memb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637222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itle 2"/>
          <p:cNvSpPr>
            <a:spLocks noGrp="1"/>
          </p:cNvSpPr>
          <p:nvPr>
            <p:ph type="title" idx="4294967295"/>
          </p:nvPr>
        </p:nvSpPr>
        <p:spPr>
          <a:xfrm>
            <a:off x="-36512" y="-27780"/>
            <a:ext cx="5186363" cy="977138"/>
          </a:xfrm>
          <a:solidFill>
            <a:srgbClr val="FF8000"/>
          </a:solidFill>
        </p:spPr>
        <p:txBody>
          <a:bodyPr>
            <a:normAutofit/>
          </a:bodyPr>
          <a:lstStyle/>
          <a:p>
            <a:pPr algn="l"/>
            <a:r>
              <a:rPr lang="en-US" sz="2400" dirty="0">
                <a:latin typeface="Corbel" charset="0"/>
              </a:rPr>
              <a:t>ELIXIR: An international distributed infrastructure for biological data</a:t>
            </a:r>
          </a:p>
        </p:txBody>
      </p:sp>
      <p:sp>
        <p:nvSpPr>
          <p:cNvPr id="60419" name="Content Placeholder 1"/>
          <p:cNvSpPr>
            <a:spLocks noGrp="1"/>
          </p:cNvSpPr>
          <p:nvPr>
            <p:ph idx="4294967295"/>
          </p:nvPr>
        </p:nvSpPr>
        <p:spPr>
          <a:xfrm>
            <a:off x="980112" y="1579357"/>
            <a:ext cx="2087563" cy="2201074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Data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Standards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Tools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Compute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Training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endParaRPr lang="en-US" sz="2200" i="1" dirty="0">
              <a:latin typeface="Corbel" charset="0"/>
            </a:endParaRPr>
          </a:p>
        </p:txBody>
      </p:sp>
      <p:pic>
        <p:nvPicPr>
          <p:cNvPr id="60420" name="Picture 2" descr="data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9847"/>
            <a:ext cx="406598" cy="34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 descr="compu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8278"/>
            <a:ext cx="418955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standar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9203"/>
            <a:ext cx="387846" cy="33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5" descr="tool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2" y="2383901"/>
            <a:ext cx="41917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6" descr="train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6950"/>
            <a:ext cx="406243" cy="3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51520" y="1063099"/>
            <a:ext cx="24693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075">
              <a:buClr>
                <a:schemeClr val="accent1"/>
              </a:buClr>
              <a:defRPr/>
            </a:pPr>
            <a:r>
              <a:rPr lang="en-US" sz="2200" i="1" dirty="0">
                <a:solidFill>
                  <a:srgbClr val="E68422"/>
                </a:solidFill>
                <a:latin typeface="Corbel"/>
                <a:cs typeface="Corbel"/>
              </a:rPr>
              <a:t>Technical platforms</a:t>
            </a:r>
          </a:p>
        </p:txBody>
      </p:sp>
      <p:sp>
        <p:nvSpPr>
          <p:cNvPr id="60428" name="Rectangle 21"/>
          <p:cNvSpPr>
            <a:spLocks noChangeArrowheads="1"/>
          </p:cNvSpPr>
          <p:nvPr/>
        </p:nvSpPr>
        <p:spPr bwMode="auto">
          <a:xfrm>
            <a:off x="251520" y="4149080"/>
            <a:ext cx="22685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92075">
              <a:buClr>
                <a:schemeClr val="accent1"/>
              </a:buClr>
            </a:pPr>
            <a:r>
              <a:rPr lang="en-US" sz="2200" i="1" dirty="0">
                <a:solidFill>
                  <a:srgbClr val="E68422"/>
                </a:solidFill>
                <a:latin typeface="Corbel" charset="0"/>
                <a:cs typeface="Geneva" charset="0"/>
              </a:rPr>
              <a:t>User communities </a:t>
            </a:r>
            <a:endParaRPr lang="en-US" sz="2200" dirty="0">
              <a:solidFill>
                <a:srgbClr val="E68422"/>
              </a:solidFill>
            </a:endParaRPr>
          </a:p>
        </p:txBody>
      </p:sp>
      <p:pic>
        <p:nvPicPr>
          <p:cNvPr id="60429" name="Picture 8" descr="rar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1" y="6237312"/>
            <a:ext cx="429342" cy="44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9" descr="plants-agr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8" y="5178127"/>
            <a:ext cx="421286" cy="4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10" descr="human-dat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3" y="5733256"/>
            <a:ext cx="398390" cy="40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Picture 11" descr="marine0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5" y="4651622"/>
            <a:ext cx="432734" cy="42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3" name="Rectangle 12"/>
          <p:cNvSpPr>
            <a:spLocks noChangeArrowheads="1"/>
          </p:cNvSpPr>
          <p:nvPr/>
        </p:nvSpPr>
        <p:spPr bwMode="auto">
          <a:xfrm>
            <a:off x="899592" y="4653136"/>
            <a:ext cx="2134332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Marine </a:t>
            </a:r>
            <a:r>
              <a:rPr lang="en-US" sz="1700" i="1" dirty="0" err="1">
                <a:solidFill>
                  <a:schemeClr val="tx1"/>
                </a:solidFill>
                <a:latin typeface="Corbel" charset="0"/>
                <a:cs typeface="Geneva" charset="0"/>
              </a:rPr>
              <a:t>metagenomics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4" name="Rectangle 16"/>
          <p:cNvSpPr>
            <a:spLocks noChangeArrowheads="1"/>
          </p:cNvSpPr>
          <p:nvPr/>
        </p:nvSpPr>
        <p:spPr bwMode="auto">
          <a:xfrm>
            <a:off x="925496" y="5738556"/>
            <a:ext cx="1293632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Human data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5" name="Rectangle 17"/>
          <p:cNvSpPr>
            <a:spLocks noChangeArrowheads="1"/>
          </p:cNvSpPr>
          <p:nvPr/>
        </p:nvSpPr>
        <p:spPr bwMode="auto">
          <a:xfrm>
            <a:off x="899592" y="5202242"/>
            <a:ext cx="2123257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Crop and forest plants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6" name="Rectangle 18"/>
          <p:cNvSpPr>
            <a:spLocks noChangeArrowheads="1"/>
          </p:cNvSpPr>
          <p:nvPr/>
        </p:nvSpPr>
        <p:spPr bwMode="auto">
          <a:xfrm>
            <a:off x="921921" y="6257131"/>
            <a:ext cx="1377849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Rare diseases</a:t>
            </a: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22" name="Picture 21" descr="ELIXIR_logo_white_background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085184"/>
            <a:ext cx="2159055" cy="16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98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84EF-6DB2-46AB-B137-BC9FAF0D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C662D-E4DA-4617-B2B6-66917C7C5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Compute platform</a:t>
            </a:r>
          </a:p>
          <a:p>
            <a:pPr lvl="1"/>
            <a:r>
              <a:rPr lang="en-US" dirty="0"/>
              <a:t>Services to store, share, and analyze large datasets.</a:t>
            </a:r>
          </a:p>
          <a:p>
            <a:r>
              <a:rPr lang="en-US" dirty="0"/>
              <a:t>Interoperability platform</a:t>
            </a:r>
          </a:p>
          <a:p>
            <a:pPr lvl="1"/>
            <a:r>
              <a:rPr lang="en-US" dirty="0"/>
              <a:t>Standards to describe life science data.</a:t>
            </a:r>
          </a:p>
          <a:p>
            <a:r>
              <a:rPr lang="en-US" dirty="0"/>
              <a:t>Training platform</a:t>
            </a:r>
          </a:p>
          <a:p>
            <a:pPr lvl="1"/>
            <a:r>
              <a:rPr lang="en-US" dirty="0"/>
              <a:t>Organize training workshops.</a:t>
            </a:r>
          </a:p>
          <a:p>
            <a:r>
              <a:rPr lang="en-US" dirty="0"/>
              <a:t>Data platform</a:t>
            </a:r>
          </a:p>
          <a:p>
            <a:pPr lvl="1"/>
            <a:r>
              <a:rPr lang="en-US" dirty="0"/>
              <a:t>Identify key data resources, link data with literature.</a:t>
            </a:r>
          </a:p>
          <a:p>
            <a:r>
              <a:rPr lang="en-US" dirty="0"/>
              <a:t>Tools platform</a:t>
            </a:r>
          </a:p>
          <a:p>
            <a:pPr lvl="1"/>
            <a:r>
              <a:rPr lang="en-US" dirty="0"/>
              <a:t>Help researchers find the best tools for their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40CDB-2F9A-47F2-A24C-0A631A0C41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C7258-2CEA-B742-9DDB-030E7526455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366E2A-6694-4D12-BA39-D92E8CD55B9A}"/>
              </a:ext>
            </a:extLst>
          </p:cNvPr>
          <p:cNvSpPr txBox="1"/>
          <p:nvPr/>
        </p:nvSpPr>
        <p:spPr>
          <a:xfrm>
            <a:off x="1763688" y="5991671"/>
            <a:ext cx="5422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https://www.elixir-europe.org/platforms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890292"/>
      </p:ext>
    </p:extLst>
  </p:cSld>
  <p:clrMapOvr>
    <a:masterClrMapping/>
  </p:clrMapOvr>
</p:sld>
</file>

<file path=ppt/theme/theme1.xml><?xml version="1.0" encoding="utf-8"?>
<a:theme xmlns:a="http://schemas.openxmlformats.org/drawingml/2006/main" name="2_EMBL_CMYK">
  <a:themeElements>
    <a:clrScheme name="ELIXIR 201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DD5E21"/>
      </a:accent1>
      <a:accent2>
        <a:srgbClr val="004A5A"/>
      </a:accent2>
      <a:accent3>
        <a:srgbClr val="A8AD2A"/>
      </a:accent3>
      <a:accent4>
        <a:srgbClr val="343330"/>
      </a:accent4>
      <a:accent5>
        <a:srgbClr val="5E788A"/>
      </a:accent5>
      <a:accent6>
        <a:srgbClr val="8A8884"/>
      </a:accent6>
      <a:hlink>
        <a:srgbClr val="00394E"/>
      </a:hlink>
      <a:folHlink>
        <a:srgbClr val="343330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AE90488E212A45BD6E559538207265" ma:contentTypeVersion="0" ma:contentTypeDescription="Opprett et nytt dokument." ma:contentTypeScope="" ma:versionID="1c675bce059d2b7808aef69be683098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1cdfaa4dadd15557c090e2ac88763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33AAC5-C9D0-4D13-989F-224220D572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6BBFE3-6D29-4C6B-A7A5-239A1A8671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F8DE1C-BBC2-4956-95DE-94F3FAB6BEA9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ELIXIR.potx</Template>
  <TotalTime>104865</TotalTime>
  <Words>1332</Words>
  <Application>Microsoft Office PowerPoint</Application>
  <PresentationFormat>On-screen Show (4:3)</PresentationFormat>
  <Paragraphs>303</Paragraphs>
  <Slides>36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Calibri</vt:lpstr>
      <vt:lpstr>Corbel</vt:lpstr>
      <vt:lpstr>Garamond</vt:lpstr>
      <vt:lpstr>Geneva</vt:lpstr>
      <vt:lpstr>Marker Felt</vt:lpstr>
      <vt:lpstr>msgothic</vt:lpstr>
      <vt:lpstr>2_EMBL_CMYK</vt:lpstr>
      <vt:lpstr>4_Custom Design</vt:lpstr>
      <vt:lpstr>META-pipe: marine metagenomics data analysis service</vt:lpstr>
      <vt:lpstr>BDPS lab</vt:lpstr>
      <vt:lpstr>Outline</vt:lpstr>
      <vt:lpstr>ELIXIR’s mission</vt:lpstr>
      <vt:lpstr>Data growth in the life sciences</vt:lpstr>
      <vt:lpstr>The data challenge:  Geographic spread</vt:lpstr>
      <vt:lpstr>ELIXIR goals</vt:lpstr>
      <vt:lpstr>ELIXIR: An international distributed infrastructure for biological data</vt:lpstr>
      <vt:lpstr>Platforms</vt:lpstr>
      <vt:lpstr>Scientific use cases</vt:lpstr>
      <vt:lpstr>Microbiomes and metagenomics</vt:lpstr>
      <vt:lpstr>Metagenomics</vt:lpstr>
      <vt:lpstr>Marine</vt:lpstr>
      <vt:lpstr>Metagenomics data analysis</vt:lpstr>
      <vt:lpstr>META-pipe: marine metagenomics analysis pipeline</vt:lpstr>
      <vt:lpstr>Marine metagenomics WP</vt:lpstr>
      <vt:lpstr>Marine Metagenomics Portal (MMP)</vt:lpstr>
      <vt:lpstr>Dataflow</vt:lpstr>
      <vt:lpstr>MarRef</vt:lpstr>
      <vt:lpstr>MarRef</vt:lpstr>
      <vt:lpstr>MarDB</vt:lpstr>
      <vt:lpstr>PowerPoint Presentation</vt:lpstr>
      <vt:lpstr>META-pipe: architecture</vt:lpstr>
      <vt:lpstr>META-pipe physical architecture</vt:lpstr>
      <vt:lpstr>META-pipe Auth server</vt:lpstr>
      <vt:lpstr>META-pipe: cloud execution</vt:lpstr>
      <vt:lpstr>META-pipe: cloud execution</vt:lpstr>
      <vt:lpstr>Security concerns</vt:lpstr>
      <vt:lpstr>Security solution</vt:lpstr>
      <vt:lpstr>Some additional challenges</vt:lpstr>
      <vt:lpstr>Some additional challenges</vt:lpstr>
      <vt:lpstr>Summary</vt:lpstr>
      <vt:lpstr>META-pipe team</vt:lpstr>
      <vt:lpstr>ELIXIR-NO</vt:lpstr>
      <vt:lpstr>ELIXIR</vt:lpstr>
      <vt:lpstr>Acknowledgments</vt:lpstr>
    </vt:vector>
  </TitlesOfParts>
  <Company>s 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 k</dc:creator>
  <cp:lastModifiedBy>Lars Ailo Bongo</cp:lastModifiedBy>
  <cp:revision>707</cp:revision>
  <dcterms:created xsi:type="dcterms:W3CDTF">2010-02-04T09:26:14Z</dcterms:created>
  <dcterms:modified xsi:type="dcterms:W3CDTF">2017-08-17T11:00:39Z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0x010100A4AE90488E212A45BD6E559538207265</vt:lpwstr>
  </property>
</Properties>
</file>