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190" r:id="rId4"/>
    <p:sldMasterId id="2147484647" r:id="rId5"/>
    <p:sldMasterId id="2147484654" r:id="rId6"/>
  </p:sldMasterIdLst>
  <p:notesMasterIdLst>
    <p:notesMasterId r:id="rId23"/>
  </p:notesMasterIdLst>
  <p:handoutMasterIdLst>
    <p:handoutMasterId r:id="rId24"/>
  </p:handoutMasterIdLst>
  <p:sldIdLst>
    <p:sldId id="400" r:id="rId7"/>
    <p:sldId id="541" r:id="rId8"/>
    <p:sldId id="504" r:id="rId9"/>
    <p:sldId id="529" r:id="rId10"/>
    <p:sldId id="528" r:id="rId11"/>
    <p:sldId id="530" r:id="rId12"/>
    <p:sldId id="531" r:id="rId13"/>
    <p:sldId id="532" r:id="rId14"/>
    <p:sldId id="533" r:id="rId15"/>
    <p:sldId id="524" r:id="rId16"/>
    <p:sldId id="535" r:id="rId17"/>
    <p:sldId id="522" r:id="rId18"/>
    <p:sldId id="536" r:id="rId19"/>
    <p:sldId id="538" r:id="rId20"/>
    <p:sldId id="539" r:id="rId21"/>
    <p:sldId id="527" r:id="rId2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Ailo Bong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CC"/>
    <a:srgbClr val="FF6666"/>
    <a:srgbClr val="004080"/>
    <a:srgbClr val="FF8000"/>
    <a:srgbClr val="E05901"/>
    <a:srgbClr val="0058B0"/>
    <a:srgbClr val="FFFFFF"/>
    <a:srgbClr val="FFE469"/>
    <a:srgbClr val="FFFF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90" autoAdjust="0"/>
  </p:normalViewPr>
  <p:slideViewPr>
    <p:cSldViewPr>
      <p:cViewPr varScale="1">
        <p:scale>
          <a:sx n="77" d="100"/>
          <a:sy n="77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40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24T16:06:16.819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11754-0036-9945-AFE9-9AA0D8D9295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709842-2385-9340-BFDF-C64087C6D624}">
      <dgm:prSet phldrT="[Text]" custT="1"/>
      <dgm:spPr/>
      <dgm:t>
        <a:bodyPr/>
        <a:lstStyle/>
        <a:p>
          <a:r>
            <a:rPr lang="en-US" sz="3200" dirty="0" smtClean="0"/>
            <a:t>Galaxy</a:t>
          </a:r>
          <a:br>
            <a:rPr lang="en-US" sz="3200" dirty="0" smtClean="0"/>
          </a:br>
          <a:r>
            <a:rPr lang="en-US" sz="3200" dirty="0" smtClean="0"/>
            <a:t>(VM)</a:t>
          </a:r>
          <a:endParaRPr lang="en-US" sz="3200" dirty="0"/>
        </a:p>
      </dgm:t>
    </dgm:pt>
    <dgm:pt modelId="{0038D9C3-73EE-194B-9478-FF3F55A6AFCA}" type="parTrans" cxnId="{2BE36C90-26D8-DD4F-B685-E51475880C2E}">
      <dgm:prSet/>
      <dgm:spPr/>
      <dgm:t>
        <a:bodyPr/>
        <a:lstStyle/>
        <a:p>
          <a:endParaRPr lang="en-US"/>
        </a:p>
      </dgm:t>
    </dgm:pt>
    <dgm:pt modelId="{91514561-11AB-2F44-828D-07069F170488}" type="sibTrans" cxnId="{2BE36C90-26D8-DD4F-B685-E51475880C2E}">
      <dgm:prSet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LWR / Pulsar</a:t>
          </a:r>
          <a:endParaRPr lang="en-US" sz="2000" dirty="0">
            <a:solidFill>
              <a:srgbClr val="000000"/>
            </a:solidFill>
          </a:endParaRPr>
        </a:p>
      </dgm:t>
    </dgm:pt>
    <dgm:pt modelId="{A99807BE-82E4-ED47-9C7D-DA34C3B205BD}">
      <dgm:prSet phldrT="[Text]" custT="1"/>
      <dgm:spPr/>
      <dgm:t>
        <a:bodyPr/>
        <a:lstStyle/>
        <a:p>
          <a:r>
            <a:rPr lang="en-US" sz="3200" dirty="0" err="1" smtClean="0"/>
            <a:t>Stallo</a:t>
          </a:r>
          <a:endParaRPr lang="en-US" sz="3200" dirty="0"/>
        </a:p>
      </dgm:t>
    </dgm:pt>
    <dgm:pt modelId="{E84D5357-A747-714D-BC6B-C64686282CF6}" type="parTrans" cxnId="{A0C51222-A767-1545-8A09-A99FFF6E7B0B}">
      <dgm:prSet/>
      <dgm:spPr/>
      <dgm:t>
        <a:bodyPr/>
        <a:lstStyle/>
        <a:p>
          <a:endParaRPr lang="en-US"/>
        </a:p>
      </dgm:t>
    </dgm:pt>
    <dgm:pt modelId="{7517C27F-5193-D248-BA93-114F588FF5C1}" type="sibTrans" cxnId="{A0C51222-A767-1545-8A09-A99FFF6E7B0B}">
      <dgm:prSet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qsub</a:t>
          </a:r>
          <a:r>
            <a:rPr lang="en-US" sz="2000" dirty="0" smtClean="0">
              <a:solidFill>
                <a:srgbClr val="000000"/>
              </a:solidFill>
            </a:rPr>
            <a:t> / scripts</a:t>
          </a:r>
          <a:endParaRPr lang="en-US" sz="2000" dirty="0">
            <a:solidFill>
              <a:srgbClr val="000000"/>
            </a:solidFill>
          </a:endParaRPr>
        </a:p>
      </dgm:t>
    </dgm:pt>
    <dgm:pt modelId="{3B44CB79-998E-CE4B-9917-705F4D8777A6}">
      <dgm:prSet phldrT="[Text]" custT="1"/>
      <dgm:spPr/>
      <dgm:t>
        <a:bodyPr/>
        <a:lstStyle/>
        <a:p>
          <a:r>
            <a:rPr lang="en-US" sz="3200" dirty="0" smtClean="0"/>
            <a:t>Meta-pipe</a:t>
          </a:r>
          <a:endParaRPr lang="en-US" sz="3200" dirty="0"/>
        </a:p>
      </dgm:t>
    </dgm:pt>
    <dgm:pt modelId="{31D888FF-97A1-1946-9DEA-F25D3E5EEB2D}" type="parTrans" cxnId="{92B8DD4A-65A7-A34E-A905-477D5B88F4E4}">
      <dgm:prSet/>
      <dgm:spPr/>
      <dgm:t>
        <a:bodyPr/>
        <a:lstStyle/>
        <a:p>
          <a:endParaRPr lang="en-US"/>
        </a:p>
      </dgm:t>
    </dgm:pt>
    <dgm:pt modelId="{5A2E845B-F630-9B4C-BF60-3B9F7C0F8BDC}" type="sibTrans" cxnId="{92B8DD4A-65A7-A34E-A905-477D5B88F4E4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Galaxy Tool</a:t>
          </a:r>
        </a:p>
      </dgm:t>
    </dgm:pt>
    <dgm:pt modelId="{4D9FBE92-EE51-3E4B-A879-E94FD8248B18}" type="pres">
      <dgm:prSet presAssocID="{5D911754-0036-9945-AFE9-9AA0D8D929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F988A-240B-FC41-8277-DE6ECB61603D}" type="pres">
      <dgm:prSet presAssocID="{28709842-2385-9340-BFDF-C64087C6D6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3F6F1-E49B-144D-B2C6-77FF9B30D569}" type="pres">
      <dgm:prSet presAssocID="{91514561-11AB-2F44-828D-07069F170488}" presName="sibTrans" presStyleLbl="sibTrans2D1" presStyleIdx="0" presStyleCnt="3" custScaleX="132672" custScaleY="173085"/>
      <dgm:spPr/>
      <dgm:t>
        <a:bodyPr/>
        <a:lstStyle/>
        <a:p>
          <a:endParaRPr lang="en-US"/>
        </a:p>
      </dgm:t>
    </dgm:pt>
    <dgm:pt modelId="{44504CF8-BC14-0D4F-AE22-4AFEE014108C}" type="pres">
      <dgm:prSet presAssocID="{91514561-11AB-2F44-828D-07069F17048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2FA4D33-0FBF-3847-9E9E-59BC77A3C343}" type="pres">
      <dgm:prSet presAssocID="{A99807BE-82E4-ED47-9C7D-DA34C3B205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7AE4D-BB4C-7B4B-A4F5-0ED08B24AAEE}" type="pres">
      <dgm:prSet presAssocID="{7517C27F-5193-D248-BA93-114F588FF5C1}" presName="sibTrans" presStyleLbl="sibTrans2D1" presStyleIdx="1" presStyleCnt="3" custScaleX="118161" custScaleY="175231"/>
      <dgm:spPr/>
      <dgm:t>
        <a:bodyPr/>
        <a:lstStyle/>
        <a:p>
          <a:endParaRPr lang="en-US"/>
        </a:p>
      </dgm:t>
    </dgm:pt>
    <dgm:pt modelId="{7B1C1094-E8C2-4344-BE0F-06C7EC9DF037}" type="pres">
      <dgm:prSet presAssocID="{7517C27F-5193-D248-BA93-114F588FF5C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F12ADE3-B7B5-F148-983E-672D636A5529}" type="pres">
      <dgm:prSet presAssocID="{3B44CB79-998E-CE4B-9917-705F4D8777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CBB15-932E-3C46-A91C-FEF385D76C1E}" type="pres">
      <dgm:prSet presAssocID="{5A2E845B-F630-9B4C-BF60-3B9F7C0F8BDC}" presName="sibTrans" presStyleLbl="sibTrans2D1" presStyleIdx="2" presStyleCnt="3" custScaleX="144252" custScaleY="166448"/>
      <dgm:spPr/>
      <dgm:t>
        <a:bodyPr/>
        <a:lstStyle/>
        <a:p>
          <a:endParaRPr lang="en-US"/>
        </a:p>
      </dgm:t>
    </dgm:pt>
    <dgm:pt modelId="{111FA85C-6E39-574B-9AD2-00D7FF57D6D2}" type="pres">
      <dgm:prSet presAssocID="{5A2E845B-F630-9B4C-BF60-3B9F7C0F8BD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1FD6100-4BB4-034D-8643-D2EA61DB5F74}" type="presOf" srcId="{5A2E845B-F630-9B4C-BF60-3B9F7C0F8BDC}" destId="{111FA85C-6E39-574B-9AD2-00D7FF57D6D2}" srcOrd="1" destOrd="0" presId="urn:microsoft.com/office/officeart/2005/8/layout/cycle7"/>
    <dgm:cxn modelId="{584E37FC-6DCE-434D-991D-EE8B89F08D14}" type="presOf" srcId="{91514561-11AB-2F44-828D-07069F170488}" destId="{F5E3F6F1-E49B-144D-B2C6-77FF9B30D569}" srcOrd="0" destOrd="0" presId="urn:microsoft.com/office/officeart/2005/8/layout/cycle7"/>
    <dgm:cxn modelId="{366C4844-22B3-8843-9517-9E0264CCC815}" type="presOf" srcId="{5A2E845B-F630-9B4C-BF60-3B9F7C0F8BDC}" destId="{27ACBB15-932E-3C46-A91C-FEF385D76C1E}" srcOrd="0" destOrd="0" presId="urn:microsoft.com/office/officeart/2005/8/layout/cycle7"/>
    <dgm:cxn modelId="{92B8DD4A-65A7-A34E-A905-477D5B88F4E4}" srcId="{5D911754-0036-9945-AFE9-9AA0D8D92957}" destId="{3B44CB79-998E-CE4B-9917-705F4D8777A6}" srcOrd="2" destOrd="0" parTransId="{31D888FF-97A1-1946-9DEA-F25D3E5EEB2D}" sibTransId="{5A2E845B-F630-9B4C-BF60-3B9F7C0F8BDC}"/>
    <dgm:cxn modelId="{E04823AC-6615-3044-BA04-1433BDE000D6}" type="presOf" srcId="{3B44CB79-998E-CE4B-9917-705F4D8777A6}" destId="{7F12ADE3-B7B5-F148-983E-672D636A5529}" srcOrd="0" destOrd="0" presId="urn:microsoft.com/office/officeart/2005/8/layout/cycle7"/>
    <dgm:cxn modelId="{8E2200F5-70DB-7E4A-A81F-0BA6BA68D1ED}" type="presOf" srcId="{91514561-11AB-2F44-828D-07069F170488}" destId="{44504CF8-BC14-0D4F-AE22-4AFEE014108C}" srcOrd="1" destOrd="0" presId="urn:microsoft.com/office/officeart/2005/8/layout/cycle7"/>
    <dgm:cxn modelId="{2BE36C90-26D8-DD4F-B685-E51475880C2E}" srcId="{5D911754-0036-9945-AFE9-9AA0D8D92957}" destId="{28709842-2385-9340-BFDF-C64087C6D624}" srcOrd="0" destOrd="0" parTransId="{0038D9C3-73EE-194B-9478-FF3F55A6AFCA}" sibTransId="{91514561-11AB-2F44-828D-07069F170488}"/>
    <dgm:cxn modelId="{270DD53D-924C-8842-84C3-FE541FDE98CF}" type="presOf" srcId="{5D911754-0036-9945-AFE9-9AA0D8D92957}" destId="{4D9FBE92-EE51-3E4B-A879-E94FD8248B18}" srcOrd="0" destOrd="0" presId="urn:microsoft.com/office/officeart/2005/8/layout/cycle7"/>
    <dgm:cxn modelId="{A0C51222-A767-1545-8A09-A99FFF6E7B0B}" srcId="{5D911754-0036-9945-AFE9-9AA0D8D92957}" destId="{A99807BE-82E4-ED47-9C7D-DA34C3B205BD}" srcOrd="1" destOrd="0" parTransId="{E84D5357-A747-714D-BC6B-C64686282CF6}" sibTransId="{7517C27F-5193-D248-BA93-114F588FF5C1}"/>
    <dgm:cxn modelId="{BE0C608D-0E6D-3345-89FE-CB1F51C66162}" type="presOf" srcId="{A99807BE-82E4-ED47-9C7D-DA34C3B205BD}" destId="{B2FA4D33-0FBF-3847-9E9E-59BC77A3C343}" srcOrd="0" destOrd="0" presId="urn:microsoft.com/office/officeart/2005/8/layout/cycle7"/>
    <dgm:cxn modelId="{036FE542-92CB-E741-8463-4B74E85A0EB1}" type="presOf" srcId="{7517C27F-5193-D248-BA93-114F588FF5C1}" destId="{0397AE4D-BB4C-7B4B-A4F5-0ED08B24AAEE}" srcOrd="0" destOrd="0" presId="urn:microsoft.com/office/officeart/2005/8/layout/cycle7"/>
    <dgm:cxn modelId="{698D7DD4-BDF3-9D4E-AD8B-F91CC824E8BB}" type="presOf" srcId="{28709842-2385-9340-BFDF-C64087C6D624}" destId="{B04F988A-240B-FC41-8277-DE6ECB61603D}" srcOrd="0" destOrd="0" presId="urn:microsoft.com/office/officeart/2005/8/layout/cycle7"/>
    <dgm:cxn modelId="{CACB7D8D-A702-BD41-82E4-98E52D70D7F0}" type="presOf" srcId="{7517C27F-5193-D248-BA93-114F588FF5C1}" destId="{7B1C1094-E8C2-4344-BE0F-06C7EC9DF037}" srcOrd="1" destOrd="0" presId="urn:microsoft.com/office/officeart/2005/8/layout/cycle7"/>
    <dgm:cxn modelId="{5452C4E3-C261-4740-9252-AE345E1BA3F9}" type="presParOf" srcId="{4D9FBE92-EE51-3E4B-A879-E94FD8248B18}" destId="{B04F988A-240B-FC41-8277-DE6ECB61603D}" srcOrd="0" destOrd="0" presId="urn:microsoft.com/office/officeart/2005/8/layout/cycle7"/>
    <dgm:cxn modelId="{7A78CBDD-0D51-3949-9799-D9BB2C0879C6}" type="presParOf" srcId="{4D9FBE92-EE51-3E4B-A879-E94FD8248B18}" destId="{F5E3F6F1-E49B-144D-B2C6-77FF9B30D569}" srcOrd="1" destOrd="0" presId="urn:microsoft.com/office/officeart/2005/8/layout/cycle7"/>
    <dgm:cxn modelId="{E658E7EC-8747-A84F-B5E0-4F5FA2667B0F}" type="presParOf" srcId="{F5E3F6F1-E49B-144D-B2C6-77FF9B30D569}" destId="{44504CF8-BC14-0D4F-AE22-4AFEE014108C}" srcOrd="0" destOrd="0" presId="urn:microsoft.com/office/officeart/2005/8/layout/cycle7"/>
    <dgm:cxn modelId="{ED024699-8B30-2C45-8741-9E8D4B1485CB}" type="presParOf" srcId="{4D9FBE92-EE51-3E4B-A879-E94FD8248B18}" destId="{B2FA4D33-0FBF-3847-9E9E-59BC77A3C343}" srcOrd="2" destOrd="0" presId="urn:microsoft.com/office/officeart/2005/8/layout/cycle7"/>
    <dgm:cxn modelId="{78DCA5D0-1EC2-F54C-A7A8-081DFD7AFF07}" type="presParOf" srcId="{4D9FBE92-EE51-3E4B-A879-E94FD8248B18}" destId="{0397AE4D-BB4C-7B4B-A4F5-0ED08B24AAEE}" srcOrd="3" destOrd="0" presId="urn:microsoft.com/office/officeart/2005/8/layout/cycle7"/>
    <dgm:cxn modelId="{EE5BA875-8B93-804C-904B-E3F87E794916}" type="presParOf" srcId="{0397AE4D-BB4C-7B4B-A4F5-0ED08B24AAEE}" destId="{7B1C1094-E8C2-4344-BE0F-06C7EC9DF037}" srcOrd="0" destOrd="0" presId="urn:microsoft.com/office/officeart/2005/8/layout/cycle7"/>
    <dgm:cxn modelId="{8CAB8C58-A9F2-8347-BCAA-3F674C5D36F7}" type="presParOf" srcId="{4D9FBE92-EE51-3E4B-A879-E94FD8248B18}" destId="{7F12ADE3-B7B5-F148-983E-672D636A5529}" srcOrd="4" destOrd="0" presId="urn:microsoft.com/office/officeart/2005/8/layout/cycle7"/>
    <dgm:cxn modelId="{B2336C30-8EE6-E947-9E96-CAF0C23AE04A}" type="presParOf" srcId="{4D9FBE92-EE51-3E4B-A879-E94FD8248B18}" destId="{27ACBB15-932E-3C46-A91C-FEF385D76C1E}" srcOrd="5" destOrd="0" presId="urn:microsoft.com/office/officeart/2005/8/layout/cycle7"/>
    <dgm:cxn modelId="{1050980C-670C-614C-A2E0-772E63F042EF}" type="presParOf" srcId="{27ACBB15-932E-3C46-A91C-FEF385D76C1E}" destId="{111FA85C-6E39-574B-9AD2-00D7FF57D6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988A-240B-FC41-8277-DE6ECB61603D}">
      <dsp:nvSpPr>
        <dsp:cNvPr id="0" name=""/>
        <dsp:cNvSpPr/>
      </dsp:nvSpPr>
      <dsp:spPr>
        <a:xfrm>
          <a:off x="2315995" y="929"/>
          <a:ext cx="2368980" cy="11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Galaxy</a:t>
          </a:r>
          <a:br>
            <a:rPr lang="en-US" sz="3200" kern="1200" dirty="0" smtClean="0"/>
          </a:br>
          <a:r>
            <a:rPr lang="en-US" sz="3200" kern="1200" dirty="0" smtClean="0"/>
            <a:t>(VM)</a:t>
          </a:r>
          <a:endParaRPr lang="en-US" sz="3200" kern="1200" dirty="0"/>
        </a:p>
      </dsp:txBody>
      <dsp:txXfrm>
        <a:off x="2350688" y="35622"/>
        <a:ext cx="2299594" cy="1115104"/>
      </dsp:txXfrm>
    </dsp:sp>
    <dsp:sp modelId="{F5E3F6F1-E49B-144D-B2C6-77FF9B30D569}">
      <dsp:nvSpPr>
        <dsp:cNvPr id="0" name=""/>
        <dsp:cNvSpPr/>
      </dsp:nvSpPr>
      <dsp:spPr>
        <a:xfrm rot="3600000">
          <a:off x="3660350" y="1927219"/>
          <a:ext cx="1634977" cy="717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LWR / Pulsar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875618" y="2070731"/>
        <a:ext cx="1204441" cy="430537"/>
      </dsp:txXfrm>
    </dsp:sp>
    <dsp:sp modelId="{B2FA4D33-0FBF-3847-9E9E-59BC77A3C343}">
      <dsp:nvSpPr>
        <dsp:cNvPr id="0" name=""/>
        <dsp:cNvSpPr/>
      </dsp:nvSpPr>
      <dsp:spPr>
        <a:xfrm>
          <a:off x="4270701" y="3386580"/>
          <a:ext cx="2368980" cy="11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Stallo</a:t>
          </a:r>
          <a:endParaRPr lang="en-US" sz="3200" kern="1200" dirty="0"/>
        </a:p>
      </dsp:txBody>
      <dsp:txXfrm>
        <a:off x="4305394" y="3421273"/>
        <a:ext cx="2299594" cy="1115104"/>
      </dsp:txXfrm>
    </dsp:sp>
    <dsp:sp modelId="{0397AE4D-BB4C-7B4B-A4F5-0ED08B24AAEE}">
      <dsp:nvSpPr>
        <dsp:cNvPr id="0" name=""/>
        <dsp:cNvSpPr/>
      </dsp:nvSpPr>
      <dsp:spPr>
        <a:xfrm rot="10800000">
          <a:off x="2772409" y="3615596"/>
          <a:ext cx="1456151" cy="7264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qsub</a:t>
          </a:r>
          <a:r>
            <a:rPr lang="en-US" sz="2000" kern="1200" dirty="0" smtClean="0">
              <a:solidFill>
                <a:srgbClr val="000000"/>
              </a:solidFill>
            </a:rPr>
            <a:t> / scripts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2990346" y="3760888"/>
        <a:ext cx="1020277" cy="435874"/>
      </dsp:txXfrm>
    </dsp:sp>
    <dsp:sp modelId="{7F12ADE3-B7B5-F148-983E-672D636A5529}">
      <dsp:nvSpPr>
        <dsp:cNvPr id="0" name=""/>
        <dsp:cNvSpPr/>
      </dsp:nvSpPr>
      <dsp:spPr>
        <a:xfrm>
          <a:off x="361288" y="3386580"/>
          <a:ext cx="2368980" cy="1184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Meta-pipe</a:t>
          </a:r>
          <a:endParaRPr lang="en-US" sz="3200" kern="1200" dirty="0"/>
        </a:p>
      </dsp:txBody>
      <dsp:txXfrm>
        <a:off x="395981" y="3421273"/>
        <a:ext cx="2299594" cy="1115104"/>
      </dsp:txXfrm>
    </dsp:sp>
    <dsp:sp modelId="{27ACBB15-932E-3C46-A91C-FEF385D76C1E}">
      <dsp:nvSpPr>
        <dsp:cNvPr id="0" name=""/>
        <dsp:cNvSpPr/>
      </dsp:nvSpPr>
      <dsp:spPr>
        <a:xfrm rot="18000000">
          <a:off x="1634291" y="1940976"/>
          <a:ext cx="1777682" cy="6900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Galaxy Tool</a:t>
          </a:r>
        </a:p>
      </dsp:txBody>
      <dsp:txXfrm>
        <a:off x="1841305" y="2078985"/>
        <a:ext cx="1363654" cy="414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pPr>
              <a:defRPr/>
            </a:pPr>
            <a:fld id="{AE7D2C64-8141-A54C-B385-61668758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charset="0"/>
              </a:defRPr>
            </a:lvl1pPr>
          </a:lstStyle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6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23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Task 6.3: Gold-standards for metagenomics analysis </a:t>
            </a:r>
            <a:r>
              <a:rPr lang="en-US" dirty="0"/>
              <a:t>(</a:t>
            </a:r>
            <a:r>
              <a:rPr lang="en-US" b="1" dirty="0"/>
              <a:t>58PM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majority of existing metagenomics analysis platforms, while providing insights into the prokaryotic</a:t>
            </a:r>
          </a:p>
          <a:p>
            <a:r>
              <a:rPr lang="en-US" dirty="0"/>
              <a:t>taxonomic diversity and functional potential for individual samples, but lack the tools that enable discoverability</a:t>
            </a:r>
          </a:p>
          <a:p>
            <a:r>
              <a:rPr lang="en-US" dirty="0"/>
              <a:t>across samples and industrial innovation. This task will focus on the evaluation and implementation of new tools</a:t>
            </a:r>
          </a:p>
          <a:p>
            <a:r>
              <a:rPr lang="en-US" dirty="0"/>
              <a:t>and pipelines in order to accelerate research, discoverability and innovation, reducing time to market for new</a:t>
            </a:r>
          </a:p>
          <a:p>
            <a:r>
              <a:rPr lang="en-US" dirty="0"/>
              <a:t>products. In combination with new standards and databases developed in Task 6.1 and Task 6.2, respectively,</a:t>
            </a:r>
          </a:p>
          <a:p>
            <a:r>
              <a:rPr lang="en-US" dirty="0"/>
              <a:t>new tools for community structure (microbial biodiversity), genetic and functional potential will be evaluated and</a:t>
            </a:r>
          </a:p>
          <a:p>
            <a:r>
              <a:rPr lang="en-US" dirty="0"/>
              <a:t>implemented for environmental applications. For industrial application tools and pipelines for the identification</a:t>
            </a:r>
          </a:p>
          <a:p>
            <a:r>
              <a:rPr lang="en-US" dirty="0"/>
              <a:t>of gene products (</a:t>
            </a:r>
            <a:r>
              <a:rPr lang="en-US" i="1" dirty="0"/>
              <a:t>e.g</a:t>
            </a:r>
            <a:r>
              <a:rPr lang="en-US" dirty="0"/>
              <a:t>. enzymes and drug targets) and pathways will be implemented and made publicly available.</a:t>
            </a:r>
          </a:p>
          <a:p>
            <a:r>
              <a:rPr lang="en-US" dirty="0"/>
              <a:t>The evaluation and implementation will be performed in near collaboration with end-users (research groups,</a:t>
            </a:r>
          </a:p>
          <a:p>
            <a:r>
              <a:rPr lang="en-US" dirty="0"/>
              <a:t>environmental </a:t>
            </a:r>
            <a:r>
              <a:rPr lang="en-US" dirty="0" err="1"/>
              <a:t>centres</a:t>
            </a:r>
            <a:r>
              <a:rPr lang="en-US" dirty="0"/>
              <a:t>, biotech companies) to ensure usability for the end user community in order to improve</a:t>
            </a:r>
          </a:p>
          <a:p>
            <a:r>
              <a:rPr lang="en-US" dirty="0"/>
              <a:t>quality, productivity and functionality, as well as reduction of costs for the end-users. New tools and pipelines</a:t>
            </a:r>
          </a:p>
          <a:p>
            <a:r>
              <a:rPr lang="en-US" dirty="0"/>
              <a:t>will be made publicly available through the e.g. META-pipe (ELIXIR-NO), EBI Metagenomics Portal (EMBLELIXIR)</a:t>
            </a:r>
          </a:p>
          <a:p>
            <a:r>
              <a:rPr lang="en-US" dirty="0"/>
              <a:t>and/or EMBL Embassy cloud technology. Technical requirements will be mapped by WP3 and</a:t>
            </a:r>
          </a:p>
          <a:p>
            <a:r>
              <a:rPr lang="en-US" dirty="0"/>
              <a:t>implemented to meet the requirements of the ELIXIR community.</a:t>
            </a:r>
          </a:p>
          <a:p>
            <a:endParaRPr lang="en-US" dirty="0"/>
          </a:p>
          <a:p>
            <a:r>
              <a:rPr lang="en-US" dirty="0"/>
              <a:t>The continued advancement of sequencing technologies and the growing number of public marine metagenomics</a:t>
            </a:r>
          </a:p>
          <a:p>
            <a:r>
              <a:rPr lang="en-US" dirty="0"/>
              <a:t>projects means that it is becoming increasingly difficult to mine these vast datasets. In this task, initially a </a:t>
            </a:r>
            <a:r>
              <a:rPr lang="en-US" dirty="0" err="1"/>
              <a:t>webbased</a:t>
            </a:r>
            <a:endParaRPr lang="en-US" dirty="0"/>
          </a:p>
          <a:p>
            <a:r>
              <a:rPr lang="en-US" dirty="0"/>
              <a:t>search engine will be developed for the interrogation of marine metagenomics results available from the</a:t>
            </a:r>
          </a:p>
          <a:p>
            <a:r>
              <a:rPr lang="en-US" dirty="0"/>
              <a:t>EBI Metagenomics Portal, based on combinations of queries to our web services (already in existence, or to be</a:t>
            </a:r>
          </a:p>
          <a:p>
            <a:r>
              <a:rPr lang="en-US" dirty="0"/>
              <a:t>built as part of existing projects outside ELIXIR-EXCELERATE) for the discovery of data through metadata,</a:t>
            </a:r>
          </a:p>
          <a:p>
            <a:r>
              <a:rPr lang="en-US" dirty="0"/>
              <a:t>taxonomic and functional fields. This will extend the back-end search functionality that is to be developed as part</a:t>
            </a:r>
          </a:p>
          <a:p>
            <a:r>
              <a:rPr lang="en-US" dirty="0"/>
              <a:t>of on-going efforts. In addition to being downloadable, we will enable search results to flow into an expanded</a:t>
            </a:r>
          </a:p>
          <a:p>
            <a:r>
              <a:rPr lang="en-US" dirty="0"/>
              <a:t>comparison tool (currently limited to gene ontology terms from samples in the same project), to allow more </a:t>
            </a:r>
            <a:r>
              <a:rPr lang="en-US" dirty="0" err="1"/>
              <a:t>indepth</a:t>
            </a:r>
            <a:endParaRPr lang="en-US" dirty="0"/>
          </a:p>
          <a:p>
            <a:r>
              <a:rPr lang="en-US" dirty="0"/>
              <a:t>analysis of a user selected datasets, allowing functional and taxonomic comparisons.</a:t>
            </a:r>
          </a:p>
          <a:p>
            <a:endParaRPr lang="en-US" dirty="0"/>
          </a:p>
          <a:p>
            <a:r>
              <a:rPr lang="en-US" dirty="0"/>
              <a:t>In the second phase of this task, the search engine will build upon the data exchange formats in Task 6.1, and</a:t>
            </a:r>
          </a:p>
          <a:p>
            <a:r>
              <a:rPr lang="en-US" dirty="0"/>
              <a:t>federate the search across different pipeline results sets (e.g. META-pipe), so that different results based on the</a:t>
            </a:r>
          </a:p>
          <a:p>
            <a:r>
              <a:rPr lang="en-US" dirty="0"/>
              <a:t>same underlying dataset, can be amalgamated into a single search. This will dramatically enhance the</a:t>
            </a:r>
          </a:p>
          <a:p>
            <a:r>
              <a:rPr lang="en-US" dirty="0"/>
              <a:t>discoverability across different marine datasets, allowing the identification of common trends and/or differences.</a:t>
            </a:r>
          </a:p>
          <a:p>
            <a:r>
              <a:rPr lang="en-US" dirty="0"/>
              <a:t>These tools will be developed using user-experience testing and in collaboration with end users to ensure they are</a:t>
            </a:r>
          </a:p>
          <a:p>
            <a:r>
              <a:rPr lang="en-US" dirty="0"/>
              <a:t>fit for purpose.</a:t>
            </a:r>
          </a:p>
          <a:p>
            <a:endParaRPr lang="en-US" dirty="0"/>
          </a:p>
          <a:p>
            <a:r>
              <a:rPr lang="en-US" i="1" dirty="0"/>
              <a:t>Partners: NO, EMBL-EBI, IT, FR, 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56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32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AAI = </a:t>
            </a:r>
            <a:r>
              <a:rPr lang="en-US" i="1" dirty="0" smtClean="0"/>
              <a:t>Authentication and Authorization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2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32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AB941-629C-3340-9EE2-B0FEE171F8A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6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elixir_1_RZ_ma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372100"/>
            <a:ext cx="18208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5935663"/>
            <a:ext cx="6527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800" i="1" smtClean="0">
                <a:solidFill>
                  <a:srgbClr val="DD5E21"/>
                </a:solidFill>
                <a:latin typeface="Corbel" pitchFamily="34" charset="0"/>
                <a:cs typeface="+mn-cs"/>
              </a:rPr>
              <a:t>European Life Sciences Infrastructure for Biological Information</a:t>
            </a:r>
          </a:p>
          <a:p>
            <a:pPr algn="r" eaLnBrk="1" hangingPunct="1">
              <a:defRPr/>
            </a:pPr>
            <a:r>
              <a:rPr lang="en-US" sz="1800" i="1" smtClean="0">
                <a:solidFill>
                  <a:srgbClr val="DD5E21"/>
                </a:solidFill>
                <a:latin typeface="Corbel" pitchFamily="34" charset="0"/>
                <a:cs typeface="+mn-cs"/>
              </a:rPr>
              <a:t>www.elixir-europe.org</a:t>
            </a:r>
          </a:p>
        </p:txBody>
      </p:sp>
      <p:pic>
        <p:nvPicPr>
          <p:cNvPr id="7" name="Picture 10" descr="elixir_helix_200_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663"/>
            <a:ext cx="9144000" cy="73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7226"/>
            <a:ext cx="7772400" cy="1470025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accent2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4749800"/>
            <a:ext cx="5816600" cy="1079500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chemeClr val="accent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2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8904E52-1D53-5D48-A1AB-016BB7ED3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2ACB63D-3796-4443-AD9A-1A2EF0CEF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LIXIR_powerpoint title_standa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Corbel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30400" y="5935663"/>
            <a:ext cx="6527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800" i="1" smtClean="0">
                <a:solidFill>
                  <a:srgbClr val="DD5E21"/>
                </a:solidFill>
                <a:cs typeface="+mn-cs"/>
              </a:rPr>
              <a:t>European Life Sciences Infrastructure for Biological Information</a:t>
            </a:r>
          </a:p>
          <a:p>
            <a:pPr algn="r" eaLnBrk="1" hangingPunct="1">
              <a:defRPr/>
            </a:pPr>
            <a:r>
              <a:rPr lang="en-US" sz="1800" i="1" smtClean="0">
                <a:solidFill>
                  <a:srgbClr val="DD5E21"/>
                </a:solidFill>
                <a:cs typeface="+mn-cs"/>
              </a:rPr>
              <a:t>www.elixir-europe.org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7226"/>
            <a:ext cx="7772400" cy="1470025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accent2"/>
                </a:solidFill>
                <a:latin typeface="Corbel"/>
                <a:cs typeface="Corbe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600" y="4749800"/>
            <a:ext cx="5816600" cy="1079500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chemeClr val="accent2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100000">
                <a:srgbClr val="F47D20"/>
              </a:gs>
              <a:gs pos="0">
                <a:srgbClr val="F46B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8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04"/>
            <a:ext cx="8229600" cy="4634058"/>
          </a:xfrm>
        </p:spPr>
        <p:txBody>
          <a:bodyPr/>
          <a:lstStyle>
            <a:lvl1pPr marL="342859" indent="-342859">
              <a:buClr>
                <a:srgbClr val="F47D20"/>
              </a:buClr>
              <a:buSzPct val="100000"/>
              <a:buFontTx/>
              <a:buBlip>
                <a:blip r:embed="rId3"/>
              </a:buBlip>
              <a:defRPr sz="2400">
                <a:latin typeface="+mn-lt"/>
              </a:defRPr>
            </a:lvl1pPr>
            <a:lvl2pPr marL="742861" indent="-285716">
              <a:buClr>
                <a:srgbClr val="F47D20"/>
              </a:buClr>
              <a:buFont typeface="Arial"/>
              <a:buChar char="•"/>
              <a:defRPr sz="2000">
                <a:latin typeface="+mn-lt"/>
              </a:defRPr>
            </a:lvl2pPr>
            <a:lvl3pPr>
              <a:buClr>
                <a:srgbClr val="F47D20"/>
              </a:buCl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C93C7258-2CEA-B742-9DDB-030E7526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LIXIR logo_mac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5834063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36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3038" y="6451600"/>
            <a:ext cx="685800" cy="168275"/>
          </a:xfrm>
        </p:spPr>
        <p:txBody>
          <a:bodyPr/>
          <a:lstStyle>
            <a:lvl1pPr defTabSz="457200" eaLnBrk="0" hangingPunct="0">
              <a:defRPr sz="1800" i="1">
                <a:solidFill>
                  <a:srgbClr val="F47D20"/>
                </a:solidFill>
                <a:latin typeface="Arial" charset="0"/>
              </a:defRPr>
            </a:lvl1pPr>
          </a:lstStyle>
          <a:p>
            <a:pPr>
              <a:defRPr/>
            </a:pPr>
            <a:fld id="{21C0396B-D5F5-6149-84A2-5BB481122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F38131D-6EFA-E149-BBCF-A94292DE9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251D4D50-DEF3-A24B-8098-5A91DDE4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8A5201F-199D-174C-A610-59FF43E6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931E558E-E17E-0245-9C87-58F923BA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A52979BF-11D6-0240-9D44-2A0A1216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8" descr="elixir_1_RZ_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903913"/>
            <a:ext cx="11715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639762"/>
          </a:xfrm>
        </p:spPr>
        <p:txBody>
          <a:bodyPr>
            <a:noAutofit/>
          </a:bodyPr>
          <a:lstStyle>
            <a:lvl1pPr algn="l">
              <a:defRPr sz="4200" b="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201"/>
            <a:ext cx="8229600" cy="509746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635000" cy="365125"/>
          </a:xfrm>
        </p:spPr>
        <p:txBody>
          <a:bodyPr/>
          <a:lstStyle>
            <a:lvl1pPr algn="l" defTabSz="914400" eaLnBrk="0" hangingPunct="0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1F4A44-63DD-3A44-AFA2-82F3DAD2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2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B83AE6A2-CEA4-C74C-8280-F1F2827ED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5E995F17-148B-2641-A415-E8E8B53D8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8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397AB5A5-3268-484A-9E50-0F0D8CFAE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8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802EACAE-0D95-324A-941C-6DCFFE36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4C1AC62E-D946-484B-A7FD-FACFA463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6A87C260-6377-B946-BBBC-9CFCEF3D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7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28C0E5AF-3B39-E04A-94B9-0B7870B65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0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756232E5-A332-FC4B-B871-D2A18094B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1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471E417D-15F0-4B43-A8AE-EE555B263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6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1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235819D-A11D-4A42-AB71-6C4CF5FD0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55B7119B-E582-C64C-A863-DA01F26F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77C19C0-4ACC-5844-9E00-CB586C73A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9C4B19B5-E8F1-5A42-AF1D-3034DF409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1B4BFBD-9C39-D948-82E5-ACE35EE9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145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58A6E7B6-BB4D-CD40-A4C4-75775973B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3938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938" y="6356350"/>
            <a:ext cx="4572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DC3737E-DF19-3643-A954-D8FE604E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5" r:id="rId1"/>
    <p:sldLayoutId id="2147486896" r:id="rId2"/>
    <p:sldLayoutId id="2147486897" r:id="rId3"/>
    <p:sldLayoutId id="2147486898" r:id="rId4"/>
    <p:sldLayoutId id="2147486899" r:id="rId5"/>
    <p:sldLayoutId id="2147486900" r:id="rId6"/>
    <p:sldLayoutId id="2147486901" r:id="rId7"/>
    <p:sldLayoutId id="2147486902" r:id="rId8"/>
    <p:sldLayoutId id="2147486903" r:id="rId9"/>
    <p:sldLayoutId id="2147486904" r:id="rId10"/>
    <p:sldLayoutId id="2147486905" r:id="rId11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ＭＳ Ｐゴシック" charset="0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charset="0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charset="0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charset="0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charset="0"/>
          <a:cs typeface="Arial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cs typeface="Arial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cs typeface="Arial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cs typeface="Arial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46B20"/>
              </a:gs>
              <a:gs pos="100000">
                <a:srgbClr val="F47D2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3938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38" y="6356350"/>
            <a:ext cx="779462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defTabSz="455613" eaLnBrk="1" hangingPunct="1">
              <a:defRPr sz="1600">
                <a:solidFill>
                  <a:srgbClr val="F46B20"/>
                </a:solidFill>
                <a:latin typeface="Corbel" charset="0"/>
                <a:cs typeface="Arial" charset="0"/>
              </a:defRPr>
            </a:lvl1pPr>
          </a:lstStyle>
          <a:p>
            <a:pPr>
              <a:defRPr/>
            </a:pPr>
            <a:fld id="{529946F4-A4F5-7043-92F6-E024AA48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6" r:id="rId1"/>
    <p:sldLayoutId id="2147486907" r:id="rId2"/>
    <p:sldLayoutId id="2147486908" r:id="rId3"/>
    <p:sldLayoutId id="2147486909" r:id="rId4"/>
    <p:sldLayoutId id="2147486910" r:id="rId5"/>
    <p:sldLayoutId id="2147486911" r:id="rId6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ＭＳ Ｐゴシック" pitchFamily="34" charset="-128"/>
          <a:cs typeface="Arial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  <a:cs typeface="Arial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Corbel" pitchFamily="34" charset="0"/>
          <a:ea typeface="ＭＳ Ｐゴシック" pitchFamily="34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Arial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12" r:id="rId1"/>
    <p:sldLayoutId id="2147486913" r:id="rId2"/>
    <p:sldLayoutId id="2147486914" r:id="rId3"/>
    <p:sldLayoutId id="2147486915" r:id="rId4"/>
    <p:sldLayoutId id="2147486916" r:id="rId5"/>
    <p:sldLayoutId id="2147486917" r:id="rId6"/>
    <p:sldLayoutId id="2147486918" r:id="rId7"/>
    <p:sldLayoutId id="2147486919" r:id="rId8"/>
    <p:sldLayoutId id="2147486920" r:id="rId9"/>
    <p:sldLayoutId id="2147486921" r:id="rId10"/>
    <p:sldLayoutId id="2147486922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docs.google.com/document/d/1gMKFrcbzuN9BSREU1VDnlml-bl6KSOnfyQbJGh20L5s/ed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  <a:t/>
            </a:r>
            <a:b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</a:br>
            <a: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  <a:t>META-</a:t>
            </a:r>
            <a: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  <a:t>pipe</a:t>
            </a:r>
            <a: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  <a:t/>
            </a:r>
            <a:b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</a:br>
            <a:r>
              <a:rPr lang="en-US" altLang="en-US" sz="4400" dirty="0">
                <a:solidFill>
                  <a:srgbClr val="EE7601"/>
                </a:solidFill>
              </a:rPr>
              <a:t/>
            </a:r>
            <a:br>
              <a:rPr lang="en-US" altLang="en-US" sz="4400" dirty="0">
                <a:solidFill>
                  <a:srgbClr val="EE7601"/>
                </a:solidFill>
              </a:rPr>
            </a:br>
            <a:r>
              <a:rPr lang="de-DE" sz="4400" dirty="0" smtClean="0">
                <a:latin typeface="Corbel" charset="0"/>
                <a:ea typeface="ＭＳ Ｐゴシック" charset="0"/>
                <a:cs typeface="Corbel" charset="0"/>
              </a:rPr>
              <a:t>  </a:t>
            </a:r>
            <a:endParaRPr lang="de-DE" sz="4400" dirty="0">
              <a:latin typeface="Corbel" charset="0"/>
              <a:ea typeface="ＭＳ Ｐゴシック" charset="0"/>
              <a:cs typeface="Corbe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WP6 Kick-off</a:t>
            </a:r>
            <a:br>
              <a:rPr lang="en-US" dirty="0" smtClean="0"/>
            </a:br>
            <a:r>
              <a:rPr lang="en-US" dirty="0" smtClean="0"/>
              <a:t>Lars Ailo Bongo, ELIXIR-NO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  <a:cs typeface="Geneva" charset="0"/>
              </a:rPr>
              <a:t>Marine Metagenomics Pilot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848872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Deliverables</a:t>
            </a:r>
            <a:endParaRPr lang="en-US" sz="1400" b="1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n-US" sz="1600" b="1" dirty="0">
                <a:latin typeface="Arial"/>
                <a:cs typeface="Arial"/>
              </a:rPr>
              <a:t>Harmonizing existing metagenomics pipelines </a:t>
            </a:r>
            <a:r>
              <a:rPr lang="en-US" sz="1600" b="1" dirty="0" smtClean="0">
                <a:latin typeface="Arial"/>
                <a:cs typeface="Arial"/>
              </a:rPr>
              <a:t>(EBI </a:t>
            </a:r>
            <a:r>
              <a:rPr lang="en-US" sz="1600" b="1" dirty="0">
                <a:latin typeface="Arial"/>
                <a:cs typeface="Arial"/>
              </a:rPr>
              <a:t>metagenomics, META-pipe) and agreement of data formats, to ensure interoperability</a:t>
            </a:r>
            <a:endParaRPr lang="en-US" sz="1400" dirty="0">
              <a:latin typeface="Arial"/>
              <a:cs typeface="Arial"/>
            </a:endParaRPr>
          </a:p>
          <a:p>
            <a:pPr marL="857250" lvl="1" indent="-400050">
              <a:buFont typeface="+mj-lt"/>
              <a:buAutoNum type="arabicPeriod"/>
            </a:pPr>
            <a:endParaRPr lang="en-US" sz="1600" b="1" dirty="0">
              <a:latin typeface="Arial"/>
              <a:cs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 smtClean="0">
                <a:latin typeface="Arial"/>
                <a:cs typeface="Arial"/>
              </a:rPr>
              <a:t>Assessing </a:t>
            </a:r>
            <a:r>
              <a:rPr lang="en-US" sz="1600" dirty="0">
                <a:latin typeface="Arial"/>
                <a:cs typeface="Arial"/>
              </a:rPr>
              <a:t>new functionally specialized databases and evaluate if these resources can enhance or enrich the functional output.</a:t>
            </a:r>
            <a:endParaRPr lang="en-US" sz="1400" dirty="0">
              <a:latin typeface="Arial"/>
              <a:cs typeface="Arial"/>
            </a:endParaRPr>
          </a:p>
          <a:p>
            <a:endParaRPr lang="en-US" sz="1600" b="1" dirty="0">
              <a:latin typeface="Arial"/>
              <a:cs typeface="Arial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600" dirty="0" smtClean="0">
                <a:latin typeface="Arial"/>
                <a:cs typeface="Arial"/>
              </a:rPr>
              <a:t>Investigate </a:t>
            </a:r>
            <a:r>
              <a:rPr lang="en-US" sz="1600" dirty="0">
                <a:latin typeface="Arial"/>
                <a:cs typeface="Arial"/>
              </a:rPr>
              <a:t>the use of other approaches for taxonomic assignment, expanding beyond prokaryotic assignments</a:t>
            </a:r>
            <a:endParaRPr lang="en-US" sz="1400" dirty="0">
              <a:latin typeface="Arial"/>
              <a:cs typeface="Arial"/>
            </a:endParaRPr>
          </a:p>
          <a:p>
            <a:pPr marL="400050" lvl="0" indent="-400050">
              <a:buFont typeface="+mj-lt"/>
              <a:buAutoNum type="romanUcPeriod"/>
            </a:pPr>
            <a:endParaRPr lang="en-US" sz="1400" dirty="0">
              <a:latin typeface="Arial"/>
              <a:cs typeface="Arial"/>
            </a:endParaRPr>
          </a:p>
          <a:p>
            <a:pPr marL="400050" indent="-400050">
              <a:buFont typeface="+mj-lt"/>
              <a:buAutoNum type="romanLcPeriod" startAt="4"/>
            </a:pPr>
            <a:r>
              <a:rPr lang="en-US" sz="1600" b="1" dirty="0"/>
              <a:t>Explore and prototype with EMBL-EBI cloud-based technologies </a:t>
            </a:r>
          </a:p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400050">
              <a:buFont typeface="+mj-lt"/>
              <a:buAutoNum type="romanLcPeriod" startAt="4"/>
            </a:pPr>
            <a:r>
              <a:rPr lang="en-US" sz="1600" dirty="0"/>
              <a:t>Report on gap analysis related to establishment of reference genomes for the marine environment </a:t>
            </a:r>
          </a:p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00050" indent="-400050">
              <a:buFont typeface="+mj-lt"/>
              <a:buAutoNum type="romanLcPeriod" startAt="4"/>
            </a:pPr>
            <a:r>
              <a:rPr lang="en-US" sz="1600" dirty="0"/>
              <a:t>Report about the needs for specific investment in connection to services for the marine sector.</a:t>
            </a:r>
          </a:p>
          <a:p>
            <a:pPr marL="400050" indent="-400050">
              <a:buFont typeface="+mj-lt"/>
              <a:buAutoNum type="romanUcPeriod"/>
            </a:pPr>
            <a:endParaRPr lang="en-US" sz="1600" dirty="0">
              <a:latin typeface="Arial"/>
              <a:cs typeface="Arial"/>
            </a:endParaRPr>
          </a:p>
          <a:p>
            <a:pPr marL="400050" indent="-400050">
              <a:buFont typeface="+mj-lt"/>
              <a:buAutoNum type="romanUcPeriod"/>
            </a:pPr>
            <a:endParaRPr lang="en-US" sz="1600" dirty="0">
              <a:latin typeface="Arial"/>
              <a:cs typeface="Arial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69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Harmonizing pipelines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Pipeline_compari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92" y="989823"/>
            <a:ext cx="6496697" cy="51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Embassy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Embassy Cloud = EMBL service</a:t>
            </a:r>
          </a:p>
          <a:p>
            <a:r>
              <a:rPr lang="en-US" dirty="0" smtClean="0"/>
              <a:t>We created a virtual cluster</a:t>
            </a:r>
          </a:p>
          <a:p>
            <a:r>
              <a:rPr lang="en-US" dirty="0" smtClean="0"/>
              <a:t>Software stack: Ubuntu, </a:t>
            </a:r>
            <a:r>
              <a:rPr lang="en-US" dirty="0" err="1" smtClean="0"/>
              <a:t>Slurm</a:t>
            </a:r>
            <a:r>
              <a:rPr lang="en-US" dirty="0" smtClean="0"/>
              <a:t>, Blast+</a:t>
            </a:r>
            <a:endParaRPr lang="en-US" dirty="0"/>
          </a:p>
          <a:p>
            <a:r>
              <a:rPr lang="en-US" dirty="0" smtClean="0"/>
              <a:t>Conclusion: Meta-pipe can be run efficiently in a cloud environment</a:t>
            </a:r>
          </a:p>
          <a:p>
            <a:r>
              <a:rPr lang="en-US" dirty="0" smtClean="0"/>
              <a:t>Also identified several Embassy Cloud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F4A44-63DD-3A44-AFA2-82F3DAD222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a</a:t>
            </a:r>
            <a:r>
              <a:rPr lang="en-US" dirty="0" smtClean="0"/>
              <a:t>rchitecture (WP4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F4A44-63DD-3A44-AFA2-82F3DAD222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image07.jpg" descr="Slide13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1600" y="1052736"/>
            <a:ext cx="7056784" cy="5112568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1115616" y="6453336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docs.google.com</a:t>
            </a:r>
            <a:r>
              <a:rPr lang="en-US" sz="1200" dirty="0">
                <a:hlinkClick r:id="rId3"/>
              </a:rPr>
              <a:t>/document/d/1gMKFrcbzuN9BSREU1VDnlml-bl6KSOnfyQbJGh20L5s/edit#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868144" y="1052736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4101" y="5373216"/>
            <a:ext cx="93825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22288" y="579438"/>
            <a:ext cx="8153400" cy="762000"/>
          </a:xfrm>
        </p:spPr>
        <p:txBody>
          <a:bodyPr/>
          <a:lstStyle/>
          <a:p>
            <a:r>
              <a:rPr lang="fi-FI">
                <a:latin typeface="Corbel" charset="0"/>
                <a:ea typeface="MS PGothic" charset="0"/>
                <a:cs typeface="Geneva" charset="0"/>
              </a:rPr>
              <a:t>ELIXIR Excelerate implementation project</a:t>
            </a:r>
            <a:endParaRPr lang="en-US">
              <a:latin typeface="Corbel" charset="0"/>
              <a:ea typeface="MS PGothic" charset="0"/>
              <a:cs typeface="Geneva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19138" y="3357563"/>
            <a:ext cx="4105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charset="0"/>
              </a:rPr>
              <a:t>WP4 Technical Services</a:t>
            </a:r>
          </a:p>
          <a:p>
            <a:r>
              <a:rPr lang="en-US">
                <a:ea typeface="MS PGothic" charset="0"/>
              </a:rPr>
              <a:t>ELIXIR cloud offerings and services;  Secure data access and exchange; Resource management and exchange policies;  Technology watch and e-infrastructure synergies. </a:t>
            </a:r>
            <a:r>
              <a:rPr lang="fi-FI">
                <a:latin typeface="Corbel" charset="0"/>
                <a:ea typeface="MS PGothic" charset="0"/>
              </a:rPr>
              <a:t>(€2M)</a:t>
            </a:r>
            <a:endParaRPr lang="en-US">
              <a:ea typeface="MS PGothic" charset="0"/>
            </a:endParaRP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5724525" y="1844675"/>
            <a:ext cx="2987675" cy="1584325"/>
          </a:xfrm>
          <a:prstGeom prst="wedgeRoundRectCallout">
            <a:avLst>
              <a:gd name="adj1" fmla="val -80440"/>
              <a:gd name="adj2" fmla="val 477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i-FI">
                <a:solidFill>
                  <a:schemeClr val="bg1"/>
                </a:solidFill>
                <a:ea typeface="MS PGothic" charset="0"/>
              </a:rPr>
              <a:t>Builds on ELIXIR task forces :</a:t>
            </a:r>
          </a:p>
          <a:p>
            <a:pPr algn="ctr"/>
            <a:r>
              <a:rPr lang="fi-FI" b="1">
                <a:solidFill>
                  <a:schemeClr val="bg1"/>
                </a:solidFill>
                <a:ea typeface="MS PGothic" charset="0"/>
              </a:rPr>
              <a:t>Cloud, AAI and Storage&amp;data transfers</a:t>
            </a:r>
            <a:endParaRPr lang="en-US" b="1">
              <a:solidFill>
                <a:schemeClr val="bg1"/>
              </a:solidFill>
              <a:ea typeface="MS PGothic" charset="0"/>
            </a:endParaRPr>
          </a:p>
        </p:txBody>
      </p:sp>
      <p:sp>
        <p:nvSpPr>
          <p:cNvPr id="6149" name="Down Arrow 6"/>
          <p:cNvSpPr>
            <a:spLocks noChangeArrowheads="1"/>
          </p:cNvSpPr>
          <p:nvPr/>
        </p:nvSpPr>
        <p:spPr bwMode="auto">
          <a:xfrm>
            <a:off x="1692275" y="1844675"/>
            <a:ext cx="1079500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2400">
              <a:ea typeface="MS PGothic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30913" y="4076700"/>
            <a:ext cx="2501900" cy="1631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2000" b="1">
                <a:solidFill>
                  <a:schemeClr val="bg1"/>
                </a:solidFill>
                <a:latin typeface="Corbel" charset="0"/>
                <a:ea typeface="MS PGothic" charset="0"/>
              </a:rPr>
              <a:t>Key challenge:</a:t>
            </a:r>
            <a:r>
              <a:rPr lang="fi-FI" sz="2000" b="1" u="sng">
                <a:solidFill>
                  <a:schemeClr val="bg1"/>
                </a:solidFill>
                <a:latin typeface="Corbel" charset="0"/>
                <a:ea typeface="MS PGothic" charset="0"/>
              </a:rPr>
              <a:t> positioning</a:t>
            </a:r>
            <a:r>
              <a:rPr lang="fi-FI" sz="2000" b="1">
                <a:solidFill>
                  <a:schemeClr val="bg1"/>
                </a:solidFill>
                <a:latin typeface="Corbel" charset="0"/>
                <a:ea typeface="MS PGothic" charset="0"/>
              </a:rPr>
              <a:t>. W.r.t. </a:t>
            </a:r>
            <a:r>
              <a:rPr lang="fi-FI" sz="2000">
                <a:solidFill>
                  <a:schemeClr val="bg1"/>
                </a:solidFill>
                <a:latin typeface="Corbel" charset="0"/>
                <a:ea typeface="MS PGothic" charset="0"/>
              </a:rPr>
              <a:t>European e-Infrastructure; ELIXIR nodes</a:t>
            </a:r>
            <a:endParaRPr lang="en-US" sz="2000" u="sng">
              <a:solidFill>
                <a:schemeClr val="bg1"/>
              </a:solidFill>
              <a:latin typeface="Corbel" charset="0"/>
              <a:ea typeface="MS P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996952"/>
            <a:ext cx="6696744" cy="1656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can WP4 do for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META-pipe is one of </a:t>
            </a:r>
            <a:r>
              <a:rPr lang="en-US" dirty="0" err="1" smtClean="0"/>
              <a:t>NeLS</a:t>
            </a:r>
            <a:r>
              <a:rPr lang="en-US" dirty="0" smtClean="0"/>
              <a:t> pipelines</a:t>
            </a:r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NeLS</a:t>
            </a:r>
            <a:r>
              <a:rPr lang="en-US" dirty="0" smtClean="0"/>
              <a:t> services (AAI, Galaxy, storage)</a:t>
            </a:r>
          </a:p>
          <a:p>
            <a:pPr lvl="1"/>
            <a:r>
              <a:rPr lang="en-US" dirty="0" smtClean="0"/>
              <a:t>Running on a Supercomputer (compute)</a:t>
            </a:r>
          </a:p>
          <a:p>
            <a:pPr lvl="1"/>
            <a:r>
              <a:rPr lang="en-US" dirty="0" smtClean="0"/>
              <a:t>Running in production mode</a:t>
            </a:r>
          </a:p>
          <a:p>
            <a:r>
              <a:rPr lang="en-US" dirty="0" smtClean="0"/>
              <a:t>META-pipe harmonized with EBI MGP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META-pipe v2 (work in progress)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Standalone web GUI</a:t>
            </a:r>
          </a:p>
          <a:p>
            <a:r>
              <a:rPr lang="en-US" smtClean="0"/>
              <a:t>Better </a:t>
            </a:r>
            <a:r>
              <a:rPr lang="en-US" dirty="0" smtClean="0"/>
              <a:t>integration with Supercomputer</a:t>
            </a:r>
            <a:endParaRPr lang="en-US" dirty="0"/>
          </a:p>
          <a:p>
            <a:r>
              <a:rPr lang="en-US" dirty="0" smtClean="0"/>
              <a:t>Tool development and evaluation</a:t>
            </a:r>
          </a:p>
          <a:p>
            <a:r>
              <a:rPr lang="en-US" dirty="0" smtClean="0"/>
              <a:t>Elixir AAI</a:t>
            </a:r>
          </a:p>
          <a:p>
            <a:r>
              <a:rPr lang="en-US" dirty="0" smtClean="0"/>
              <a:t>Transfer/ replication/ staging of large datasets</a:t>
            </a:r>
          </a:p>
          <a:p>
            <a:r>
              <a:rPr lang="en-US" dirty="0" smtClean="0"/>
              <a:t>(Semi) automated archiving</a:t>
            </a:r>
          </a:p>
          <a:p>
            <a:r>
              <a:rPr lang="en-US" dirty="0" smtClean="0"/>
              <a:t>Cloud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" y="300207"/>
            <a:ext cx="8531416" cy="1216926"/>
          </a:xfrm>
        </p:spPr>
        <p:txBody>
          <a:bodyPr/>
          <a:lstStyle/>
          <a:p>
            <a:r>
              <a:rPr lang="en-US" dirty="0" smtClean="0"/>
              <a:t>Task 6.3: Gold standards for metagenomics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58PM (</a:t>
            </a:r>
            <a:r>
              <a:rPr lang="en-US" sz="2000" dirty="0" err="1" smtClean="0"/>
              <a:t>UiT</a:t>
            </a:r>
            <a:r>
              <a:rPr lang="en-US" sz="2000" dirty="0" smtClean="0"/>
              <a:t>, EMBL-EBI, IT, FR, PT)</a:t>
            </a:r>
          </a:p>
          <a:p>
            <a:r>
              <a:rPr lang="en-US" sz="2000" dirty="0" smtClean="0"/>
              <a:t>Evaluation </a:t>
            </a:r>
            <a:r>
              <a:rPr lang="en-US" sz="2000" dirty="0" smtClean="0"/>
              <a:t>and implementation of new tools and pipelines: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structure, </a:t>
            </a:r>
            <a:r>
              <a:rPr lang="en-US" dirty="0"/>
              <a:t>genetic and functional </a:t>
            </a:r>
            <a:r>
              <a:rPr lang="en-US" dirty="0" smtClean="0"/>
              <a:t>potential for environmental applications</a:t>
            </a:r>
          </a:p>
          <a:p>
            <a:pPr lvl="1"/>
            <a:r>
              <a:rPr lang="en-US" dirty="0"/>
              <a:t>Identification </a:t>
            </a:r>
            <a:r>
              <a:rPr lang="en-US" dirty="0" smtClean="0"/>
              <a:t>of </a:t>
            </a:r>
            <a:r>
              <a:rPr lang="en-US" dirty="0"/>
              <a:t>gene products </a:t>
            </a:r>
            <a:r>
              <a:rPr lang="en-US" dirty="0" smtClean="0"/>
              <a:t>and pathways for industrial applications</a:t>
            </a:r>
            <a:endParaRPr lang="en-US" sz="2400" dirty="0" smtClean="0"/>
          </a:p>
          <a:p>
            <a:r>
              <a:rPr lang="en-US" sz="2000" dirty="0" smtClean="0"/>
              <a:t>Publically available through:</a:t>
            </a:r>
          </a:p>
          <a:p>
            <a:pPr lvl="1"/>
            <a:r>
              <a:rPr lang="en-US" sz="2000" dirty="0" err="1" smtClean="0"/>
              <a:t>UiT</a:t>
            </a:r>
            <a:r>
              <a:rPr lang="en-US" sz="2000" dirty="0" smtClean="0"/>
              <a:t> META-pipe, EBI Metagenomics Portal (MGP), EMBL Embassy Cloud, …</a:t>
            </a:r>
          </a:p>
          <a:p>
            <a:r>
              <a:rPr lang="en-US" sz="2000" dirty="0"/>
              <a:t>Web based search engine for the interrogation of marine metagenomics results from </a:t>
            </a:r>
            <a:r>
              <a:rPr lang="en-US" sz="2000" dirty="0" smtClean="0"/>
              <a:t>MGP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eb services, back-end search, comparison tools, …</a:t>
            </a:r>
            <a:endParaRPr lang="en-US" sz="1600" dirty="0"/>
          </a:p>
          <a:p>
            <a:r>
              <a:rPr lang="en-US" sz="2000" dirty="0"/>
              <a:t>Federated search over MGP, META-pipe, and other pipeline </a:t>
            </a:r>
            <a:r>
              <a:rPr lang="en-US" sz="2000" dirty="0" smtClean="0"/>
              <a:t>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437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META-pipe</a:t>
            </a:r>
          </a:p>
          <a:p>
            <a:r>
              <a:rPr lang="en-US" dirty="0" smtClean="0"/>
              <a:t>Norwegian infrastructure integration and deployment</a:t>
            </a:r>
          </a:p>
          <a:p>
            <a:r>
              <a:rPr lang="en-US" dirty="0" smtClean="0"/>
              <a:t>Marine metagenomics pilot project</a:t>
            </a:r>
            <a:endParaRPr lang="en-US" dirty="0"/>
          </a:p>
          <a:p>
            <a:r>
              <a:rPr lang="en-US" dirty="0" smtClean="0"/>
              <a:t>Use case architecture</a:t>
            </a:r>
          </a:p>
          <a:p>
            <a:r>
              <a:rPr lang="en-US" dirty="0" smtClean="0"/>
              <a:t>Current status and 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META-pipe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nhance </a:t>
            </a:r>
            <a:r>
              <a:rPr lang="en-US" dirty="0"/>
              <a:t>research and industrial innovation within the marine domain </a:t>
            </a:r>
            <a:endParaRPr lang="en-US" dirty="0" smtClean="0"/>
          </a:p>
          <a:p>
            <a:r>
              <a:rPr lang="en-US" dirty="0" smtClean="0"/>
              <a:t>Build reference pipeline for marine metagenomics</a:t>
            </a:r>
          </a:p>
          <a:p>
            <a:r>
              <a:rPr lang="en-US" dirty="0" smtClean="0"/>
              <a:t>Provide the required tools, services, data, and resources for the analysis</a:t>
            </a:r>
          </a:p>
          <a:p>
            <a:r>
              <a:rPr lang="en-US" dirty="0" smtClean="0"/>
              <a:t>Tight integration with EBI MGP, archives, databases, and pipelines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 descr="Pipeline_compari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92" y="989823"/>
            <a:ext cx="6496697" cy="51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3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Feide</a:t>
            </a:r>
            <a:r>
              <a:rPr lang="en-US" dirty="0" smtClean="0"/>
              <a:t> AAI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4599"/>
          <a:stretch/>
        </p:blipFill>
        <p:spPr>
          <a:xfrm>
            <a:off x="323528" y="1484784"/>
            <a:ext cx="8506075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941168"/>
            <a:ext cx="4733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Screen Shot 2015-06-15 at 09.0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064896" cy="60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NorStore</a:t>
            </a:r>
            <a:r>
              <a:rPr lang="en-US" dirty="0"/>
              <a:t> </a:t>
            </a:r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Screen Shot 2015-03-17 at 11.0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>
          <a:xfrm>
            <a:off x="899592" y="908721"/>
            <a:ext cx="7232352" cy="585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3212976"/>
            <a:ext cx="46805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+ backend solution for big datasets over a high-bandwidth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7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Stallo</a:t>
            </a:r>
            <a:r>
              <a:rPr lang="en-US" dirty="0" smtClean="0"/>
              <a:t> Supercomputer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629736"/>
              </p:ext>
            </p:extLst>
          </p:nvPr>
        </p:nvGraphicFramePr>
        <p:xfrm>
          <a:off x="323528" y="1628800"/>
          <a:ext cx="700097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577803" y="1628800"/>
            <a:ext cx="2366478" cy="1183239"/>
            <a:chOff x="3045860" y="1538"/>
            <a:chExt cx="2366478" cy="1183239"/>
          </a:xfrm>
          <a:solidFill>
            <a:schemeClr val="accent4"/>
          </a:solidFill>
        </p:grpSpPr>
        <p:sp>
          <p:nvSpPr>
            <p:cNvPr id="7" name="Rounded Rectangle 6"/>
            <p:cNvSpPr/>
            <p:nvPr/>
          </p:nvSpPr>
          <p:spPr>
            <a:xfrm>
              <a:off x="3045860" y="1538"/>
              <a:ext cx="2366478" cy="11832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080516" y="36194"/>
              <a:ext cx="2297166" cy="11139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NeLS</a:t>
              </a:r>
              <a:r>
                <a:rPr lang="en-US" sz="3200" kern="1200" dirty="0" smtClean="0"/>
                <a:t>, </a:t>
              </a:r>
              <a:br>
                <a:rPr lang="en-US" sz="3200" kern="1200" dirty="0" smtClean="0"/>
              </a:br>
              <a:r>
                <a:rPr lang="en-US" sz="3200" kern="1200" dirty="0" smtClean="0"/>
                <a:t>FEIDE</a:t>
              </a:r>
              <a:endParaRPr lang="en-US" sz="3200" kern="1200" dirty="0"/>
            </a:p>
          </p:txBody>
        </p:sp>
      </p:grpSp>
      <p:sp>
        <p:nvSpPr>
          <p:cNvPr id="9" name="Left-Right Arrow 8"/>
          <p:cNvSpPr/>
          <p:nvPr/>
        </p:nvSpPr>
        <p:spPr>
          <a:xfrm>
            <a:off x="5077676" y="1941816"/>
            <a:ext cx="1438424" cy="633039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43147" y="3132450"/>
            <a:ext cx="2366478" cy="1183239"/>
            <a:chOff x="3045860" y="1538"/>
            <a:chExt cx="2366478" cy="1183239"/>
          </a:xfrm>
          <a:solidFill>
            <a:schemeClr val="accent4"/>
          </a:solidFill>
        </p:grpSpPr>
        <p:sp>
          <p:nvSpPr>
            <p:cNvPr id="11" name="Rounded Rectangle 10"/>
            <p:cNvSpPr/>
            <p:nvPr/>
          </p:nvSpPr>
          <p:spPr>
            <a:xfrm>
              <a:off x="3045860" y="1538"/>
              <a:ext cx="2366478" cy="118323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080516" y="36194"/>
              <a:ext cx="2297166" cy="11139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Notur</a:t>
              </a:r>
              <a:r>
                <a:rPr lang="en-US" sz="3200" kern="1200" dirty="0" smtClean="0"/>
                <a:t>, </a:t>
              </a:r>
              <a:r>
                <a:rPr lang="en-US" sz="3200" kern="1200" dirty="0" err="1" smtClean="0"/>
                <a:t>NorStore</a:t>
              </a:r>
              <a:r>
                <a:rPr lang="en-US" sz="3200" kern="1200" dirty="0" smtClean="0"/>
                <a:t>…</a:t>
              </a:r>
              <a:endParaRPr lang="en-US" sz="3200" kern="1200" dirty="0"/>
            </a:p>
          </p:txBody>
        </p:sp>
      </p:grpSp>
      <p:sp>
        <p:nvSpPr>
          <p:cNvPr id="13" name="Left-Right Arrow 12"/>
          <p:cNvSpPr/>
          <p:nvPr/>
        </p:nvSpPr>
        <p:spPr>
          <a:xfrm rot="18562681">
            <a:off x="6770481" y="4498767"/>
            <a:ext cx="1108039" cy="633039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EMBL_CMYK">
  <a:themeElements>
    <a:clrScheme name="ELIXIR 201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DD5E21"/>
      </a:accent1>
      <a:accent2>
        <a:srgbClr val="004A5A"/>
      </a:accent2>
      <a:accent3>
        <a:srgbClr val="A8AD2A"/>
      </a:accent3>
      <a:accent4>
        <a:srgbClr val="343330"/>
      </a:accent4>
      <a:accent5>
        <a:srgbClr val="5E788A"/>
      </a:accent5>
      <a:accent6>
        <a:srgbClr val="8A8884"/>
      </a:accent6>
      <a:hlink>
        <a:srgbClr val="00394E"/>
      </a:hlink>
      <a:folHlink>
        <a:srgbClr val="343330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MBL_CMYK">
  <a:themeElements>
    <a:clrScheme name="ELIXIR 201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DD5E21"/>
      </a:accent1>
      <a:accent2>
        <a:srgbClr val="004A5A"/>
      </a:accent2>
      <a:accent3>
        <a:srgbClr val="A8AD2A"/>
      </a:accent3>
      <a:accent4>
        <a:srgbClr val="343330"/>
      </a:accent4>
      <a:accent5>
        <a:srgbClr val="5E788A"/>
      </a:accent5>
      <a:accent6>
        <a:srgbClr val="8A8884"/>
      </a:accent6>
      <a:hlink>
        <a:srgbClr val="00394E"/>
      </a:hlink>
      <a:folHlink>
        <a:srgbClr val="343330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E90488E212A45BD6E559538207265" ma:contentTypeVersion="0" ma:contentTypeDescription="Create a new document." ma:contentTypeScope="" ma:versionID="774de0078c3b4764b8b7beb01de589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801433bb2a01ea0c3cc459738cb5b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9269F-A321-46B0-85E9-166D96DA7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6BBFE3-6D29-4C6B-A7A5-239A1A867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8DE1C-BBC2-4956-95DE-94F3FAB6BE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ELIXIR.potx</Template>
  <TotalTime>88407</TotalTime>
  <Words>1101</Words>
  <Application>Microsoft Macintosh PowerPoint</Application>
  <PresentationFormat>On-screen Show (4:3)</PresentationFormat>
  <Paragraphs>139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EMBL_CMYK</vt:lpstr>
      <vt:lpstr>2_EMBL_CMYK</vt:lpstr>
      <vt:lpstr>4_Custom Design</vt:lpstr>
      <vt:lpstr> META-pipe    </vt:lpstr>
      <vt:lpstr>Task 6.3: Gold standards for metagenomics analysis</vt:lpstr>
      <vt:lpstr>Outline</vt:lpstr>
      <vt:lpstr>META-pipe goals</vt:lpstr>
      <vt:lpstr>Pipeline overview</vt:lpstr>
      <vt:lpstr>Feide AAI</vt:lpstr>
      <vt:lpstr>Galaxy workflow</vt:lpstr>
      <vt:lpstr>NorStore data storage</vt:lpstr>
      <vt:lpstr>Stallo Supercomputer</vt:lpstr>
      <vt:lpstr>Marine Metagenomics Pilot</vt:lpstr>
      <vt:lpstr>Harmonizing pipelines</vt:lpstr>
      <vt:lpstr>Embassy Cloud</vt:lpstr>
      <vt:lpstr>Use case architecture (WP4 version)</vt:lpstr>
      <vt:lpstr>ELIXIR Excelerate implementation project</vt:lpstr>
      <vt:lpstr>Current status</vt:lpstr>
      <vt:lpstr>META-pipe v2 (work in progress)</vt:lpstr>
    </vt:vector>
  </TitlesOfParts>
  <Company>s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Lars Ailo Bongo</cp:lastModifiedBy>
  <cp:revision>459</cp:revision>
  <dcterms:created xsi:type="dcterms:W3CDTF">2010-02-04T09:26:14Z</dcterms:created>
  <dcterms:modified xsi:type="dcterms:W3CDTF">2015-08-25T13:18:38Z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0x010100A4AE90488E212A45BD6E559538207265</vt:lpwstr>
  </property>
</Properties>
</file>