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71" r:id="rId2"/>
    <p:sldId id="386" r:id="rId3"/>
    <p:sldId id="348" r:id="rId4"/>
    <p:sldId id="413" r:id="rId5"/>
    <p:sldId id="387" r:id="rId6"/>
    <p:sldId id="349" r:id="rId7"/>
    <p:sldId id="350" r:id="rId8"/>
    <p:sldId id="373" r:id="rId9"/>
    <p:sldId id="374" r:id="rId10"/>
    <p:sldId id="372" r:id="rId11"/>
    <p:sldId id="371" r:id="rId12"/>
    <p:sldId id="363" r:id="rId13"/>
    <p:sldId id="364" r:id="rId14"/>
    <p:sldId id="366" r:id="rId15"/>
    <p:sldId id="367" r:id="rId16"/>
    <p:sldId id="375" r:id="rId17"/>
    <p:sldId id="376" r:id="rId18"/>
    <p:sldId id="377" r:id="rId19"/>
    <p:sldId id="378" r:id="rId20"/>
    <p:sldId id="368" r:id="rId21"/>
    <p:sldId id="370" r:id="rId22"/>
    <p:sldId id="369" r:id="rId23"/>
    <p:sldId id="379" r:id="rId24"/>
    <p:sldId id="380" r:id="rId25"/>
    <p:sldId id="381" r:id="rId26"/>
    <p:sldId id="382" r:id="rId27"/>
    <p:sldId id="398" r:id="rId28"/>
    <p:sldId id="399" r:id="rId29"/>
    <p:sldId id="384" r:id="rId30"/>
    <p:sldId id="391" r:id="rId31"/>
    <p:sldId id="385" r:id="rId32"/>
    <p:sldId id="337" r:id="rId33"/>
    <p:sldId id="318" r:id="rId34"/>
    <p:sldId id="328" r:id="rId35"/>
    <p:sldId id="346" r:id="rId36"/>
    <p:sldId id="320" r:id="rId37"/>
    <p:sldId id="414" r:id="rId38"/>
    <p:sldId id="321" r:id="rId39"/>
    <p:sldId id="389" r:id="rId40"/>
    <p:sldId id="329" r:id="rId41"/>
    <p:sldId id="322" r:id="rId42"/>
    <p:sldId id="323" r:id="rId43"/>
    <p:sldId id="392" r:id="rId44"/>
    <p:sldId id="393" r:id="rId45"/>
    <p:sldId id="330" r:id="rId46"/>
    <p:sldId id="400" r:id="rId47"/>
    <p:sldId id="332" r:id="rId48"/>
    <p:sldId id="397" r:id="rId49"/>
    <p:sldId id="390" r:id="rId50"/>
    <p:sldId id="388" r:id="rId51"/>
    <p:sldId id="394" r:id="rId52"/>
    <p:sldId id="395" r:id="rId53"/>
    <p:sldId id="408" r:id="rId54"/>
    <p:sldId id="333" r:id="rId55"/>
    <p:sldId id="351" r:id="rId56"/>
    <p:sldId id="354" r:id="rId57"/>
    <p:sldId id="355" r:id="rId58"/>
    <p:sldId id="402" r:id="rId59"/>
    <p:sldId id="401" r:id="rId60"/>
    <p:sldId id="407" r:id="rId61"/>
    <p:sldId id="404" r:id="rId62"/>
    <p:sldId id="403" r:id="rId63"/>
    <p:sldId id="406" r:id="rId64"/>
    <p:sldId id="411" r:id="rId65"/>
    <p:sldId id="412" r:id="rId66"/>
    <p:sldId id="409" r:id="rId67"/>
    <p:sldId id="410" r:id="rId68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5" autoAdjust="0"/>
    <p:restoredTop sz="61656" autoAdjust="0"/>
  </p:normalViewPr>
  <p:slideViewPr>
    <p:cSldViewPr snapToGrid="0" snapToObjects="1">
      <p:cViewPr varScale="1">
        <p:scale>
          <a:sx n="73" d="100"/>
          <a:sy n="73" d="100"/>
        </p:scale>
        <p:origin x="282" y="60"/>
      </p:cViewPr>
      <p:guideLst>
        <p:guide orient="horz" pos="3865"/>
        <p:guide pos="498"/>
      </p:guideLst>
    </p:cSldViewPr>
  </p:slideViewPr>
  <p:outlineViewPr>
    <p:cViewPr>
      <p:scale>
        <a:sx n="33" d="100"/>
        <a:sy n="33" d="100"/>
      </p:scale>
      <p:origin x="0" y="156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11754-0036-9945-AFE9-9AA0D8D92957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709842-2385-9340-BFDF-C64087C6D624}">
      <dgm:prSet phldrT="[Text]" custT="1"/>
      <dgm:spPr/>
      <dgm:t>
        <a:bodyPr/>
        <a:lstStyle/>
        <a:p>
          <a:r>
            <a:rPr lang="en-US" sz="3200" dirty="0" smtClean="0"/>
            <a:t>Galaxy</a:t>
          </a:r>
          <a:br>
            <a:rPr lang="en-US" sz="3200" dirty="0" smtClean="0"/>
          </a:br>
          <a:r>
            <a:rPr lang="en-US" sz="3200" dirty="0" smtClean="0"/>
            <a:t>(VM)</a:t>
          </a:r>
          <a:endParaRPr lang="en-US" sz="3200" dirty="0"/>
        </a:p>
      </dgm:t>
    </dgm:pt>
    <dgm:pt modelId="{0038D9C3-73EE-194B-9478-FF3F55A6AFCA}" type="parTrans" cxnId="{2BE36C90-26D8-DD4F-B685-E51475880C2E}">
      <dgm:prSet/>
      <dgm:spPr/>
      <dgm:t>
        <a:bodyPr/>
        <a:lstStyle/>
        <a:p>
          <a:endParaRPr lang="en-US"/>
        </a:p>
      </dgm:t>
    </dgm:pt>
    <dgm:pt modelId="{91514561-11AB-2F44-828D-07069F170488}" type="sibTrans" cxnId="{2BE36C90-26D8-DD4F-B685-E51475880C2E}">
      <dgm:prSet custT="1"/>
      <dgm:spPr/>
      <dgm:t>
        <a:bodyPr/>
        <a:lstStyle/>
        <a:p>
          <a:r>
            <a:rPr lang="en-US" sz="2000" dirty="0" smtClean="0">
              <a:solidFill>
                <a:srgbClr val="000000"/>
              </a:solidFill>
            </a:rPr>
            <a:t>LWR / Pulsar</a:t>
          </a:r>
          <a:endParaRPr lang="en-US" sz="2000" dirty="0">
            <a:solidFill>
              <a:srgbClr val="000000"/>
            </a:solidFill>
          </a:endParaRPr>
        </a:p>
      </dgm:t>
    </dgm:pt>
    <dgm:pt modelId="{A99807BE-82E4-ED47-9C7D-DA34C3B205BD}">
      <dgm:prSet phldrT="[Text]" custT="1"/>
      <dgm:spPr/>
      <dgm:t>
        <a:bodyPr/>
        <a:lstStyle/>
        <a:p>
          <a:r>
            <a:rPr lang="en-US" sz="3200" dirty="0" err="1" smtClean="0"/>
            <a:t>Stallo</a:t>
          </a:r>
          <a:endParaRPr lang="en-US" sz="3200" dirty="0"/>
        </a:p>
      </dgm:t>
    </dgm:pt>
    <dgm:pt modelId="{E84D5357-A747-714D-BC6B-C64686282CF6}" type="parTrans" cxnId="{A0C51222-A767-1545-8A09-A99FFF6E7B0B}">
      <dgm:prSet/>
      <dgm:spPr/>
      <dgm:t>
        <a:bodyPr/>
        <a:lstStyle/>
        <a:p>
          <a:endParaRPr lang="en-US"/>
        </a:p>
      </dgm:t>
    </dgm:pt>
    <dgm:pt modelId="{7517C27F-5193-D248-BA93-114F588FF5C1}" type="sibTrans" cxnId="{A0C51222-A767-1545-8A09-A99FFF6E7B0B}">
      <dgm:prSet custT="1"/>
      <dgm:spPr/>
      <dgm:t>
        <a:bodyPr/>
        <a:lstStyle/>
        <a:p>
          <a:r>
            <a:rPr lang="en-US" sz="2000" dirty="0" err="1" smtClean="0">
              <a:solidFill>
                <a:srgbClr val="000000"/>
              </a:solidFill>
            </a:rPr>
            <a:t>qsub</a:t>
          </a:r>
          <a:r>
            <a:rPr lang="en-US" sz="2000" dirty="0" smtClean="0">
              <a:solidFill>
                <a:srgbClr val="000000"/>
              </a:solidFill>
            </a:rPr>
            <a:t> / scripts</a:t>
          </a:r>
          <a:endParaRPr lang="en-US" sz="2000" dirty="0">
            <a:solidFill>
              <a:srgbClr val="000000"/>
            </a:solidFill>
          </a:endParaRPr>
        </a:p>
      </dgm:t>
    </dgm:pt>
    <dgm:pt modelId="{3B44CB79-998E-CE4B-9917-705F4D8777A6}">
      <dgm:prSet phldrT="[Text]" custT="1"/>
      <dgm:spPr/>
      <dgm:t>
        <a:bodyPr/>
        <a:lstStyle/>
        <a:p>
          <a:r>
            <a:rPr lang="en-US" sz="3200" dirty="0" smtClean="0"/>
            <a:t>META-pipe</a:t>
          </a:r>
          <a:endParaRPr lang="en-US" sz="3200" dirty="0"/>
        </a:p>
      </dgm:t>
    </dgm:pt>
    <dgm:pt modelId="{31D888FF-97A1-1946-9DEA-F25D3E5EEB2D}" type="parTrans" cxnId="{92B8DD4A-65A7-A34E-A905-477D5B88F4E4}">
      <dgm:prSet/>
      <dgm:spPr/>
      <dgm:t>
        <a:bodyPr/>
        <a:lstStyle/>
        <a:p>
          <a:endParaRPr lang="en-US"/>
        </a:p>
      </dgm:t>
    </dgm:pt>
    <dgm:pt modelId="{5A2E845B-F630-9B4C-BF60-3B9F7C0F8BDC}" type="sibTrans" cxnId="{92B8DD4A-65A7-A34E-A905-477D5B88F4E4}">
      <dgm:prSet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</a:rPr>
            <a:t>Galaxy Tool</a:t>
          </a:r>
        </a:p>
      </dgm:t>
    </dgm:pt>
    <dgm:pt modelId="{4D9FBE92-EE51-3E4B-A879-E94FD8248B18}" type="pres">
      <dgm:prSet presAssocID="{5D911754-0036-9945-AFE9-9AA0D8D9295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4F988A-240B-FC41-8277-DE6ECB61603D}" type="pres">
      <dgm:prSet presAssocID="{28709842-2385-9340-BFDF-C64087C6D62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3F6F1-E49B-144D-B2C6-77FF9B30D569}" type="pres">
      <dgm:prSet presAssocID="{91514561-11AB-2F44-828D-07069F170488}" presName="sibTrans" presStyleLbl="sibTrans2D1" presStyleIdx="0" presStyleCnt="3" custScaleX="132672" custScaleY="173085"/>
      <dgm:spPr/>
      <dgm:t>
        <a:bodyPr/>
        <a:lstStyle/>
        <a:p>
          <a:endParaRPr lang="en-US"/>
        </a:p>
      </dgm:t>
    </dgm:pt>
    <dgm:pt modelId="{44504CF8-BC14-0D4F-AE22-4AFEE014108C}" type="pres">
      <dgm:prSet presAssocID="{91514561-11AB-2F44-828D-07069F17048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B2FA4D33-0FBF-3847-9E9E-59BC77A3C343}" type="pres">
      <dgm:prSet presAssocID="{A99807BE-82E4-ED47-9C7D-DA34C3B205B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7AE4D-BB4C-7B4B-A4F5-0ED08B24AAEE}" type="pres">
      <dgm:prSet presAssocID="{7517C27F-5193-D248-BA93-114F588FF5C1}" presName="sibTrans" presStyleLbl="sibTrans2D1" presStyleIdx="1" presStyleCnt="3" custScaleX="118161" custScaleY="175231"/>
      <dgm:spPr/>
      <dgm:t>
        <a:bodyPr/>
        <a:lstStyle/>
        <a:p>
          <a:endParaRPr lang="en-US"/>
        </a:p>
      </dgm:t>
    </dgm:pt>
    <dgm:pt modelId="{7B1C1094-E8C2-4344-BE0F-06C7EC9DF037}" type="pres">
      <dgm:prSet presAssocID="{7517C27F-5193-D248-BA93-114F588FF5C1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F12ADE3-B7B5-F148-983E-672D636A5529}" type="pres">
      <dgm:prSet presAssocID="{3B44CB79-998E-CE4B-9917-705F4D8777A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ACBB15-932E-3C46-A91C-FEF385D76C1E}" type="pres">
      <dgm:prSet presAssocID="{5A2E845B-F630-9B4C-BF60-3B9F7C0F8BDC}" presName="sibTrans" presStyleLbl="sibTrans2D1" presStyleIdx="2" presStyleCnt="3" custScaleX="144252" custScaleY="166448"/>
      <dgm:spPr/>
      <dgm:t>
        <a:bodyPr/>
        <a:lstStyle/>
        <a:p>
          <a:endParaRPr lang="en-US"/>
        </a:p>
      </dgm:t>
    </dgm:pt>
    <dgm:pt modelId="{111FA85C-6E39-574B-9AD2-00D7FF57D6D2}" type="pres">
      <dgm:prSet presAssocID="{5A2E845B-F630-9B4C-BF60-3B9F7C0F8BDC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CEFB305-DA4C-9146-9904-DE61E4B5E0F9}" type="presOf" srcId="{7517C27F-5193-D248-BA93-114F588FF5C1}" destId="{0397AE4D-BB4C-7B4B-A4F5-0ED08B24AAEE}" srcOrd="0" destOrd="0" presId="urn:microsoft.com/office/officeart/2005/8/layout/cycle7"/>
    <dgm:cxn modelId="{FBA6800C-5A1F-6C45-9513-6C90E2D96EE8}" type="presOf" srcId="{91514561-11AB-2F44-828D-07069F170488}" destId="{F5E3F6F1-E49B-144D-B2C6-77FF9B30D569}" srcOrd="0" destOrd="0" presId="urn:microsoft.com/office/officeart/2005/8/layout/cycle7"/>
    <dgm:cxn modelId="{3D045D3C-9480-B34D-A1DF-E6B126D28FA2}" type="presOf" srcId="{A99807BE-82E4-ED47-9C7D-DA34C3B205BD}" destId="{B2FA4D33-0FBF-3847-9E9E-59BC77A3C343}" srcOrd="0" destOrd="0" presId="urn:microsoft.com/office/officeart/2005/8/layout/cycle7"/>
    <dgm:cxn modelId="{FCDE20D0-3C8E-AF4C-87EC-583C0EC4A5CC}" type="presOf" srcId="{28709842-2385-9340-BFDF-C64087C6D624}" destId="{B04F988A-240B-FC41-8277-DE6ECB61603D}" srcOrd="0" destOrd="0" presId="urn:microsoft.com/office/officeart/2005/8/layout/cycle7"/>
    <dgm:cxn modelId="{8CF5097A-19B1-F14C-B404-5B1F5DF7DA5E}" type="presOf" srcId="{91514561-11AB-2F44-828D-07069F170488}" destId="{44504CF8-BC14-0D4F-AE22-4AFEE014108C}" srcOrd="1" destOrd="0" presId="urn:microsoft.com/office/officeart/2005/8/layout/cycle7"/>
    <dgm:cxn modelId="{87568241-4438-3A43-95BE-EDA93A37CDCA}" type="presOf" srcId="{7517C27F-5193-D248-BA93-114F588FF5C1}" destId="{7B1C1094-E8C2-4344-BE0F-06C7EC9DF037}" srcOrd="1" destOrd="0" presId="urn:microsoft.com/office/officeart/2005/8/layout/cycle7"/>
    <dgm:cxn modelId="{92B8DD4A-65A7-A34E-A905-477D5B88F4E4}" srcId="{5D911754-0036-9945-AFE9-9AA0D8D92957}" destId="{3B44CB79-998E-CE4B-9917-705F4D8777A6}" srcOrd="2" destOrd="0" parTransId="{31D888FF-97A1-1946-9DEA-F25D3E5EEB2D}" sibTransId="{5A2E845B-F630-9B4C-BF60-3B9F7C0F8BDC}"/>
    <dgm:cxn modelId="{2BE36C90-26D8-DD4F-B685-E51475880C2E}" srcId="{5D911754-0036-9945-AFE9-9AA0D8D92957}" destId="{28709842-2385-9340-BFDF-C64087C6D624}" srcOrd="0" destOrd="0" parTransId="{0038D9C3-73EE-194B-9478-FF3F55A6AFCA}" sibTransId="{91514561-11AB-2F44-828D-07069F170488}"/>
    <dgm:cxn modelId="{A0C51222-A767-1545-8A09-A99FFF6E7B0B}" srcId="{5D911754-0036-9945-AFE9-9AA0D8D92957}" destId="{A99807BE-82E4-ED47-9C7D-DA34C3B205BD}" srcOrd="1" destOrd="0" parTransId="{E84D5357-A747-714D-BC6B-C64686282CF6}" sibTransId="{7517C27F-5193-D248-BA93-114F588FF5C1}"/>
    <dgm:cxn modelId="{C9F6FED5-19A7-644F-9927-6B07A34C63AB}" type="presOf" srcId="{3B44CB79-998E-CE4B-9917-705F4D8777A6}" destId="{7F12ADE3-B7B5-F148-983E-672D636A5529}" srcOrd="0" destOrd="0" presId="urn:microsoft.com/office/officeart/2005/8/layout/cycle7"/>
    <dgm:cxn modelId="{6A5D4020-9005-7A4F-B629-89F0DEF489EC}" type="presOf" srcId="{5A2E845B-F630-9B4C-BF60-3B9F7C0F8BDC}" destId="{111FA85C-6E39-574B-9AD2-00D7FF57D6D2}" srcOrd="1" destOrd="0" presId="urn:microsoft.com/office/officeart/2005/8/layout/cycle7"/>
    <dgm:cxn modelId="{7D551026-638A-0643-8D79-064C22EC3B7C}" type="presOf" srcId="{5A2E845B-F630-9B4C-BF60-3B9F7C0F8BDC}" destId="{27ACBB15-932E-3C46-A91C-FEF385D76C1E}" srcOrd="0" destOrd="0" presId="urn:microsoft.com/office/officeart/2005/8/layout/cycle7"/>
    <dgm:cxn modelId="{0FC0EEA3-5B42-9B4A-AAAF-F265ED3FF08A}" type="presOf" srcId="{5D911754-0036-9945-AFE9-9AA0D8D92957}" destId="{4D9FBE92-EE51-3E4B-A879-E94FD8248B18}" srcOrd="0" destOrd="0" presId="urn:microsoft.com/office/officeart/2005/8/layout/cycle7"/>
    <dgm:cxn modelId="{BEF3FFFE-A1D0-804C-B032-658BA41FCC8C}" type="presParOf" srcId="{4D9FBE92-EE51-3E4B-A879-E94FD8248B18}" destId="{B04F988A-240B-FC41-8277-DE6ECB61603D}" srcOrd="0" destOrd="0" presId="urn:microsoft.com/office/officeart/2005/8/layout/cycle7"/>
    <dgm:cxn modelId="{EA9D5894-AAED-A24D-AEB6-3985CAD7AA06}" type="presParOf" srcId="{4D9FBE92-EE51-3E4B-A879-E94FD8248B18}" destId="{F5E3F6F1-E49B-144D-B2C6-77FF9B30D569}" srcOrd="1" destOrd="0" presId="urn:microsoft.com/office/officeart/2005/8/layout/cycle7"/>
    <dgm:cxn modelId="{F453A8CE-BA1F-9A45-A660-31E8BBAA0430}" type="presParOf" srcId="{F5E3F6F1-E49B-144D-B2C6-77FF9B30D569}" destId="{44504CF8-BC14-0D4F-AE22-4AFEE014108C}" srcOrd="0" destOrd="0" presId="urn:microsoft.com/office/officeart/2005/8/layout/cycle7"/>
    <dgm:cxn modelId="{B89556E4-7D79-844E-8D79-F877B09E3256}" type="presParOf" srcId="{4D9FBE92-EE51-3E4B-A879-E94FD8248B18}" destId="{B2FA4D33-0FBF-3847-9E9E-59BC77A3C343}" srcOrd="2" destOrd="0" presId="urn:microsoft.com/office/officeart/2005/8/layout/cycle7"/>
    <dgm:cxn modelId="{526C2F37-DAAC-624D-B054-542234228996}" type="presParOf" srcId="{4D9FBE92-EE51-3E4B-A879-E94FD8248B18}" destId="{0397AE4D-BB4C-7B4B-A4F5-0ED08B24AAEE}" srcOrd="3" destOrd="0" presId="urn:microsoft.com/office/officeart/2005/8/layout/cycle7"/>
    <dgm:cxn modelId="{FD103030-2E35-6942-8D93-D510B9BC6876}" type="presParOf" srcId="{0397AE4D-BB4C-7B4B-A4F5-0ED08B24AAEE}" destId="{7B1C1094-E8C2-4344-BE0F-06C7EC9DF037}" srcOrd="0" destOrd="0" presId="urn:microsoft.com/office/officeart/2005/8/layout/cycle7"/>
    <dgm:cxn modelId="{B80EE168-8288-D040-95AB-6B7916045634}" type="presParOf" srcId="{4D9FBE92-EE51-3E4B-A879-E94FD8248B18}" destId="{7F12ADE3-B7B5-F148-983E-672D636A5529}" srcOrd="4" destOrd="0" presId="urn:microsoft.com/office/officeart/2005/8/layout/cycle7"/>
    <dgm:cxn modelId="{9DF239C6-F501-6D4A-A761-E2E0FD25B97A}" type="presParOf" srcId="{4D9FBE92-EE51-3E4B-A879-E94FD8248B18}" destId="{27ACBB15-932E-3C46-A91C-FEF385D76C1E}" srcOrd="5" destOrd="0" presId="urn:microsoft.com/office/officeart/2005/8/layout/cycle7"/>
    <dgm:cxn modelId="{B9559C5F-D705-5A48-9A3E-2ABB07633EC2}" type="presParOf" srcId="{27ACBB15-932E-3C46-A91C-FEF385D76C1E}" destId="{111FA85C-6E39-574B-9AD2-00D7FF57D6D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F988A-240B-FC41-8277-DE6ECB61603D}">
      <dsp:nvSpPr>
        <dsp:cNvPr id="0" name=""/>
        <dsp:cNvSpPr/>
      </dsp:nvSpPr>
      <dsp:spPr>
        <a:xfrm>
          <a:off x="2315995" y="929"/>
          <a:ext cx="2368980" cy="118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Galaxy</a:t>
          </a:r>
          <a:br>
            <a:rPr lang="en-US" sz="3200" kern="1200" dirty="0" smtClean="0"/>
          </a:br>
          <a:r>
            <a:rPr lang="en-US" sz="3200" kern="1200" dirty="0" smtClean="0"/>
            <a:t>(VM)</a:t>
          </a:r>
          <a:endParaRPr lang="en-US" sz="3200" kern="1200" dirty="0"/>
        </a:p>
      </dsp:txBody>
      <dsp:txXfrm>
        <a:off x="2350688" y="35622"/>
        <a:ext cx="2299594" cy="1115104"/>
      </dsp:txXfrm>
    </dsp:sp>
    <dsp:sp modelId="{F5E3F6F1-E49B-144D-B2C6-77FF9B30D569}">
      <dsp:nvSpPr>
        <dsp:cNvPr id="0" name=""/>
        <dsp:cNvSpPr/>
      </dsp:nvSpPr>
      <dsp:spPr>
        <a:xfrm rot="3600000">
          <a:off x="3660350" y="1927219"/>
          <a:ext cx="1634977" cy="71756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LWR / Pulsar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3875618" y="2070731"/>
        <a:ext cx="1204441" cy="430537"/>
      </dsp:txXfrm>
    </dsp:sp>
    <dsp:sp modelId="{B2FA4D33-0FBF-3847-9E9E-59BC77A3C343}">
      <dsp:nvSpPr>
        <dsp:cNvPr id="0" name=""/>
        <dsp:cNvSpPr/>
      </dsp:nvSpPr>
      <dsp:spPr>
        <a:xfrm>
          <a:off x="4270701" y="3386580"/>
          <a:ext cx="2368980" cy="118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Stallo</a:t>
          </a:r>
          <a:endParaRPr lang="en-US" sz="3200" kern="1200" dirty="0"/>
        </a:p>
      </dsp:txBody>
      <dsp:txXfrm>
        <a:off x="4305394" y="3421273"/>
        <a:ext cx="2299594" cy="1115104"/>
      </dsp:txXfrm>
    </dsp:sp>
    <dsp:sp modelId="{0397AE4D-BB4C-7B4B-A4F5-0ED08B24AAEE}">
      <dsp:nvSpPr>
        <dsp:cNvPr id="0" name=""/>
        <dsp:cNvSpPr/>
      </dsp:nvSpPr>
      <dsp:spPr>
        <a:xfrm rot="10800000">
          <a:off x="2772409" y="3615596"/>
          <a:ext cx="1456151" cy="7264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rgbClr val="000000"/>
              </a:solidFill>
            </a:rPr>
            <a:t>qsub</a:t>
          </a:r>
          <a:r>
            <a:rPr lang="en-US" sz="2000" kern="1200" dirty="0" smtClean="0">
              <a:solidFill>
                <a:srgbClr val="000000"/>
              </a:solidFill>
            </a:rPr>
            <a:t> / scripts</a:t>
          </a:r>
          <a:endParaRPr lang="en-US" sz="2000" kern="1200" dirty="0">
            <a:solidFill>
              <a:srgbClr val="000000"/>
            </a:solidFill>
          </a:endParaRPr>
        </a:p>
      </dsp:txBody>
      <dsp:txXfrm rot="10800000">
        <a:off x="2990346" y="3760888"/>
        <a:ext cx="1020277" cy="435874"/>
      </dsp:txXfrm>
    </dsp:sp>
    <dsp:sp modelId="{7F12ADE3-B7B5-F148-983E-672D636A5529}">
      <dsp:nvSpPr>
        <dsp:cNvPr id="0" name=""/>
        <dsp:cNvSpPr/>
      </dsp:nvSpPr>
      <dsp:spPr>
        <a:xfrm>
          <a:off x="361288" y="3386580"/>
          <a:ext cx="2368980" cy="118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META-pipe</a:t>
          </a:r>
          <a:endParaRPr lang="en-US" sz="3200" kern="1200" dirty="0"/>
        </a:p>
      </dsp:txBody>
      <dsp:txXfrm>
        <a:off x="395981" y="3421273"/>
        <a:ext cx="2299594" cy="1115104"/>
      </dsp:txXfrm>
    </dsp:sp>
    <dsp:sp modelId="{27ACBB15-932E-3C46-A91C-FEF385D76C1E}">
      <dsp:nvSpPr>
        <dsp:cNvPr id="0" name=""/>
        <dsp:cNvSpPr/>
      </dsp:nvSpPr>
      <dsp:spPr>
        <a:xfrm rot="18000000">
          <a:off x="1634291" y="1940976"/>
          <a:ext cx="1777682" cy="69004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Galaxy Tool</a:t>
          </a:r>
        </a:p>
      </dsp:txBody>
      <dsp:txXfrm>
        <a:off x="1841305" y="2078985"/>
        <a:ext cx="1363654" cy="414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B7141-E22B-4746-95A6-E55A464BAE5F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C82C4-7C56-F74D-9D34-54FC0777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1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13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Spark: 2010/</a:t>
            </a:r>
            <a:r>
              <a:rPr lang="en-US" baseline="0" dirty="0" smtClean="0"/>
              <a:t>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08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Tableu</a:t>
            </a:r>
            <a:r>
              <a:rPr lang="en-US" dirty="0" smtClean="0"/>
              <a:t> IP: 2013</a:t>
            </a:r>
          </a:p>
          <a:p>
            <a:r>
              <a:rPr lang="en-US" dirty="0" err="1" smtClean="0"/>
              <a:t>Trifacta</a:t>
            </a:r>
            <a:r>
              <a:rPr lang="en-US" dirty="0" smtClean="0"/>
              <a:t> startup: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97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2011: launched</a:t>
            </a:r>
          </a:p>
          <a:p>
            <a:r>
              <a:rPr lang="en-US" dirty="0" err="1" smtClean="0"/>
              <a:t>UiT</a:t>
            </a:r>
            <a:r>
              <a:rPr lang="en-US" baseline="0" dirty="0" smtClean="0"/>
              <a:t> got one in 2013?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62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Oxford </a:t>
            </a:r>
            <a:r>
              <a:rPr lang="en-US" dirty="0" err="1" smtClean="0"/>
              <a:t>nanopores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15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2013: Special</a:t>
            </a:r>
            <a:r>
              <a:rPr lang="en-US" baseline="0" dirty="0" smtClean="0"/>
              <a:t> issue on cancer genomics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2015: marine metagenomics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41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2015: 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5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07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925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2321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15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FBB21-018B-4745-B5BB-CD81C80D22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72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2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64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64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82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24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68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7326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3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41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566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297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 founded:</a:t>
            </a:r>
            <a:r>
              <a:rPr lang="en-US" baseline="0" dirty="0" smtClean="0"/>
              <a:t> 1998</a:t>
            </a:r>
            <a:endParaRPr lang="en-US" dirty="0" smtClean="0"/>
          </a:p>
          <a:p>
            <a:r>
              <a:rPr lang="en-US" dirty="0" smtClean="0"/>
              <a:t>GFS: 2003</a:t>
            </a:r>
          </a:p>
          <a:p>
            <a:r>
              <a:rPr lang="en-US" dirty="0" smtClean="0"/>
              <a:t>M/R: 2004</a:t>
            </a:r>
          </a:p>
          <a:p>
            <a:r>
              <a:rPr lang="en-US" dirty="0" err="1" smtClean="0"/>
              <a:t>BigTable</a:t>
            </a:r>
            <a:r>
              <a:rPr lang="en-US" dirty="0" smtClean="0"/>
              <a:t>: 2006</a:t>
            </a:r>
          </a:p>
          <a:p>
            <a:r>
              <a:rPr lang="en-US" dirty="0" smtClean="0"/>
              <a:t>Hadoop: 2005ish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4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60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Published in 2009</a:t>
            </a:r>
          </a:p>
          <a:p>
            <a:endParaRPr lang="en-US" dirty="0" smtClean="0"/>
          </a:p>
          <a:p>
            <a:r>
              <a:rPr lang="en-US" dirty="0" smtClean="0"/>
              <a:t>Jim Gray’s talk 2007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Empirical</a:t>
            </a:r>
          </a:p>
          <a:p>
            <a:pPr marL="228600" indent="-228600">
              <a:buAutoNum type="arabicPeriod"/>
            </a:pPr>
            <a:r>
              <a:rPr lang="en-US" dirty="0" smtClean="0"/>
              <a:t>Theoretical</a:t>
            </a:r>
          </a:p>
          <a:p>
            <a:pPr marL="228600" indent="-228600">
              <a:buAutoNum type="arabicPeriod"/>
            </a:pPr>
            <a:r>
              <a:rPr lang="en-US" dirty="0" smtClean="0"/>
              <a:t>Computational</a:t>
            </a:r>
          </a:p>
          <a:p>
            <a:pPr marL="228600" indent="-228600">
              <a:buAutoNum type="arabicPeriod"/>
            </a:pPr>
            <a:r>
              <a:rPr lang="en-US" dirty="0" smtClean="0"/>
              <a:t>Data</a:t>
            </a:r>
            <a:r>
              <a:rPr lang="en-US" baseline="0" dirty="0" smtClean="0"/>
              <a:t>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63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84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50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7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910403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  <a:endParaRPr lang="en-US" noProof="0"/>
          </a:p>
        </p:txBody>
      </p:sp>
      <p:cxnSp>
        <p:nvCxnSpPr>
          <p:cNvPr id="15" name="Rett linje 14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 userDrawn="1"/>
        </p:nvCxnSpPr>
        <p:spPr>
          <a:xfrm>
            <a:off x="790575" y="3470437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e 19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21" name="Bilde 20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  <a:endParaRPr lang="en-US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9/8/2015</a:t>
            </a:fld>
            <a:endParaRPr lang="en-US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298" y="1837780"/>
            <a:ext cx="3710050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  <a:endParaRPr lang="en-US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9/8/2015</a:t>
            </a:fld>
            <a:endParaRPr lang="en-US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0364" y="1837780"/>
            <a:ext cx="3710050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9/8/2015</a:t>
            </a:fld>
            <a:endParaRPr lang="en-US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9/8/2015</a:t>
            </a:fld>
            <a:endParaRPr lang="en-US" noProof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9/8/2015</a:t>
            </a:fld>
            <a:endParaRPr lang="en-US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Rektangel 6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  <a:endParaRPr lang="en-US" noProof="0"/>
          </a:p>
        </p:txBody>
      </p:sp>
      <p:cxnSp>
        <p:nvCxnSpPr>
          <p:cNvPr id="10" name="Rett linje 9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706461" y="5870703"/>
            <a:ext cx="7763835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7" name="Bilde 16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18" name="Bilde 17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17A7-2136-344E-BCA2-C865C6895E70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55ED-DC62-6249-9419-1671131A56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6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0298" y="300207"/>
            <a:ext cx="7880116" cy="1216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0298" y="1751183"/>
            <a:ext cx="7888582" cy="437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4" y="6356350"/>
            <a:ext cx="647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DF9E8F3-4849-FA48-B4C8-2D894E979956}" type="datetimeFigureOut">
              <a:rPr lang="nn-NO" smtClean="0"/>
              <a:pPr/>
              <a:t>08.09.2015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9119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198" y="6356350"/>
            <a:ext cx="182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967F36-0B61-F749-ACDB-F36D75792314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0" name="Rett linje 9"/>
          <p:cNvCxnSpPr/>
          <p:nvPr/>
        </p:nvCxnSpPr>
        <p:spPr>
          <a:xfrm rot="5400000">
            <a:off x="7719374" y="54333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rot="10800000" flipV="1">
            <a:off x="6927454" y="5850106"/>
            <a:ext cx="2216545" cy="1007893"/>
          </a:xfrm>
          <a:prstGeom prst="line">
            <a:avLst/>
          </a:prstGeom>
          <a:ln>
            <a:solidFill>
              <a:schemeClr val="accent3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rot="5400000">
            <a:off x="8334479" y="6048478"/>
            <a:ext cx="1161841" cy="457200"/>
          </a:xfrm>
          <a:prstGeom prst="line">
            <a:avLst/>
          </a:prstGeom>
          <a:ln w="19050" cap="flat" cmpd="sng" algn="ctr">
            <a:solidFill>
              <a:schemeClr val="accent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770100" y="1603376"/>
            <a:ext cx="778878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ite.uit.no/nowac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fb.cs.uit.no/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bdps.cs.uit.n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github.com/fjukstad/kvik" TargetMode="External"/><Relationship Id="rId2" Type="http://schemas.openxmlformats.org/officeDocument/2006/relationships/hyperlink" Target="file:///\\localhost\kvik.cs.uit.no\8888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youtu.be/NFUDsPQRwqE" TargetMode="External"/><Relationship Id="rId2" Type="http://schemas.openxmlformats.org/officeDocument/2006/relationships/hyperlink" Target="github.com/UniversityofTromso/mrclean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seek.princeton.edu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imp.princeton.edu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EdvardPedersen/GeStor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sourceforge.net/projects/mortal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galaxy-uit.bioinfo.no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uit-inf-2202.github.io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settinnegetbil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3" y="0"/>
            <a:ext cx="9127096" cy="6857999"/>
          </a:xfrm>
          <a:prstGeom prst="rect">
            <a:avLst/>
          </a:prstGeom>
        </p:spPr>
      </p:pic>
      <p:pic>
        <p:nvPicPr>
          <p:cNvPr id="14" name="Picture 4" descr="Nytt bild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19"/>
          <a:stretch/>
        </p:blipFill>
        <p:spPr bwMode="auto">
          <a:xfrm>
            <a:off x="3942676" y="0"/>
            <a:ext cx="520132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e 11"/>
          <p:cNvGrpSpPr/>
          <p:nvPr/>
        </p:nvGrpSpPr>
        <p:grpSpPr>
          <a:xfrm>
            <a:off x="1274" y="-129789"/>
            <a:ext cx="6854594" cy="7034143"/>
            <a:chOff x="1274" y="-129789"/>
            <a:chExt cx="6854594" cy="7034143"/>
          </a:xfrm>
        </p:grpSpPr>
        <p:pic>
          <p:nvPicPr>
            <p:cNvPr id="15" name="Bilde 14" descr="Untitled-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4" y="0"/>
              <a:ext cx="6845323" cy="6858000"/>
            </a:xfrm>
            <a:prstGeom prst="rect">
              <a:avLst/>
            </a:prstGeom>
          </p:spPr>
        </p:pic>
        <p:cxnSp>
          <p:nvCxnSpPr>
            <p:cNvPr id="17" name="Rett linje 16"/>
            <p:cNvCxnSpPr/>
            <p:nvPr/>
          </p:nvCxnSpPr>
          <p:spPr>
            <a:xfrm rot="5400000">
              <a:off x="2038799" y="2087286"/>
              <a:ext cx="7034143" cy="2599994"/>
            </a:xfrm>
            <a:prstGeom prst="line">
              <a:avLst/>
            </a:prstGeom>
            <a:ln w="1016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Big </a:t>
            </a:r>
            <a:r>
              <a:rPr lang="en-US" dirty="0" smtClean="0"/>
              <a:t>Biological Data</a:t>
            </a:r>
            <a:endParaRPr lang="en-US" dirty="0"/>
          </a:p>
        </p:txBody>
      </p:sp>
      <p:cxnSp>
        <p:nvCxnSpPr>
          <p:cNvPr id="10" name="Rett linje 9"/>
          <p:cNvCxnSpPr/>
          <p:nvPr/>
        </p:nvCxnSpPr>
        <p:spPr>
          <a:xfrm>
            <a:off x="790575" y="3490439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LogoNors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228" y="5990616"/>
            <a:ext cx="532397" cy="532397"/>
          </a:xfrm>
          <a:prstGeom prst="rect">
            <a:avLst/>
          </a:prstGeom>
        </p:spPr>
      </p:pic>
      <p:pic>
        <p:nvPicPr>
          <p:cNvPr id="16" name="Bilde 15" descr="UiT_Navn_en_blaa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  <p:sp>
        <p:nvSpPr>
          <p:cNvPr id="18" name="TekstSylinder 17"/>
          <p:cNvSpPr txBox="1"/>
          <p:nvPr/>
        </p:nvSpPr>
        <p:spPr>
          <a:xfrm>
            <a:off x="4371110" y="6642555"/>
            <a:ext cx="1431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Photo: Jo </a:t>
            </a:r>
            <a:r>
              <a:rPr lang="nb-NO" sz="800" dirty="0" err="1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Jorem</a:t>
            </a:r>
            <a:r>
              <a:rPr lang="nb-NO" sz="8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Aarseth</a:t>
            </a:r>
            <a:endParaRPr lang="nb-NO" sz="8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/>
              <a:t>Lars Ailo Bongo</a:t>
            </a:r>
            <a:endParaRPr lang="en-US" sz="1600" baseline="30000" dirty="0"/>
          </a:p>
          <a:p>
            <a:r>
              <a:rPr lang="en-US" dirty="0" smtClean="0"/>
              <a:t>Dept</a:t>
            </a:r>
            <a:r>
              <a:rPr lang="en-US" dirty="0"/>
              <a:t>. of Computer Science </a:t>
            </a:r>
            <a:r>
              <a:rPr lang="en-US" dirty="0" smtClean="0"/>
              <a:t>&amp; </a:t>
            </a:r>
            <a:r>
              <a:rPr lang="en-US" dirty="0"/>
              <a:t>Center for Bioinformatics,</a:t>
            </a:r>
          </a:p>
          <a:p>
            <a:r>
              <a:rPr lang="en-US" dirty="0"/>
              <a:t>University of </a:t>
            </a:r>
            <a:r>
              <a:rPr lang="en-US" dirty="0" err="1"/>
              <a:t>Tromsø</a:t>
            </a:r>
            <a:r>
              <a:rPr lang="en-US" dirty="0"/>
              <a:t>, Norway</a:t>
            </a:r>
          </a:p>
          <a:p>
            <a:endParaRPr lang="en-US" sz="1600" baseline="30000" dirty="0"/>
          </a:p>
          <a:p>
            <a:r>
              <a:rPr lang="en-US" sz="1600" dirty="0"/>
              <a:t>http:/</a:t>
            </a:r>
            <a:r>
              <a:rPr lang="en-US" sz="1600" dirty="0" smtClean="0"/>
              <a:t>/</a:t>
            </a:r>
            <a:r>
              <a:rPr lang="en-US" sz="1600" dirty="0" err="1" smtClean="0"/>
              <a:t>bdps.cs.uit.no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9" name="Picture 2" descr="http://en.uit.no/ikbViewer/Content/355128/attr=E9D5A3D504D041B2E040F2818BA02DB5/SfB%20logo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1" y="5595328"/>
            <a:ext cx="17145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lixir.n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91" y="5718247"/>
            <a:ext cx="1933575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12" y="268312"/>
            <a:ext cx="6845300" cy="142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962150"/>
            <a:ext cx="7797800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80032"/>
            <a:ext cx="7772400" cy="147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5648092"/>
            <a:ext cx="3810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925173" cy="3855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7498"/>
          <a:stretch/>
        </p:blipFill>
        <p:spPr>
          <a:xfrm>
            <a:off x="1533818" y="3946398"/>
            <a:ext cx="7388839" cy="27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481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88900"/>
            <a:ext cx="50800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533400"/>
            <a:ext cx="8153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2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0"/>
            <a:ext cx="7327900" cy="147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41240"/>
            <a:ext cx="8839200" cy="135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092161"/>
            <a:ext cx="77724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8846"/>
          <a:stretch/>
        </p:blipFill>
        <p:spPr>
          <a:xfrm>
            <a:off x="2578100" y="4808255"/>
            <a:ext cx="3987800" cy="19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069"/>
          <a:stretch/>
        </p:blipFill>
        <p:spPr>
          <a:xfrm>
            <a:off x="0" y="1509470"/>
            <a:ext cx="9144000" cy="1872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8041"/>
          <a:stretch/>
        </p:blipFill>
        <p:spPr>
          <a:xfrm>
            <a:off x="0" y="4265515"/>
            <a:ext cx="9144000" cy="15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9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365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059" y="1789313"/>
            <a:ext cx="4881382" cy="32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How big?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396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685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34541"/>
            <a:ext cx="83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PB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9730" y="2153024"/>
            <a:ext cx="281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51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29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4697" y="3908175"/>
            <a:ext cx="83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PB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04427" y="4174406"/>
            <a:ext cx="10615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51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4840"/>
            <a:ext cx="567352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1081" y="3495372"/>
            <a:ext cx="300755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Increase in </a:t>
            </a:r>
            <a:r>
              <a:rPr lang="en-US" dirty="0" err="1" smtClean="0"/>
              <a:t>bionformaticians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2002: </a:t>
            </a:r>
            <a:r>
              <a:rPr lang="en-US" sz="2400" dirty="0" err="1" smtClean="0"/>
              <a:t>Siv</a:t>
            </a:r>
            <a:r>
              <a:rPr lang="en-US" sz="2400" dirty="0" smtClean="0"/>
              <a:t>. </a:t>
            </a:r>
            <a:r>
              <a:rPr lang="en-US" sz="2400" dirty="0" err="1"/>
              <a:t>i</a:t>
            </a:r>
            <a:r>
              <a:rPr lang="en-US" sz="2400" dirty="0" err="1" smtClean="0"/>
              <a:t>ng</a:t>
            </a:r>
            <a:r>
              <a:rPr lang="en-US" sz="2400" dirty="0" smtClean="0"/>
              <a:t>. </a:t>
            </a:r>
            <a:r>
              <a:rPr lang="en-US" sz="2400" dirty="0" err="1" smtClean="0"/>
              <a:t>Informatikk</a:t>
            </a:r>
            <a:r>
              <a:rPr lang="en-US" sz="2400" dirty="0" smtClean="0"/>
              <a:t>, </a:t>
            </a:r>
            <a:r>
              <a:rPr lang="en-US" sz="2400" dirty="0" err="1" smtClean="0"/>
              <a:t>UiT</a:t>
            </a:r>
            <a:endParaRPr lang="en-US" sz="2400" dirty="0" smtClean="0"/>
          </a:p>
          <a:p>
            <a:r>
              <a:rPr lang="en-US" sz="2400" dirty="0" smtClean="0"/>
              <a:t>2008: Ph. D., Computer Science, </a:t>
            </a:r>
            <a:r>
              <a:rPr lang="en-US" sz="2400" dirty="0" err="1" smtClean="0"/>
              <a:t>UiT</a:t>
            </a:r>
            <a:endParaRPr lang="en-US" sz="2400" dirty="0" smtClean="0"/>
          </a:p>
          <a:p>
            <a:r>
              <a:rPr lang="en-US" sz="2400" dirty="0" smtClean="0"/>
              <a:t>2008: Post doc, Functional Genomics, Princeton</a:t>
            </a:r>
          </a:p>
          <a:p>
            <a:r>
              <a:rPr lang="en-US" sz="2400" dirty="0" smtClean="0"/>
              <a:t>2010: Associate Professor, CS, </a:t>
            </a:r>
            <a:r>
              <a:rPr lang="en-US" sz="2400" dirty="0" err="1" smtClean="0"/>
              <a:t>UiT</a:t>
            </a:r>
            <a:endParaRPr lang="en-US" sz="2400" dirty="0" smtClean="0"/>
          </a:p>
          <a:p>
            <a:pPr lvl="1"/>
            <a:r>
              <a:rPr lang="en-US" sz="2400" dirty="0" smtClean="0"/>
              <a:t>2010: Bioinformatics</a:t>
            </a:r>
          </a:p>
          <a:p>
            <a:pPr lvl="1"/>
            <a:r>
              <a:rPr lang="en-US" sz="2400" dirty="0" smtClean="0"/>
              <a:t>2011: Norwegian Woman and Cancer</a:t>
            </a:r>
          </a:p>
          <a:p>
            <a:pPr lvl="1"/>
            <a:r>
              <a:rPr lang="en-US" sz="2400" dirty="0" smtClean="0"/>
              <a:t>2013: Center for Bioinformatics</a:t>
            </a:r>
          </a:p>
          <a:p>
            <a:pPr lvl="1"/>
            <a:r>
              <a:rPr lang="en-US" sz="2400" dirty="0" smtClean="0"/>
              <a:t>2013: </a:t>
            </a:r>
            <a:r>
              <a:rPr lang="en-US" sz="2400" dirty="0" err="1" smtClean="0"/>
              <a:t>Searas</a:t>
            </a:r>
            <a:r>
              <a:rPr lang="en-US" sz="2400" dirty="0" smtClean="0"/>
              <a:t> Bongo</a:t>
            </a:r>
          </a:p>
          <a:p>
            <a:pPr lvl="1"/>
            <a:r>
              <a:rPr lang="en-US" sz="2400" dirty="0" smtClean="0"/>
              <a:t>2014: Elixir infrastructure project</a:t>
            </a:r>
          </a:p>
          <a:p>
            <a:pPr lvl="1"/>
            <a:r>
              <a:rPr lang="en-US" sz="2400" dirty="0" smtClean="0"/>
              <a:t>2015: Lung sounds, …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80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738" y="1775735"/>
            <a:ext cx="6326261" cy="2885541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Norwegian Woman and Cancer (NOWAC)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70297" y="4748378"/>
            <a:ext cx="7888581" cy="16748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and unique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biobank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blood samples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 development of cancer (and how to avoid it)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diagnosis approaches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or improve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treatment</a:t>
            </a:r>
          </a:p>
          <a:p>
            <a:pPr lvl="0">
              <a:spcBef>
                <a:spcPts val="400"/>
              </a:spcBef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http://site.uit.no/nowac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/</a:t>
            </a: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5970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</a:t>
            </a: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Bioinformatics </a:t>
            </a: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600" b="1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</a:t>
            </a: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70297" y="3699317"/>
            <a:ext cx="7888581" cy="24268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Interdisciplinary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and services</a:t>
            </a: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 science</a:t>
            </a: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Biotechnology</a:t>
            </a: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Bioinformatics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Special focus on marine metagenomics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Commercial exploitation of marine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sfb.cs.uit.no</a:t>
            </a: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914" y="513591"/>
            <a:ext cx="1714500" cy="79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552" y="1858716"/>
            <a:ext cx="2836311" cy="159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70487" y="1740866"/>
            <a:ext cx="3026926" cy="170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0939" y="1864358"/>
            <a:ext cx="2493291" cy="1584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899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Biological Data Processing Systems Lab</a:t>
            </a:r>
          </a:p>
          <a:p>
            <a:r>
              <a:rPr lang="en-US" sz="2400" dirty="0" smtClean="0"/>
              <a:t>3 + 1 PhD students</a:t>
            </a:r>
          </a:p>
          <a:p>
            <a:pPr lvl="1"/>
            <a:r>
              <a:rPr lang="en-US" sz="2400" dirty="0" err="1" smtClean="0"/>
              <a:t>Edvard</a:t>
            </a:r>
            <a:r>
              <a:rPr lang="en-US" sz="2400" dirty="0" smtClean="0"/>
              <a:t> Pedersen, </a:t>
            </a:r>
            <a:r>
              <a:rPr lang="en-US" sz="2400" dirty="0" err="1" smtClean="0"/>
              <a:t>Einar</a:t>
            </a:r>
            <a:r>
              <a:rPr lang="en-US" sz="2400" dirty="0" smtClean="0"/>
              <a:t> </a:t>
            </a:r>
            <a:r>
              <a:rPr lang="en-US" sz="2400" dirty="0" err="1" smtClean="0"/>
              <a:t>Holsbø</a:t>
            </a:r>
            <a:r>
              <a:rPr lang="en-US" sz="2400" dirty="0" smtClean="0"/>
              <a:t>, </a:t>
            </a:r>
            <a:r>
              <a:rPr lang="en-US" sz="2400" dirty="0" err="1" smtClean="0"/>
              <a:t>Bjørn</a:t>
            </a:r>
            <a:r>
              <a:rPr lang="en-US" sz="2400" dirty="0" smtClean="0"/>
              <a:t> </a:t>
            </a:r>
            <a:r>
              <a:rPr lang="en-US" sz="2400" dirty="0" err="1" smtClean="0"/>
              <a:t>Fjukstad</a:t>
            </a:r>
            <a:r>
              <a:rPr lang="en-US" sz="2400" dirty="0" smtClean="0"/>
              <a:t> + </a:t>
            </a:r>
            <a:r>
              <a:rPr lang="en-US" sz="2400" dirty="0" err="1" smtClean="0"/>
              <a:t>Espen</a:t>
            </a:r>
            <a:r>
              <a:rPr lang="en-US" sz="2400" dirty="0" smtClean="0"/>
              <a:t> </a:t>
            </a:r>
            <a:r>
              <a:rPr lang="en-US" sz="2400" dirty="0" err="1" smtClean="0"/>
              <a:t>Mikal</a:t>
            </a:r>
            <a:r>
              <a:rPr lang="en-US" sz="2400" dirty="0" smtClean="0"/>
              <a:t> </a:t>
            </a:r>
            <a:r>
              <a:rPr lang="en-US" sz="2400" dirty="0" err="1" smtClean="0"/>
              <a:t>Robertsen</a:t>
            </a:r>
            <a:endParaRPr lang="en-US" sz="2400" dirty="0" smtClean="0"/>
          </a:p>
          <a:p>
            <a:r>
              <a:rPr lang="en-US" sz="2400" dirty="0" smtClean="0"/>
              <a:t>2 engineers</a:t>
            </a:r>
          </a:p>
          <a:p>
            <a:pPr lvl="1"/>
            <a:r>
              <a:rPr lang="en-US" sz="2400" dirty="0" err="1" smtClean="0"/>
              <a:t>Inge</a:t>
            </a:r>
            <a:r>
              <a:rPr lang="en-US" sz="2400" dirty="0" smtClean="0"/>
              <a:t> Alexander </a:t>
            </a:r>
            <a:r>
              <a:rPr lang="en-US" sz="2400" dirty="0" err="1" smtClean="0"/>
              <a:t>Raknes</a:t>
            </a:r>
            <a:r>
              <a:rPr lang="en-US" sz="2400" dirty="0" smtClean="0"/>
              <a:t>, </a:t>
            </a:r>
            <a:r>
              <a:rPr lang="en-US" sz="2400" dirty="0" err="1" smtClean="0"/>
              <a:t>Giacomo</a:t>
            </a:r>
            <a:r>
              <a:rPr lang="en-US" sz="2400" dirty="0" smtClean="0"/>
              <a:t> </a:t>
            </a:r>
            <a:r>
              <a:rPr lang="en-US" sz="2400" dirty="0" err="1" smtClean="0"/>
              <a:t>Tartari</a:t>
            </a:r>
            <a:endParaRPr lang="en-US" sz="2400" dirty="0" smtClean="0"/>
          </a:p>
          <a:p>
            <a:r>
              <a:rPr lang="en-US" sz="2400" dirty="0" smtClean="0"/>
              <a:t>3 master students</a:t>
            </a:r>
          </a:p>
          <a:p>
            <a:pPr lvl="1"/>
            <a:r>
              <a:rPr lang="en-US" sz="2400" dirty="0" smtClean="0"/>
              <a:t>Kenneth Knudsen, Morten </a:t>
            </a:r>
            <a:r>
              <a:rPr lang="en-US" sz="2400" dirty="0" err="1" smtClean="0"/>
              <a:t>Grønnesby</a:t>
            </a:r>
            <a:r>
              <a:rPr lang="en-US" sz="2400" dirty="0" smtClean="0"/>
              <a:t>, Jarl </a:t>
            </a:r>
            <a:r>
              <a:rPr lang="en-US" sz="2400" dirty="0" err="1" smtClean="0"/>
              <a:t>Fagerli</a:t>
            </a:r>
            <a:endParaRPr lang="en-US" sz="2400" dirty="0" smtClean="0"/>
          </a:p>
          <a:p>
            <a:r>
              <a:rPr lang="en-US" sz="2400" dirty="0" smtClean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bdps.cs.uit.no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480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875367"/>
            <a:ext cx="2184400" cy="1401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1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&lt; 4GB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4" y="1637875"/>
            <a:ext cx="2048936" cy="1639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1329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&lt; 512GB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2477491"/>
            <a:ext cx="837406" cy="98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2477491"/>
            <a:ext cx="837406" cy="98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1488490"/>
            <a:ext cx="837406" cy="989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1488490"/>
            <a:ext cx="837406" cy="989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86872" y="3525335"/>
            <a:ext cx="1674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TBs</a:t>
            </a:r>
            <a:endParaRPr lang="en-US" sz="2000" dirty="0"/>
          </a:p>
        </p:txBody>
      </p:sp>
      <p:pic>
        <p:nvPicPr>
          <p:cNvPr id="13" name="Picture 2" descr="https://www.notur.no/sites/drupal.uninett.no.notur/files/Stallo_d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13" y="4201883"/>
            <a:ext cx="3405055" cy="192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75970" y="6166844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PBs</a:t>
            </a:r>
            <a:endParaRPr lang="en-US" sz="2000" dirty="0"/>
          </a:p>
        </p:txBody>
      </p:sp>
      <p:sp>
        <p:nvSpPr>
          <p:cNvPr id="15" name="Oval 14"/>
          <p:cNvSpPr/>
          <p:nvPr/>
        </p:nvSpPr>
        <p:spPr>
          <a:xfrm>
            <a:off x="2843313" y="1083733"/>
            <a:ext cx="5707101" cy="3118150"/>
          </a:xfrm>
          <a:prstGeom prst="ellipse">
            <a:avLst/>
          </a:prstGeom>
          <a:noFill/>
          <a:ln w="317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Goal</a:t>
            </a:r>
            <a:endParaRPr lang="en-US" dirty="0"/>
          </a:p>
        </p:txBody>
      </p:sp>
      <p:pic>
        <p:nvPicPr>
          <p:cNvPr id="4" name="Picture 3" descr="An external file that holds a picture, illustration, etc.&#10;Object name is 169.S1067502708002417.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77" y="2745314"/>
            <a:ext cx="6667045" cy="12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1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idtjof Nan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2" y="0"/>
            <a:ext cx="4873625" cy="68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6122" y="-1"/>
            <a:ext cx="4873625" cy="1098075"/>
          </a:xfrm>
          <a:prstGeom prst="rect">
            <a:avLst/>
          </a:prstGeom>
          <a:solidFill>
            <a:srgbClr val="F3E2C6"/>
          </a:solidFill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1079" y="461941"/>
            <a:ext cx="4656330" cy="662592"/>
          </a:xfrm>
          <a:prstGeom prst="rect">
            <a:avLst/>
          </a:prstGeom>
          <a:solidFill>
            <a:srgbClr val="F3E2C6"/>
          </a:solidFill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nb-NO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Interactive Data Exploration</a:t>
            </a:r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20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Data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8" y="1751182"/>
            <a:ext cx="7888582" cy="2777717"/>
          </a:xfrm>
        </p:spPr>
        <p:txBody>
          <a:bodyPr>
            <a:noAutofit/>
          </a:bodyPr>
          <a:lstStyle/>
          <a:p>
            <a:r>
              <a:rPr lang="en-US" sz="2000" dirty="0" smtClean="0"/>
              <a:t>Data exploration = “play with data”</a:t>
            </a:r>
          </a:p>
          <a:p>
            <a:pPr lvl="1"/>
            <a:r>
              <a:rPr lang="en-US" sz="2000" dirty="0" smtClean="0"/>
              <a:t>No prior hypothesis</a:t>
            </a:r>
          </a:p>
          <a:p>
            <a:r>
              <a:rPr lang="en-US" sz="2000" dirty="0" smtClean="0"/>
              <a:t>Interactive</a:t>
            </a:r>
          </a:p>
          <a:p>
            <a:pPr lvl="1"/>
            <a:r>
              <a:rPr lang="en-US" sz="2000" dirty="0" smtClean="0"/>
              <a:t>Human - computer</a:t>
            </a:r>
          </a:p>
          <a:p>
            <a:pPr lvl="1"/>
            <a:r>
              <a:rPr lang="en-US" sz="2000" dirty="0" smtClean="0"/>
              <a:t>Short response times (seconds or milliseconds)</a:t>
            </a:r>
          </a:p>
          <a:p>
            <a:r>
              <a:rPr lang="en-US" sz="2000" dirty="0" smtClean="0"/>
              <a:t>Computers helps by </a:t>
            </a:r>
            <a:r>
              <a:rPr lang="en-US" sz="2000" dirty="0" smtClean="0"/>
              <a:t>ordering data and making </a:t>
            </a:r>
            <a:r>
              <a:rPr lang="en-US" sz="2000" dirty="0" smtClean="0"/>
              <a:t>predictions</a:t>
            </a:r>
          </a:p>
          <a:p>
            <a:r>
              <a:rPr lang="en-US" sz="2000" dirty="0" smtClean="0"/>
              <a:t>Combined with (proper) hypothesis testing</a:t>
            </a:r>
          </a:p>
          <a:p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670298" y="4677066"/>
            <a:ext cx="7191003" cy="1833033"/>
            <a:chOff x="670298" y="4528900"/>
            <a:chExt cx="7191003" cy="1981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298" y="4528900"/>
              <a:ext cx="4138769" cy="8607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8801" y="4677067"/>
              <a:ext cx="1714500" cy="647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7601" y="5976700"/>
              <a:ext cx="2933700" cy="3937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7367" y="5583000"/>
              <a:ext cx="2616200" cy="92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03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Data Exploration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Human experts for data analysis</a:t>
            </a:r>
          </a:p>
          <a:p>
            <a:r>
              <a:rPr lang="en-US" sz="2400" dirty="0" smtClean="0"/>
              <a:t>Interactive user interface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nalysis methods and models</a:t>
            </a:r>
          </a:p>
          <a:p>
            <a:r>
              <a:rPr lang="en-US" sz="2400" dirty="0" smtClean="0"/>
              <a:t>Data management and backend processing</a:t>
            </a:r>
          </a:p>
          <a:p>
            <a:r>
              <a:rPr lang="en-US" sz="2400" dirty="0" smtClean="0"/>
              <a:t>Compute and storage resources</a:t>
            </a:r>
          </a:p>
        </p:txBody>
      </p:sp>
    </p:spTree>
    <p:extLst>
      <p:ext uri="{BB962C8B-B14F-4D97-AF65-F5344CB8AC3E}">
        <p14:creationId xmlns:p14="http://schemas.microsoft.com/office/powerpoint/2010/main" val="22911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</a:t>
            </a:r>
            <a:r>
              <a:rPr lang="en-US" dirty="0"/>
              <a:t>V</a:t>
            </a:r>
            <a:r>
              <a:rPr lang="en-US" dirty="0" smtClean="0"/>
              <a:t>isual User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Visualization tool to map NOWAC case-control gene expressions to known biology</a:t>
            </a:r>
          </a:p>
          <a:p>
            <a:r>
              <a:rPr lang="en-US" sz="2400" dirty="0" smtClean="0"/>
              <a:t>Existing visualization tools not flexible enough</a:t>
            </a:r>
          </a:p>
          <a:p>
            <a:r>
              <a:rPr lang="en-US" sz="2400" dirty="0" smtClean="0"/>
              <a:t>Developed with NOWAC data analysts</a:t>
            </a:r>
          </a:p>
          <a:p>
            <a:r>
              <a:rPr lang="en-US" sz="2400" dirty="0" smtClean="0"/>
              <a:t>Approach:</a:t>
            </a:r>
          </a:p>
          <a:p>
            <a:pPr lvl="1"/>
            <a:r>
              <a:rPr lang="en-US" sz="2400" dirty="0" smtClean="0"/>
              <a:t>One specialized tool per analysis project</a:t>
            </a:r>
          </a:p>
          <a:p>
            <a:pPr lvl="1"/>
            <a:r>
              <a:rPr lang="en-US" sz="2400" dirty="0" smtClean="0"/>
              <a:t>Framework that makes it easy to implement tools</a:t>
            </a:r>
          </a:p>
        </p:txBody>
      </p:sp>
    </p:spTree>
    <p:extLst>
      <p:ext uri="{BB962C8B-B14F-4D97-AF65-F5344CB8AC3E}">
        <p14:creationId xmlns:p14="http://schemas.microsoft.com/office/powerpoint/2010/main" val="101142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Requirements: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Flexible: 3-tier architecture and R based backend</a:t>
            </a:r>
          </a:p>
          <a:p>
            <a:r>
              <a:rPr lang="en-US" sz="2400" dirty="0" smtClean="0"/>
              <a:t>Interactive performance: good implementation</a:t>
            </a:r>
          </a:p>
          <a:p>
            <a:r>
              <a:rPr lang="en-US" sz="2400" dirty="0" smtClean="0"/>
              <a:t>Scalable: parallel or distributed backend &amp; optimized data structures</a:t>
            </a:r>
          </a:p>
          <a:p>
            <a:r>
              <a:rPr lang="en-US" sz="2400" dirty="0" smtClean="0"/>
              <a:t>Familiar visualizations: KEGG pathways, </a:t>
            </a:r>
            <a:r>
              <a:rPr lang="en-US" sz="2400" dirty="0" err="1" smtClean="0"/>
              <a:t>heatmaps</a:t>
            </a:r>
            <a:r>
              <a:rPr lang="en-US" sz="2400" dirty="0" smtClean="0"/>
              <a:t>,…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asy-to-use: web app</a:t>
            </a:r>
          </a:p>
          <a:p>
            <a:r>
              <a:rPr lang="en-US" sz="2400" dirty="0" smtClean="0"/>
              <a:t>Secure data storage: backend runs on secure server</a:t>
            </a:r>
          </a:p>
        </p:txBody>
      </p:sp>
    </p:spTree>
    <p:extLst>
      <p:ext uri="{BB962C8B-B14F-4D97-AF65-F5344CB8AC3E}">
        <p14:creationId xmlns:p14="http://schemas.microsoft.com/office/powerpoint/2010/main" val="777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041" y="157636"/>
            <a:ext cx="8029524" cy="6858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Kvik</a:t>
            </a:r>
            <a:r>
              <a:rPr lang="en-US" sz="2400" dirty="0"/>
              <a:t>– NOWAC P</a:t>
            </a:r>
            <a:r>
              <a:rPr lang="en-US" sz="2400" dirty="0" smtClean="0"/>
              <a:t>athways</a:t>
            </a:r>
            <a:endParaRPr lang="en-US" sz="2400" dirty="0"/>
          </a:p>
        </p:txBody>
      </p:sp>
      <p:pic>
        <p:nvPicPr>
          <p:cNvPr id="6" name="Picture 5" descr="kvik-wind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3" y="1041886"/>
            <a:ext cx="8704162" cy="59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3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Kvik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MIxT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9" y="1697245"/>
            <a:ext cx="7220884" cy="51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8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Kvik</a:t>
            </a:r>
            <a:r>
              <a:rPr lang="en-US" sz="2400" dirty="0" smtClean="0"/>
              <a:t> – NOWAC Data Exploration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Currently used for:</a:t>
            </a:r>
          </a:p>
          <a:p>
            <a:pPr lvl="1"/>
            <a:r>
              <a:rPr lang="en-US" sz="2400" dirty="0" smtClean="0"/>
              <a:t>NOWAC pathway analysis</a:t>
            </a:r>
          </a:p>
          <a:p>
            <a:pPr lvl="1"/>
            <a:r>
              <a:rPr lang="en-US" sz="2400" dirty="0" smtClean="0"/>
              <a:t>NOWAC stress data</a:t>
            </a:r>
          </a:p>
          <a:p>
            <a:pPr lvl="1"/>
            <a:r>
              <a:rPr lang="en-US" sz="2400" dirty="0" smtClean="0"/>
              <a:t>NOWAC blood-tissue analysis</a:t>
            </a:r>
          </a:p>
          <a:p>
            <a:r>
              <a:rPr lang="en-US" sz="2400" dirty="0" smtClean="0"/>
              <a:t>Publically available and open-sourced:</a:t>
            </a:r>
          </a:p>
          <a:p>
            <a:pPr lvl="1"/>
            <a:r>
              <a:rPr lang="en-US" sz="2400" dirty="0" smtClean="0">
                <a:hlinkClick r:id="rId2" action="ppaction://hlinkfile"/>
              </a:rPr>
              <a:t>kvik.cs.uit.no</a:t>
            </a:r>
            <a:endParaRPr lang="en-US" sz="2400" dirty="0" smtClean="0"/>
          </a:p>
          <a:p>
            <a:pPr lvl="1"/>
            <a:r>
              <a:rPr lang="en-US" sz="2400" dirty="0" err="1">
                <a:hlinkClick r:id="rId3" action="ppaction://hlinkfile"/>
              </a:rPr>
              <a:t>github.com</a:t>
            </a:r>
            <a:r>
              <a:rPr lang="en-US" sz="2400" dirty="0">
                <a:hlinkClick r:id="rId3" action="ppaction://hlinkfile"/>
              </a:rPr>
              <a:t>/</a:t>
            </a:r>
            <a:r>
              <a:rPr lang="en-US" sz="2400" dirty="0" err="1">
                <a:hlinkClick r:id="rId3" action="ppaction://hlinkfile"/>
              </a:rPr>
              <a:t>fjukstad</a:t>
            </a:r>
            <a:r>
              <a:rPr lang="en-US" sz="2400" dirty="0">
                <a:hlinkClick r:id="rId3" action="ppaction://hlinkfile"/>
              </a:rPr>
              <a:t>/</a:t>
            </a:r>
            <a:r>
              <a:rPr lang="en-US" sz="2400" dirty="0" err="1">
                <a:hlinkClick r:id="rId3" action="ppaction://hlinkfile"/>
              </a:rPr>
              <a:t>kvik</a:t>
            </a:r>
            <a:r>
              <a:rPr lang="en-US" sz="2400" dirty="0"/>
              <a:t> </a:t>
            </a:r>
          </a:p>
          <a:p>
            <a:pPr lvl="1"/>
            <a:r>
              <a:rPr lang="en-US" sz="2400" dirty="0" err="1" smtClean="0"/>
              <a:t>Docker</a:t>
            </a:r>
            <a:r>
              <a:rPr lang="en-US" sz="2400" dirty="0" smtClean="0"/>
              <a:t> containers</a:t>
            </a:r>
          </a:p>
          <a:p>
            <a:r>
              <a:rPr lang="en-US" sz="2400" dirty="0" err="1" smtClean="0"/>
              <a:t>Bjørn</a:t>
            </a:r>
            <a:r>
              <a:rPr lang="en-US" sz="2400" dirty="0" smtClean="0"/>
              <a:t> </a:t>
            </a:r>
            <a:r>
              <a:rPr lang="en-US" sz="2400" dirty="0" err="1" smtClean="0"/>
              <a:t>Fjukstad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06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Kviklunsj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Use Unity (game) development framework for data exploration</a:t>
            </a:r>
          </a:p>
          <a:p>
            <a:r>
              <a:rPr lang="en-US" sz="2400" dirty="0" smtClean="0"/>
              <a:t>Questions:</a:t>
            </a:r>
          </a:p>
          <a:p>
            <a:pPr lvl="1"/>
            <a:r>
              <a:rPr lang="en-US" sz="2400" dirty="0" smtClean="0"/>
              <a:t>Can we map biological data to game engine data structures?</a:t>
            </a:r>
          </a:p>
          <a:p>
            <a:pPr lvl="1"/>
            <a:r>
              <a:rPr lang="en-US" sz="2400" dirty="0" smtClean="0"/>
              <a:t>Is our data different?</a:t>
            </a:r>
          </a:p>
          <a:p>
            <a:pPr lvl="1"/>
            <a:r>
              <a:rPr lang="en-US" sz="2400" dirty="0" smtClean="0"/>
              <a:t>Does it scale better than alternative frameworks?</a:t>
            </a:r>
          </a:p>
          <a:p>
            <a:r>
              <a:rPr lang="en-US" sz="2400" dirty="0" smtClean="0"/>
              <a:t>Kenneth Knudsen (ongoing master project)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019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Size (</a:t>
            </a:r>
            <a:r>
              <a:rPr lang="en-US" dirty="0" err="1" smtClean="0"/>
              <a:t>NxM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Billions of samples &amp; few </a:t>
            </a:r>
            <a:r>
              <a:rPr lang="en-US" sz="2400" dirty="0" smtClean="0"/>
              <a:t>dimensions, or</a:t>
            </a:r>
            <a:endParaRPr lang="en-US" sz="2400" dirty="0" smtClean="0"/>
          </a:p>
          <a:p>
            <a:r>
              <a:rPr lang="en-US" sz="2400" dirty="0" smtClean="0"/>
              <a:t>Billions of samples &amp; thousands of </a:t>
            </a:r>
            <a:r>
              <a:rPr lang="en-US" sz="2400" dirty="0" smtClean="0"/>
              <a:t>dimensions, or</a:t>
            </a:r>
            <a:endParaRPr lang="en-US" sz="2400" dirty="0" smtClean="0"/>
          </a:p>
          <a:p>
            <a:r>
              <a:rPr lang="en-US" sz="2400" dirty="0" smtClean="0"/>
              <a:t>Thousands of samples &amp; thousands of </a:t>
            </a:r>
            <a:r>
              <a:rPr lang="en-US" sz="2400" dirty="0" smtClean="0"/>
              <a:t>dimensions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227475" y="1517133"/>
            <a:ext cx="8322940" cy="1819448"/>
          </a:xfrm>
          <a:prstGeom prst="ellipse">
            <a:avLst/>
          </a:prstGeom>
          <a:noFill/>
          <a:ln w="317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Cleaning </a:t>
            </a:r>
            <a:r>
              <a:rPr lang="en-US" dirty="0" err="1" smtClean="0"/>
              <a:t>Toolchain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Data cleaning important, but time consuming (and boring)</a:t>
            </a:r>
          </a:p>
          <a:p>
            <a:r>
              <a:rPr lang="en-US" sz="2400" dirty="0" smtClean="0"/>
              <a:t>Good data cleaning tools for textual and tabular data</a:t>
            </a:r>
          </a:p>
          <a:p>
            <a:pPr lvl="1"/>
            <a:r>
              <a:rPr lang="en-US" sz="2400" dirty="0" smtClean="0"/>
              <a:t>Not suited for scientific data cleaning</a:t>
            </a:r>
            <a:endParaRPr lang="en-US" sz="2400" dirty="0"/>
          </a:p>
          <a:p>
            <a:r>
              <a:rPr lang="en-US" sz="2400" dirty="0" smtClean="0"/>
              <a:t>Approach</a:t>
            </a:r>
            <a:endParaRPr lang="en-US" sz="2400" dirty="0"/>
          </a:p>
          <a:p>
            <a:pPr lvl="1"/>
            <a:r>
              <a:rPr lang="en-US" sz="2400" dirty="0"/>
              <a:t>R scripts generates images with visualizations</a:t>
            </a:r>
          </a:p>
          <a:p>
            <a:pPr lvl="1"/>
            <a:r>
              <a:rPr lang="en-US" sz="2400" dirty="0"/>
              <a:t>Interactively group and sort images</a:t>
            </a:r>
          </a:p>
          <a:p>
            <a:pPr lvl="1"/>
            <a:r>
              <a:rPr lang="en-US" sz="2400" dirty="0"/>
              <a:t>Compare related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414" y="5542588"/>
            <a:ext cx="3048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81" y="184096"/>
            <a:ext cx="8060114" cy="685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Mr. Clean – Data Cleaning</a:t>
            </a:r>
            <a:endParaRPr lang="en-US" sz="2400" dirty="0"/>
          </a:p>
        </p:txBody>
      </p:sp>
      <p:pic>
        <p:nvPicPr>
          <p:cNvPr id="5" name="Picture 4" descr="20140620-1355_DSC_7395_h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6" y="1198715"/>
            <a:ext cx="7837849" cy="54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Mr. Clean – Data Cleaning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Gesture based interaction with many visualizations</a:t>
            </a:r>
          </a:p>
          <a:p>
            <a:pPr lvl="1"/>
            <a:r>
              <a:rPr lang="en-US" sz="2400" dirty="0" smtClean="0"/>
              <a:t>Use case: NOWAC outlier removal</a:t>
            </a:r>
          </a:p>
          <a:p>
            <a:pPr lvl="1"/>
            <a:r>
              <a:rPr lang="en-US" sz="2400" dirty="0" smtClean="0"/>
              <a:t>Use case: computer vision algorithm development</a:t>
            </a:r>
          </a:p>
          <a:p>
            <a:r>
              <a:rPr lang="en-US" sz="2400" dirty="0" smtClean="0"/>
              <a:t>Availability:</a:t>
            </a:r>
          </a:p>
          <a:p>
            <a:pPr lvl="1"/>
            <a:r>
              <a:rPr lang="en-US" sz="2400" dirty="0" smtClean="0">
                <a:hlinkClick r:id="rId2" action="ppaction://hlinkfile"/>
              </a:rPr>
              <a:t>github.com</a:t>
            </a:r>
            <a:r>
              <a:rPr lang="en-US" sz="2400" dirty="0">
                <a:hlinkClick r:id="rId2" action="ppaction://hlinkfile"/>
              </a:rPr>
              <a:t>/UniversityofTromso/</a:t>
            </a:r>
            <a:r>
              <a:rPr lang="en-US" sz="2400" dirty="0" smtClean="0">
                <a:hlinkClick r:id="rId2" action="ppaction://hlinkfile"/>
              </a:rPr>
              <a:t>mrclean</a:t>
            </a:r>
            <a:endParaRPr lang="en-US" sz="2400" dirty="0" smtClean="0"/>
          </a:p>
          <a:p>
            <a:pPr lvl="1"/>
            <a:r>
              <a:rPr lang="en-US" sz="2400" dirty="0" err="1" smtClean="0">
                <a:hlinkClick r:id="rId3" action="ppaction://hlinkfile"/>
              </a:rPr>
              <a:t>youtu.be</a:t>
            </a:r>
            <a:r>
              <a:rPr lang="en-US" sz="2400" dirty="0">
                <a:hlinkClick r:id="rId3" action="ppaction://hlinkfile"/>
              </a:rPr>
              <a:t>/</a:t>
            </a:r>
            <a:r>
              <a:rPr lang="en-US" sz="2400" dirty="0" err="1">
                <a:hlinkClick r:id="rId3" action="ppaction://hlinkfile"/>
              </a:rPr>
              <a:t>NFUDsPQRwqE</a:t>
            </a:r>
            <a:endParaRPr lang="en-US" sz="2400" dirty="0"/>
          </a:p>
          <a:p>
            <a:pPr lvl="1"/>
            <a:r>
              <a:rPr lang="en-US" sz="2400" dirty="0" smtClean="0"/>
              <a:t>Proc. </a:t>
            </a:r>
            <a:r>
              <a:rPr lang="en-US" sz="2400" dirty="0"/>
              <a:t>o</a:t>
            </a:r>
            <a:r>
              <a:rPr lang="en-US" sz="2400" dirty="0" smtClean="0"/>
              <a:t>f VISSOFT’14</a:t>
            </a:r>
          </a:p>
          <a:p>
            <a:r>
              <a:rPr lang="en-US" sz="2400" dirty="0" err="1"/>
              <a:t>Giacomo</a:t>
            </a:r>
            <a:r>
              <a:rPr lang="en-US" sz="2400" dirty="0"/>
              <a:t> </a:t>
            </a:r>
            <a:r>
              <a:rPr lang="en-US" sz="2400" dirty="0" err="1"/>
              <a:t>Tartari</a:t>
            </a:r>
            <a:r>
              <a:rPr lang="en-US" sz="2400" dirty="0"/>
              <a:t> &amp; </a:t>
            </a:r>
            <a:r>
              <a:rPr lang="en-US" sz="2400" dirty="0" err="1"/>
              <a:t>Einar</a:t>
            </a:r>
            <a:r>
              <a:rPr lang="en-US" sz="2400" dirty="0"/>
              <a:t> </a:t>
            </a:r>
            <a:r>
              <a:rPr lang="en-US" sz="2400" dirty="0" err="1" smtClean="0"/>
              <a:t>Holsbø</a:t>
            </a: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6702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How to find signals in the data?</a:t>
            </a:r>
          </a:p>
          <a:p>
            <a:r>
              <a:rPr lang="en-US" sz="2400" dirty="0"/>
              <a:t>Use machine learning classification and prediction as input for data exploration</a:t>
            </a:r>
          </a:p>
          <a:p>
            <a:r>
              <a:rPr lang="en-US" sz="2400" dirty="0" smtClean="0"/>
              <a:t>But make it possible to understand underlying biology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31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33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970" y="6265335"/>
            <a:ext cx="885335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http://seek.princeton.edu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algn="ctr"/>
            <a:r>
              <a:rPr lang="en-US" i="1" dirty="0" smtClean="0"/>
              <a:t>Nature </a:t>
            </a:r>
            <a:r>
              <a:rPr lang="en-US" i="1" dirty="0"/>
              <a:t>Methods</a:t>
            </a:r>
            <a:r>
              <a:rPr lang="en-US" dirty="0"/>
              <a:t> (2015), Mar;12(3):211-4</a:t>
            </a:r>
          </a:p>
        </p:txBody>
      </p:sp>
    </p:spTree>
    <p:extLst>
      <p:ext uri="{BB962C8B-B14F-4D97-AF65-F5344CB8AC3E}">
        <p14:creationId xmlns:p14="http://schemas.microsoft.com/office/powerpoint/2010/main" val="36906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Methods</a:t>
            </a:r>
          </a:p>
          <a:p>
            <a:pPr lvl="1"/>
            <a:r>
              <a:rPr lang="en-US" sz="2400" dirty="0" smtClean="0"/>
              <a:t>Metastasis prediction for NOWAC data</a:t>
            </a:r>
          </a:p>
          <a:p>
            <a:pPr lvl="1"/>
            <a:r>
              <a:rPr lang="en-US" sz="2400" dirty="0" smtClean="0"/>
              <a:t>Distributed cross-validation</a:t>
            </a:r>
          </a:p>
          <a:p>
            <a:pPr lvl="1"/>
            <a:r>
              <a:rPr lang="en-US" sz="2400" dirty="0" smtClean="0"/>
              <a:t>Machine learning algorithm optimizations for epidemiological data</a:t>
            </a:r>
          </a:p>
          <a:p>
            <a:pPr lvl="1"/>
            <a:r>
              <a:rPr lang="en-US" sz="2400" dirty="0" smtClean="0"/>
              <a:t>Novel machine learning algorithms for few-samples many-dimensional data</a:t>
            </a:r>
          </a:p>
          <a:p>
            <a:r>
              <a:rPr lang="en-US" sz="2400" dirty="0" smtClean="0"/>
              <a:t>Backend for executing data analysis methods</a:t>
            </a:r>
          </a:p>
          <a:p>
            <a:pPr lvl="1"/>
            <a:r>
              <a:rPr lang="en-US" sz="2400" dirty="0" smtClean="0"/>
              <a:t>Computationally demanding</a:t>
            </a:r>
            <a:endParaRPr lang="en-US" sz="2400" dirty="0"/>
          </a:p>
          <a:p>
            <a:pPr lvl="1"/>
            <a:r>
              <a:rPr lang="en-US" sz="2400" dirty="0" smtClean="0"/>
              <a:t>Must be very fast</a:t>
            </a:r>
          </a:p>
          <a:p>
            <a:pPr lvl="1"/>
            <a:r>
              <a:rPr lang="en-US" sz="2400" dirty="0" smtClean="0"/>
              <a:t>State-of-the-art infrastructure systems</a:t>
            </a:r>
            <a:endParaRPr lang="en-US" sz="2400" dirty="0"/>
          </a:p>
          <a:p>
            <a:r>
              <a:rPr lang="en-US" sz="2400" dirty="0" err="1" smtClean="0"/>
              <a:t>Einar</a:t>
            </a:r>
            <a:r>
              <a:rPr lang="en-US" sz="2400" dirty="0" smtClean="0"/>
              <a:t> </a:t>
            </a:r>
            <a:r>
              <a:rPr lang="en-US" sz="2400" dirty="0" err="1" smtClean="0"/>
              <a:t>Holsbø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544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Lung sounds 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70300" y="1751175"/>
            <a:ext cx="3963600" cy="451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81818"/>
              <a:buFont typeface="Arial"/>
              <a:buChar char="•"/>
            </a:pPr>
            <a:r>
              <a:rPr lang="en-US" sz="2200" dirty="0">
                <a:solidFill>
                  <a:srgbClr val="48231E"/>
                </a:solidFill>
              </a:rPr>
              <a:t>Widely used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81818"/>
              <a:buFont typeface="Arial"/>
              <a:buChar char="•"/>
            </a:pPr>
            <a:r>
              <a:rPr lang="en-US" sz="2200" dirty="0">
                <a:solidFill>
                  <a:srgbClr val="48231E"/>
                </a:solidFill>
              </a:rPr>
              <a:t>Subjective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81818"/>
              <a:buFont typeface="Arial"/>
              <a:buChar char="•"/>
            </a:pPr>
            <a:r>
              <a:rPr lang="en-US" sz="2200" dirty="0">
                <a:solidFill>
                  <a:srgbClr val="48231E"/>
                </a:solidFill>
              </a:rPr>
              <a:t>Not for </a:t>
            </a:r>
            <a:r>
              <a:rPr lang="en-US" sz="2200" dirty="0" smtClean="0">
                <a:solidFill>
                  <a:srgbClr val="48231E"/>
                </a:solidFill>
              </a:rPr>
              <a:t>diagnostics, but </a:t>
            </a:r>
            <a:r>
              <a:rPr lang="en-US" sz="2200" dirty="0">
                <a:solidFill>
                  <a:srgbClr val="48231E"/>
                </a:solidFill>
              </a:rPr>
              <a:t>m</a:t>
            </a:r>
            <a:r>
              <a:rPr lang="en-US" sz="2200" dirty="0" smtClean="0">
                <a:solidFill>
                  <a:srgbClr val="48231E"/>
                </a:solidFill>
              </a:rPr>
              <a:t>ay </a:t>
            </a:r>
            <a:r>
              <a:rPr lang="en-US" sz="2200" dirty="0">
                <a:solidFill>
                  <a:srgbClr val="48231E"/>
                </a:solidFill>
              </a:rPr>
              <a:t>be used for referral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rgbClr val="48231E"/>
              </a:buClr>
              <a:buSzPct val="100000"/>
              <a:buFont typeface="Arial"/>
              <a:buChar char="•"/>
            </a:pPr>
            <a:r>
              <a:rPr lang="en-US" sz="2200" dirty="0" smtClean="0">
                <a:solidFill>
                  <a:srgbClr val="48231E"/>
                </a:solidFill>
              </a:rPr>
              <a:t>1000s </a:t>
            </a:r>
            <a:r>
              <a:rPr lang="en-US" sz="2200" dirty="0">
                <a:solidFill>
                  <a:srgbClr val="48231E"/>
                </a:solidFill>
              </a:rPr>
              <a:t>of recordings (</a:t>
            </a:r>
            <a:r>
              <a:rPr lang="en-US" sz="2200" dirty="0" err="1">
                <a:solidFill>
                  <a:srgbClr val="48231E"/>
                </a:solidFill>
              </a:rPr>
              <a:t>Tromsøundersøkelsen</a:t>
            </a:r>
            <a:r>
              <a:rPr lang="en-US" sz="2200" dirty="0">
                <a:solidFill>
                  <a:srgbClr val="48231E"/>
                </a:solidFill>
              </a:rPr>
              <a:t>)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rgbClr val="48231E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rgbClr val="48231E"/>
                </a:solidFill>
              </a:rPr>
              <a:t>Machine learning based classification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rgbClr val="48231E"/>
              </a:buClr>
              <a:buSzPct val="100000"/>
              <a:buFont typeface="Arial"/>
              <a:buChar char="•"/>
            </a:pPr>
            <a:r>
              <a:rPr lang="en-US" sz="2200" dirty="0" smtClean="0">
                <a:solidFill>
                  <a:srgbClr val="48231E"/>
                </a:solidFill>
              </a:rPr>
              <a:t>Morten </a:t>
            </a:r>
            <a:r>
              <a:rPr lang="en-US" sz="2200" dirty="0" err="1" smtClean="0">
                <a:solidFill>
                  <a:srgbClr val="48231E"/>
                </a:solidFill>
              </a:rPr>
              <a:t>Grønnesby</a:t>
            </a:r>
            <a:r>
              <a:rPr lang="en-US" sz="2200" dirty="0" smtClean="0">
                <a:solidFill>
                  <a:srgbClr val="48231E"/>
                </a:solidFill>
              </a:rPr>
              <a:t> (master project)</a:t>
            </a:r>
            <a:endParaRPr lang="en-US" sz="2200" dirty="0">
              <a:solidFill>
                <a:srgbClr val="48231E"/>
              </a:solidFill>
            </a:endParaRPr>
          </a:p>
        </p:txBody>
      </p:sp>
      <p:pic>
        <p:nvPicPr>
          <p:cNvPr id="125" name="Shape 12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11650" y="68750"/>
            <a:ext cx="3782099" cy="38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1652" y="4021202"/>
            <a:ext cx="3782099" cy="2836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1758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Meta-database </a:t>
            </a:r>
            <a:r>
              <a:rPr lang="en-US" dirty="0"/>
              <a:t>M</a:t>
            </a:r>
            <a:r>
              <a:rPr lang="en-US" dirty="0" smtClean="0"/>
              <a:t>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8" y="1751183"/>
            <a:ext cx="7888582" cy="468348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How to use state-of-the-art data-intensive computing systems for biological data processing?</a:t>
            </a:r>
          </a:p>
          <a:p>
            <a:r>
              <a:rPr lang="en-US" sz="2400" dirty="0" smtClean="0"/>
              <a:t>Problems:</a:t>
            </a:r>
          </a:p>
          <a:p>
            <a:pPr lvl="1"/>
            <a:r>
              <a:rPr lang="en-US" sz="2400" dirty="0" smtClean="0"/>
              <a:t>Meta-databases are large: 1TB per version</a:t>
            </a:r>
          </a:p>
          <a:p>
            <a:pPr lvl="1"/>
            <a:r>
              <a:rPr lang="en-US" sz="2400" dirty="0" smtClean="0"/>
              <a:t>Updated often =&gt; should update results</a:t>
            </a:r>
          </a:p>
          <a:p>
            <a:pPr lvl="1"/>
            <a:r>
              <a:rPr lang="en-US" sz="2400" dirty="0" smtClean="0"/>
              <a:t>Processing may take weeks</a:t>
            </a:r>
          </a:p>
          <a:p>
            <a:r>
              <a:rPr lang="en-US" sz="2400" dirty="0" smtClean="0"/>
              <a:t>Approach:</a:t>
            </a:r>
          </a:p>
          <a:p>
            <a:pPr lvl="1"/>
            <a:r>
              <a:rPr lang="en-US" sz="2400" dirty="0" smtClean="0"/>
              <a:t>Scalable incremental updates</a:t>
            </a:r>
          </a:p>
          <a:p>
            <a:pPr lvl="1"/>
            <a:r>
              <a:rPr lang="en-US" sz="2400" dirty="0" smtClean="0"/>
              <a:t>Unmodified data analysis tools</a:t>
            </a:r>
          </a:p>
          <a:p>
            <a:pPr lvl="1"/>
            <a:r>
              <a:rPr lang="en-US" sz="2400" dirty="0" smtClean="0"/>
              <a:t>Integrated with Galaxy</a:t>
            </a:r>
          </a:p>
          <a:p>
            <a:pPr lvl="1"/>
            <a:r>
              <a:rPr lang="en-US" sz="2400" dirty="0" smtClean="0"/>
              <a:t>Utilize data-intensive computing systems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531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37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3"/>
            <a:ext cx="9144000" cy="5943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15037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http://imp.princeton.edu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algn="ctr"/>
            <a:r>
              <a:rPr lang="en-US" i="1" dirty="0" smtClean="0"/>
              <a:t>Nucleic </a:t>
            </a:r>
            <a:r>
              <a:rPr lang="en-US" i="1" dirty="0"/>
              <a:t>Acids Research.</a:t>
            </a:r>
            <a:r>
              <a:rPr lang="en-US" dirty="0"/>
              <a:t> July </a:t>
            </a:r>
            <a:r>
              <a:rPr lang="en-US" dirty="0" smtClean="0"/>
              <a:t>2012 &amp; </a:t>
            </a:r>
            <a:r>
              <a:rPr lang="en-US" i="1" dirty="0" err="1"/>
              <a:t>PLoS</a:t>
            </a:r>
            <a:r>
              <a:rPr lang="en-US" i="1" dirty="0"/>
              <a:t> </a:t>
            </a:r>
            <a:r>
              <a:rPr lang="en-US" i="1" dirty="0" err="1"/>
              <a:t>Comput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</a:t>
            </a:r>
            <a:r>
              <a:rPr lang="en-US" dirty="0"/>
              <a:t>9(3</a:t>
            </a:r>
            <a:r>
              <a:rPr lang="en-US" dirty="0" smtClean="0"/>
              <a:t>).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0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Meta-database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File-based: wrapper around tools</a:t>
            </a:r>
          </a:p>
          <a:p>
            <a:pPr lvl="1"/>
            <a:r>
              <a:rPr lang="en-US" sz="2400" dirty="0" smtClean="0"/>
              <a:t>Relatively few file formats</a:t>
            </a:r>
          </a:p>
          <a:p>
            <a:pPr lvl="1"/>
            <a:r>
              <a:rPr lang="en-US" sz="2400" dirty="0" smtClean="0"/>
              <a:t>Detect relevant updates</a:t>
            </a:r>
          </a:p>
          <a:p>
            <a:pPr lvl="1"/>
            <a:r>
              <a:rPr lang="en-US" sz="2400" dirty="0" smtClean="0"/>
              <a:t>Fix and merge outputs</a:t>
            </a:r>
          </a:p>
          <a:p>
            <a:r>
              <a:rPr lang="en-US" sz="2400" dirty="0" smtClean="0"/>
              <a:t>Plugin framework</a:t>
            </a:r>
          </a:p>
          <a:p>
            <a:r>
              <a:rPr lang="en-US" sz="2400" dirty="0" smtClean="0"/>
              <a:t>Implemented using HDFS, MapReduce &amp; </a:t>
            </a:r>
            <a:r>
              <a:rPr lang="en-US" sz="2400" dirty="0" err="1" smtClean="0"/>
              <a:t>Hbase</a:t>
            </a:r>
            <a:endParaRPr lang="en-US" sz="2400" dirty="0" smtClean="0"/>
          </a:p>
          <a:p>
            <a:r>
              <a:rPr lang="en-US" sz="2400" dirty="0" err="1" smtClean="0"/>
              <a:t>Edvard</a:t>
            </a:r>
            <a:r>
              <a:rPr lang="en-US" sz="2400" dirty="0" smtClean="0"/>
              <a:t> </a:t>
            </a:r>
            <a:r>
              <a:rPr lang="en-US" sz="2400" dirty="0"/>
              <a:t>Pedersen (PhD student)</a:t>
            </a:r>
          </a:p>
          <a:p>
            <a:pPr lvl="1"/>
            <a:r>
              <a:rPr lang="en-US" sz="2400" dirty="0">
                <a:hlinkClick r:id="rId2"/>
              </a:rPr>
              <a:t>github.com/EdvardPedersen/GeStore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In Proc. of. EurPar’13, CIBB’14, PDP’15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</a:t>
            </a:r>
            <a:r>
              <a:rPr lang="en-US" dirty="0"/>
              <a:t>T</a:t>
            </a:r>
            <a:r>
              <a:rPr lang="en-US" dirty="0" smtClean="0"/>
              <a:t>ool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6" y="4898910"/>
            <a:ext cx="1683350" cy="168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79" y="3889394"/>
            <a:ext cx="2176343" cy="168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492" y="3519391"/>
            <a:ext cx="34163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175" y="2399507"/>
            <a:ext cx="3810000" cy="9017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017554" y="2142236"/>
            <a:ext cx="4126446" cy="1377155"/>
          </a:xfrm>
          <a:prstGeom prst="ellipse">
            <a:avLst/>
          </a:prstGeom>
          <a:noFill/>
          <a:ln w="317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Newpan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8" y="1751183"/>
            <a:ext cx="7888582" cy="470656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Supercomputer workflow manager run on </a:t>
            </a:r>
            <a:r>
              <a:rPr lang="en-US" sz="2400" dirty="0" err="1" smtClean="0"/>
              <a:t>Stallo</a:t>
            </a:r>
            <a:endParaRPr lang="en-US" sz="2400" dirty="0"/>
          </a:p>
          <a:p>
            <a:pPr lvl="1"/>
            <a:r>
              <a:rPr lang="en-US" sz="2400" dirty="0" smtClean="0"/>
              <a:t>Production system</a:t>
            </a:r>
          </a:p>
          <a:p>
            <a:r>
              <a:rPr lang="en-US" sz="2400" dirty="0" smtClean="0"/>
              <a:t>Intermediate </a:t>
            </a:r>
            <a:r>
              <a:rPr lang="en-US" sz="2400" dirty="0"/>
              <a:t>data </a:t>
            </a:r>
            <a:r>
              <a:rPr lang="en-US" sz="2400" dirty="0" smtClean="0"/>
              <a:t>in a universal </a:t>
            </a:r>
            <a:r>
              <a:rPr lang="en-US" sz="2400" dirty="0"/>
              <a:t>formats </a:t>
            </a:r>
            <a:endParaRPr lang="en-US" sz="2400" dirty="0" smtClean="0"/>
          </a:p>
          <a:p>
            <a:r>
              <a:rPr lang="en-US" sz="2400" dirty="0" smtClean="0"/>
              <a:t>Intermediate </a:t>
            </a:r>
            <a:r>
              <a:rPr lang="en-US" sz="2400" dirty="0"/>
              <a:t>representation of workflow </a:t>
            </a:r>
            <a:r>
              <a:rPr lang="en-US" sz="2400" dirty="0" smtClean="0"/>
              <a:t>(</a:t>
            </a:r>
            <a:r>
              <a:rPr lang="en-US" sz="2400" dirty="0"/>
              <a:t>JSON) </a:t>
            </a:r>
          </a:p>
          <a:p>
            <a:r>
              <a:rPr lang="en-US" sz="2400" dirty="0" smtClean="0"/>
              <a:t>Supports:</a:t>
            </a:r>
            <a:endParaRPr lang="en-US" sz="2400" dirty="0"/>
          </a:p>
          <a:p>
            <a:pPr lvl="1"/>
            <a:r>
              <a:rPr lang="en-US" sz="2400" dirty="0" smtClean="0"/>
              <a:t>Unit test</a:t>
            </a:r>
          </a:p>
          <a:p>
            <a:pPr lvl="1"/>
            <a:r>
              <a:rPr lang="en-US" sz="2400" dirty="0"/>
              <a:t>M</a:t>
            </a:r>
            <a:r>
              <a:rPr lang="en-US" sz="2400" dirty="0" smtClean="0"/>
              <a:t>ultiple </a:t>
            </a:r>
            <a:r>
              <a:rPr lang="en-US" sz="2400" dirty="0"/>
              <a:t>schedulers / queuing </a:t>
            </a:r>
            <a:r>
              <a:rPr lang="en-US" sz="2400" dirty="0" smtClean="0"/>
              <a:t>systems</a:t>
            </a:r>
          </a:p>
          <a:p>
            <a:pPr lvl="1"/>
            <a:r>
              <a:rPr lang="en-US" sz="2400" dirty="0" smtClean="0"/>
              <a:t>Adding </a:t>
            </a:r>
            <a:r>
              <a:rPr lang="en-US" sz="2400" dirty="0"/>
              <a:t>new functionality to a workflow </a:t>
            </a:r>
          </a:p>
          <a:p>
            <a:pPr lvl="1"/>
            <a:r>
              <a:rPr lang="en-US" sz="2400" dirty="0" smtClean="0"/>
              <a:t>Debugging </a:t>
            </a:r>
            <a:r>
              <a:rPr lang="en-US" sz="2400" dirty="0"/>
              <a:t>/ </a:t>
            </a:r>
            <a:r>
              <a:rPr lang="en-US" sz="2400" dirty="0" smtClean="0"/>
              <a:t>visualization </a:t>
            </a:r>
            <a:endParaRPr lang="en-US" sz="2400" dirty="0"/>
          </a:p>
          <a:p>
            <a:pPr lvl="1"/>
            <a:r>
              <a:rPr lang="en-US" sz="2400" dirty="0" smtClean="0"/>
              <a:t>Adding validation </a:t>
            </a:r>
            <a:r>
              <a:rPr lang="en-US" sz="2400" dirty="0"/>
              <a:t>/ fail </a:t>
            </a:r>
            <a:r>
              <a:rPr lang="en-US" sz="2400" dirty="0" smtClean="0"/>
              <a:t>early</a:t>
            </a:r>
            <a:endParaRPr lang="en-US" sz="2400" dirty="0"/>
          </a:p>
          <a:p>
            <a:r>
              <a:rPr lang="en-US" sz="2400" dirty="0" err="1" smtClean="0"/>
              <a:t>Inge</a:t>
            </a:r>
            <a:r>
              <a:rPr lang="en-US" sz="2400" dirty="0" smtClean="0"/>
              <a:t> Alexander </a:t>
            </a:r>
            <a:r>
              <a:rPr lang="en-US" sz="2400" dirty="0" err="1" smtClean="0"/>
              <a:t>Raknes</a:t>
            </a:r>
            <a:r>
              <a:rPr lang="en-US" sz="2400" dirty="0" smtClean="0"/>
              <a:t> (ongoing work, Elixir)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45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SparkSPELL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Distributed search engine</a:t>
            </a:r>
          </a:p>
          <a:p>
            <a:r>
              <a:rPr lang="en-US" sz="2400" dirty="0" smtClean="0"/>
              <a:t>SPELL algorithm: hard to parallelize</a:t>
            </a:r>
          </a:p>
          <a:p>
            <a:r>
              <a:rPr lang="en-US" sz="2400" dirty="0" smtClean="0"/>
              <a:t>Implemented using Spark</a:t>
            </a:r>
          </a:p>
          <a:p>
            <a:pPr lvl="1"/>
            <a:r>
              <a:rPr lang="en-US" sz="2400" dirty="0" smtClean="0"/>
              <a:t>Integrated old sequential Java code</a:t>
            </a:r>
          </a:p>
          <a:p>
            <a:pPr lvl="1"/>
            <a:r>
              <a:rPr lang="en-US" sz="2400" dirty="0" smtClean="0"/>
              <a:t>Optimizations</a:t>
            </a:r>
          </a:p>
          <a:p>
            <a:r>
              <a:rPr lang="en-US" sz="2400" dirty="0" smtClean="0"/>
              <a:t>Very scalable</a:t>
            </a:r>
          </a:p>
          <a:p>
            <a:r>
              <a:rPr lang="en-US" sz="2400" dirty="0" smtClean="0"/>
              <a:t>Search time &lt;1s</a:t>
            </a:r>
          </a:p>
          <a:p>
            <a:r>
              <a:rPr lang="en-US" sz="2400" dirty="0" err="1" smtClean="0"/>
              <a:t>Inge</a:t>
            </a:r>
            <a:r>
              <a:rPr lang="en-US" sz="2400" dirty="0" smtClean="0"/>
              <a:t> Alexander </a:t>
            </a:r>
            <a:r>
              <a:rPr lang="en-US" sz="2400" dirty="0" err="1" smtClean="0"/>
              <a:t>Raknes</a:t>
            </a:r>
            <a:r>
              <a:rPr lang="en-US" sz="2400" dirty="0" smtClean="0"/>
              <a:t> (master project)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76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New programming language for scientific computing</a:t>
            </a:r>
          </a:p>
          <a:p>
            <a:pPr lvl="1"/>
            <a:r>
              <a:rPr lang="en-US" sz="2400" dirty="0" err="1" smtClean="0"/>
              <a:t>Multiparadigm</a:t>
            </a:r>
            <a:r>
              <a:rPr lang="en-US" sz="2400" dirty="0" smtClean="0"/>
              <a:t>: connect </a:t>
            </a:r>
            <a:r>
              <a:rPr lang="en-US" sz="2400" dirty="0"/>
              <a:t>the mathematical formulae written by scientist to algorithms implemented by the software </a:t>
            </a:r>
            <a:r>
              <a:rPr lang="en-US" sz="2400" dirty="0" smtClean="0"/>
              <a:t>engineer</a:t>
            </a:r>
          </a:p>
          <a:p>
            <a:r>
              <a:rPr lang="en-US" sz="2400" dirty="0" smtClean="0"/>
              <a:t>Self hosting compiler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nitial evaluation: similar </a:t>
            </a:r>
            <a:r>
              <a:rPr lang="en-US" sz="2400" dirty="0"/>
              <a:t>performance as </a:t>
            </a:r>
            <a:r>
              <a:rPr lang="en-US" sz="2400" dirty="0" smtClean="0"/>
              <a:t>C</a:t>
            </a:r>
          </a:p>
          <a:p>
            <a:r>
              <a:rPr lang="en-US" sz="2400" dirty="0" err="1" smtClean="0"/>
              <a:t>Ove</a:t>
            </a:r>
            <a:r>
              <a:rPr lang="en-US" sz="2400" dirty="0" smtClean="0"/>
              <a:t> </a:t>
            </a:r>
            <a:r>
              <a:rPr lang="en-US" sz="2400" dirty="0" err="1" smtClean="0"/>
              <a:t>Kåven</a:t>
            </a:r>
            <a:r>
              <a:rPr lang="en-US" sz="2400" dirty="0" smtClean="0"/>
              <a:t> (master project)</a:t>
            </a:r>
            <a:endParaRPr lang="en-US" sz="2400" dirty="0"/>
          </a:p>
          <a:p>
            <a:r>
              <a:rPr lang="en-US" sz="2400" dirty="0">
                <a:hlinkClick r:id="rId2"/>
              </a:rPr>
              <a:t>http://sourceforge.net/projects/mortal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15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Compute and storage resources</a:t>
            </a:r>
            <a:endParaRPr lang="en-US" sz="2400" dirty="0"/>
          </a:p>
          <a:p>
            <a:pPr lvl="1"/>
            <a:r>
              <a:rPr lang="en-US" sz="2400" dirty="0" smtClean="0"/>
              <a:t>Systems for data management, parallel execution, accounting, data transfer, data integration, security…</a:t>
            </a:r>
          </a:p>
          <a:p>
            <a:pPr lvl="1"/>
            <a:r>
              <a:rPr lang="en-US" sz="2400" dirty="0"/>
              <a:t>Per lab? Per university</a:t>
            </a:r>
            <a:r>
              <a:rPr lang="en-US" sz="2400" dirty="0" smtClean="0"/>
              <a:t>? National?</a:t>
            </a:r>
            <a:endParaRPr lang="en-US" sz="2400" dirty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833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742353-81E3-4043-9013-94A51BEBF2B1}" type="slidenum">
              <a:rPr lang="de-DE" sz="900">
                <a:solidFill>
                  <a:srgbClr val="FFFFFF"/>
                </a:solidFill>
                <a:latin typeface="Corbel" charset="0"/>
              </a:rPr>
              <a:pPr/>
              <a:t>55</a:t>
            </a:fld>
            <a:endParaRPr lang="de-DE" sz="900">
              <a:solidFill>
                <a:srgbClr val="FFFFFF"/>
              </a:solidFill>
              <a:latin typeface="Corbel" charset="0"/>
            </a:endParaRPr>
          </a:p>
        </p:txBody>
      </p:sp>
      <p:pic>
        <p:nvPicPr>
          <p:cNvPr id="121858" name="Picture 4" descr="What_is_elixir?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455" r="11906" b="51749"/>
          <a:stretch>
            <a:fillRect/>
          </a:stretch>
        </p:blipFill>
        <p:spPr bwMode="auto">
          <a:xfrm>
            <a:off x="0" y="150813"/>
            <a:ext cx="8823325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1859" name="Straight Connector 7"/>
          <p:cNvCxnSpPr>
            <a:cxnSpLocks noChangeShapeType="1"/>
          </p:cNvCxnSpPr>
          <p:nvPr/>
        </p:nvCxnSpPr>
        <p:spPr bwMode="auto">
          <a:xfrm flipV="1">
            <a:off x="5219700" y="2997200"/>
            <a:ext cx="0" cy="503238"/>
          </a:xfrm>
          <a:prstGeom prst="line">
            <a:avLst/>
          </a:prstGeom>
          <a:noFill/>
          <a:ln w="38100">
            <a:solidFill>
              <a:srgbClr val="DD6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1860" name="Straight Connector 22"/>
          <p:cNvCxnSpPr>
            <a:cxnSpLocks noChangeShapeType="1"/>
          </p:cNvCxnSpPr>
          <p:nvPr/>
        </p:nvCxnSpPr>
        <p:spPr bwMode="auto">
          <a:xfrm flipV="1">
            <a:off x="7380288" y="2133600"/>
            <a:ext cx="0" cy="503238"/>
          </a:xfrm>
          <a:prstGeom prst="line">
            <a:avLst/>
          </a:prstGeom>
          <a:noFill/>
          <a:ln w="38100">
            <a:solidFill>
              <a:srgbClr val="DD6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1861" name="Straight Connector 23"/>
          <p:cNvCxnSpPr>
            <a:cxnSpLocks noChangeShapeType="1"/>
          </p:cNvCxnSpPr>
          <p:nvPr/>
        </p:nvCxnSpPr>
        <p:spPr bwMode="auto">
          <a:xfrm flipV="1">
            <a:off x="3635375" y="3748088"/>
            <a:ext cx="0" cy="863600"/>
          </a:xfrm>
          <a:prstGeom prst="line">
            <a:avLst/>
          </a:prstGeom>
          <a:noFill/>
          <a:ln w="38100">
            <a:solidFill>
              <a:srgbClr val="DD6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1862" name="Straight Connector 24"/>
          <p:cNvCxnSpPr>
            <a:cxnSpLocks noChangeShapeType="1"/>
          </p:cNvCxnSpPr>
          <p:nvPr/>
        </p:nvCxnSpPr>
        <p:spPr bwMode="auto">
          <a:xfrm flipH="1" flipV="1">
            <a:off x="2268538" y="4554538"/>
            <a:ext cx="0" cy="793750"/>
          </a:xfrm>
          <a:prstGeom prst="line">
            <a:avLst/>
          </a:prstGeom>
          <a:noFill/>
          <a:ln w="38100">
            <a:solidFill>
              <a:srgbClr val="DD6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Rounded Rectangle 9"/>
          <p:cNvSpPr/>
          <p:nvPr/>
        </p:nvSpPr>
        <p:spPr bwMode="auto">
          <a:xfrm>
            <a:off x="7092950" y="2492375"/>
            <a:ext cx="1511300" cy="792163"/>
          </a:xfrm>
          <a:prstGeom prst="roundRect">
            <a:avLst/>
          </a:prstGeom>
          <a:ln w="38100" cmpd="sng">
            <a:solidFill>
              <a:srgbClr val="DD602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rbel"/>
              </a:rPr>
              <a:t>medicine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859338" y="3355975"/>
            <a:ext cx="2016125" cy="792163"/>
          </a:xfrm>
          <a:prstGeom prst="roundRect">
            <a:avLst/>
          </a:prstGeom>
          <a:ln w="38100" cmpd="sng">
            <a:solidFill>
              <a:srgbClr val="DD602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rbel"/>
              </a:rPr>
              <a:t>environment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3419475" y="4435475"/>
            <a:ext cx="2089150" cy="792163"/>
          </a:xfrm>
          <a:prstGeom prst="roundRect">
            <a:avLst/>
          </a:prstGeom>
          <a:ln w="38100" cmpd="sng">
            <a:solidFill>
              <a:srgbClr val="DD602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latin typeface="Corbel"/>
              </a:rPr>
              <a:t>bioindustries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92275" y="5111750"/>
            <a:ext cx="1511300" cy="792163"/>
          </a:xfrm>
          <a:prstGeom prst="roundRect">
            <a:avLst/>
          </a:prstGeom>
          <a:ln w="38100" cmpd="sng">
            <a:solidFill>
              <a:srgbClr val="DD602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rbel"/>
              </a:rPr>
              <a:t>society</a:t>
            </a:r>
          </a:p>
        </p:txBody>
      </p:sp>
      <p:sp>
        <p:nvSpPr>
          <p:cNvPr id="121867" name="Rectangle 3"/>
          <p:cNvSpPr txBox="1">
            <a:spLocks noChangeArrowheads="1"/>
          </p:cNvSpPr>
          <p:nvPr/>
        </p:nvSpPr>
        <p:spPr bwMode="auto">
          <a:xfrm>
            <a:off x="468313" y="1052513"/>
            <a:ext cx="38877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4080"/>
              </a:buClr>
            </a:pPr>
            <a:r>
              <a:rPr lang="en-GB" dirty="0">
                <a:solidFill>
                  <a:srgbClr val="000000"/>
                </a:solidFill>
                <a:latin typeface="Corbel" charset="0"/>
              </a:rPr>
              <a:t>To build a sustainable European infrastructure for biological information, supporting life science research and its </a:t>
            </a:r>
            <a:br>
              <a:rPr lang="en-GB" dirty="0">
                <a:solidFill>
                  <a:srgbClr val="000000"/>
                </a:solidFill>
                <a:latin typeface="Corbel" charset="0"/>
              </a:rPr>
            </a:br>
            <a:r>
              <a:rPr lang="en-GB" dirty="0">
                <a:solidFill>
                  <a:srgbClr val="000000"/>
                </a:solidFill>
                <a:latin typeface="Corbel" charset="0"/>
              </a:rPr>
              <a:t>translation to:</a:t>
            </a:r>
          </a:p>
        </p:txBody>
      </p:sp>
      <p:sp>
        <p:nvSpPr>
          <p:cNvPr id="12186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04800"/>
            <a:ext cx="8153400" cy="762000"/>
          </a:xfrm>
        </p:spPr>
        <p:txBody>
          <a:bodyPr/>
          <a:lstStyle/>
          <a:p>
            <a:pPr eaLnBrk="1" hangingPunct="1"/>
            <a:r>
              <a:rPr lang="en-GB" i="1" dirty="0">
                <a:solidFill>
                  <a:srgbClr val="FF6600"/>
                </a:solidFill>
                <a:latin typeface="Corbel" charset="0"/>
                <a:cs typeface="Geneva" charset="0"/>
              </a:rPr>
              <a:t>ELIXIR’s mission</a:t>
            </a:r>
          </a:p>
        </p:txBody>
      </p:sp>
    </p:spTree>
    <p:extLst>
      <p:ext uri="{BB962C8B-B14F-4D97-AF65-F5344CB8AC3E}">
        <p14:creationId xmlns:p14="http://schemas.microsoft.com/office/powerpoint/2010/main" val="23552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6600"/>
                </a:solidFill>
              </a:rPr>
              <a:t>Current situation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8EBF2-BD31-3C45-A6E9-FC75ECBA9662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grpSp>
        <p:nvGrpSpPr>
          <p:cNvPr id="26" name="Group 25"/>
          <p:cNvGrpSpPr/>
          <p:nvPr/>
        </p:nvGrpSpPr>
        <p:grpSpPr>
          <a:xfrm>
            <a:off x="3347864" y="4293096"/>
            <a:ext cx="2165913" cy="1350726"/>
            <a:chOff x="3347864" y="4293096"/>
            <a:chExt cx="2165913" cy="13507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5670" r="16207" b="5017"/>
            <a:stretch/>
          </p:blipFill>
          <p:spPr>
            <a:xfrm>
              <a:off x="4540708" y="4293096"/>
              <a:ext cx="973069" cy="135072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5670" r="16207" b="5017"/>
            <a:stretch/>
          </p:blipFill>
          <p:spPr>
            <a:xfrm>
              <a:off x="3347864" y="4293096"/>
              <a:ext cx="973069" cy="135072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187624" y="2276872"/>
            <a:ext cx="1421739" cy="864096"/>
            <a:chOff x="1187624" y="2276872"/>
            <a:chExt cx="1421739" cy="8640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2852936"/>
              <a:ext cx="223042" cy="24712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648" y="2276872"/>
              <a:ext cx="1205715" cy="86409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059832" y="1628800"/>
            <a:ext cx="1421739" cy="864096"/>
            <a:chOff x="1187624" y="2276872"/>
            <a:chExt cx="1421739" cy="8640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2852936"/>
              <a:ext cx="223042" cy="24712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648" y="2276872"/>
              <a:ext cx="1205715" cy="86409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310501" y="1628800"/>
            <a:ext cx="1421739" cy="864096"/>
            <a:chOff x="1187624" y="2276872"/>
            <a:chExt cx="1421739" cy="8640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2852936"/>
              <a:ext cx="223042" cy="24712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648" y="2276872"/>
              <a:ext cx="1205715" cy="86409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76256" y="2132856"/>
            <a:ext cx="1421739" cy="864096"/>
            <a:chOff x="1187624" y="2276872"/>
            <a:chExt cx="1421739" cy="86409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2852936"/>
              <a:ext cx="223042" cy="2471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648" y="2276872"/>
              <a:ext cx="1205715" cy="864096"/>
            </a:xfrm>
            <a:prstGeom prst="rect">
              <a:avLst/>
            </a:prstGeom>
          </p:spPr>
        </p:pic>
      </p:grpSp>
      <p:cxnSp>
        <p:nvCxnSpPr>
          <p:cNvPr id="22" name="Straight Arrow Connector 21"/>
          <p:cNvCxnSpPr>
            <a:stCxn id="20" idx="2"/>
            <a:endCxn id="8" idx="0"/>
          </p:cNvCxnSpPr>
          <p:nvPr/>
        </p:nvCxnSpPr>
        <p:spPr bwMode="auto">
          <a:xfrm flipH="1">
            <a:off x="5027243" y="2996952"/>
            <a:ext cx="2667895" cy="1296144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2"/>
            <a:endCxn id="8" idx="0"/>
          </p:cNvCxnSpPr>
          <p:nvPr/>
        </p:nvCxnSpPr>
        <p:spPr bwMode="auto">
          <a:xfrm flipH="1">
            <a:off x="5027243" y="2492896"/>
            <a:ext cx="1102140" cy="1800200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4" idx="2"/>
            <a:endCxn id="9" idx="0"/>
          </p:cNvCxnSpPr>
          <p:nvPr/>
        </p:nvCxnSpPr>
        <p:spPr bwMode="auto">
          <a:xfrm flipH="1">
            <a:off x="3834399" y="2492896"/>
            <a:ext cx="44315" cy="1800200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2"/>
            <a:endCxn id="9" idx="0"/>
          </p:cNvCxnSpPr>
          <p:nvPr/>
        </p:nvCxnSpPr>
        <p:spPr bwMode="auto">
          <a:xfrm>
            <a:off x="2006506" y="3140968"/>
            <a:ext cx="1827893" cy="1152128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204864"/>
            <a:ext cx="223042" cy="247126"/>
          </a:xfrm>
          <a:prstGeom prst="rect">
            <a:avLst/>
          </a:prstGeom>
        </p:spPr>
      </p:pic>
      <p:cxnSp>
        <p:nvCxnSpPr>
          <p:cNvPr id="39" name="Straight Arrow Connector 38"/>
          <p:cNvCxnSpPr>
            <a:stCxn id="14" idx="2"/>
            <a:endCxn id="8" idx="0"/>
          </p:cNvCxnSpPr>
          <p:nvPr/>
        </p:nvCxnSpPr>
        <p:spPr bwMode="auto">
          <a:xfrm>
            <a:off x="3878714" y="2492896"/>
            <a:ext cx="1148529" cy="1800200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67744" y="4542219"/>
            <a:ext cx="9526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</a:t>
            </a:r>
          </a:p>
          <a:p>
            <a:r>
              <a:rPr lang="en-US" sz="1600" dirty="0" smtClean="0"/>
              <a:t>Compute</a:t>
            </a:r>
          </a:p>
          <a:p>
            <a:r>
              <a:rPr lang="en-US" sz="1600" dirty="0" smtClean="0"/>
              <a:t>Storage</a:t>
            </a:r>
          </a:p>
          <a:p>
            <a:r>
              <a:rPr lang="en-US" sz="1600" dirty="0" smtClean="0"/>
              <a:t>Services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827584" y="3284984"/>
            <a:ext cx="618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5049" y="5780500"/>
            <a:ext cx="57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EBI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86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6600"/>
                </a:solidFill>
              </a:rPr>
              <a:t>Future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8EBF2-BD31-3C45-A6E9-FC75ECBA9662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grpSp>
        <p:nvGrpSpPr>
          <p:cNvPr id="26" name="Group 25"/>
          <p:cNvGrpSpPr/>
          <p:nvPr/>
        </p:nvGrpSpPr>
        <p:grpSpPr>
          <a:xfrm>
            <a:off x="3347864" y="4293096"/>
            <a:ext cx="2165913" cy="1350726"/>
            <a:chOff x="3347864" y="4293096"/>
            <a:chExt cx="2165913" cy="13507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5670" r="16207" b="5017"/>
            <a:stretch/>
          </p:blipFill>
          <p:spPr>
            <a:xfrm>
              <a:off x="4540708" y="4293096"/>
              <a:ext cx="973069" cy="135072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5670" r="16207" b="5017"/>
            <a:stretch/>
          </p:blipFill>
          <p:spPr>
            <a:xfrm>
              <a:off x="3347864" y="4293096"/>
              <a:ext cx="973069" cy="135072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83568" y="2276872"/>
            <a:ext cx="1925795" cy="864096"/>
            <a:chOff x="683568" y="2276872"/>
            <a:chExt cx="1925795" cy="8640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2294452"/>
              <a:ext cx="727098" cy="8056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648" y="2276872"/>
              <a:ext cx="1205715" cy="86409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555776" y="1628800"/>
            <a:ext cx="1925795" cy="864096"/>
            <a:chOff x="683568" y="2276872"/>
            <a:chExt cx="1925795" cy="8640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2294452"/>
              <a:ext cx="727098" cy="80561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648" y="2276872"/>
              <a:ext cx="1205715" cy="86409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860032" y="1628800"/>
            <a:ext cx="1872208" cy="864096"/>
            <a:chOff x="737155" y="2276872"/>
            <a:chExt cx="1872208" cy="8640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155" y="2353826"/>
              <a:ext cx="673511" cy="7462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648" y="2276872"/>
              <a:ext cx="1205715" cy="86409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372200" y="2132856"/>
            <a:ext cx="1925795" cy="864096"/>
            <a:chOff x="683568" y="2276872"/>
            <a:chExt cx="1925795" cy="86409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2294452"/>
              <a:ext cx="727098" cy="80561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648" y="2276872"/>
              <a:ext cx="1205715" cy="864096"/>
            </a:xfrm>
            <a:prstGeom prst="rect">
              <a:avLst/>
            </a:prstGeom>
          </p:spPr>
        </p:pic>
      </p:grpSp>
      <p:cxnSp>
        <p:nvCxnSpPr>
          <p:cNvPr id="22" name="Straight Arrow Connector 21"/>
          <p:cNvCxnSpPr>
            <a:stCxn id="20" idx="2"/>
            <a:endCxn id="8" idx="0"/>
          </p:cNvCxnSpPr>
          <p:nvPr/>
        </p:nvCxnSpPr>
        <p:spPr bwMode="auto">
          <a:xfrm flipH="1">
            <a:off x="5027243" y="2996952"/>
            <a:ext cx="2667895" cy="1296144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2"/>
            <a:endCxn id="8" idx="0"/>
          </p:cNvCxnSpPr>
          <p:nvPr/>
        </p:nvCxnSpPr>
        <p:spPr bwMode="auto">
          <a:xfrm flipH="1">
            <a:off x="5027243" y="2492896"/>
            <a:ext cx="1102140" cy="1800200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4" idx="2"/>
            <a:endCxn id="9" idx="0"/>
          </p:cNvCxnSpPr>
          <p:nvPr/>
        </p:nvCxnSpPr>
        <p:spPr bwMode="auto">
          <a:xfrm flipH="1">
            <a:off x="3834399" y="2492896"/>
            <a:ext cx="44315" cy="1800200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2"/>
            <a:endCxn id="9" idx="0"/>
          </p:cNvCxnSpPr>
          <p:nvPr/>
        </p:nvCxnSpPr>
        <p:spPr bwMode="auto">
          <a:xfrm>
            <a:off x="2006506" y="3140968"/>
            <a:ext cx="1827893" cy="1152128"/>
          </a:xfrm>
          <a:prstGeom prst="straightConnector1">
            <a:avLst/>
          </a:prstGeom>
          <a:ln w="38100" cmpd="sng"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733939"/>
            <a:ext cx="648072" cy="718051"/>
          </a:xfrm>
          <a:prstGeom prst="rect">
            <a:avLst/>
          </a:prstGeom>
        </p:spPr>
      </p:pic>
      <p:cxnSp>
        <p:nvCxnSpPr>
          <p:cNvPr id="39" name="Straight Arrow Connector 38"/>
          <p:cNvCxnSpPr>
            <a:stCxn id="14" idx="2"/>
            <a:endCxn id="8" idx="0"/>
          </p:cNvCxnSpPr>
          <p:nvPr/>
        </p:nvCxnSpPr>
        <p:spPr bwMode="auto">
          <a:xfrm>
            <a:off x="3878714" y="2492896"/>
            <a:ext cx="1148529" cy="1800200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0"/>
          </p:cNvCxnSpPr>
          <p:nvPr/>
        </p:nvCxnSpPr>
        <p:spPr bwMode="auto">
          <a:xfrm flipH="1" flipV="1">
            <a:off x="1619672" y="3140968"/>
            <a:ext cx="2214727" cy="1152128"/>
          </a:xfrm>
          <a:prstGeom prst="straightConnector1">
            <a:avLst/>
          </a:prstGeom>
          <a:ln w="38100" cmpd="sng"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8" idx="0"/>
          </p:cNvCxnSpPr>
          <p:nvPr/>
        </p:nvCxnSpPr>
        <p:spPr bwMode="auto">
          <a:xfrm flipH="1" flipV="1">
            <a:off x="4211961" y="2492896"/>
            <a:ext cx="815282" cy="1800200"/>
          </a:xfrm>
          <a:prstGeom prst="straightConnector1">
            <a:avLst/>
          </a:prstGeom>
          <a:ln w="38100" cmpd="sng"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8" idx="0"/>
          </p:cNvCxnSpPr>
          <p:nvPr/>
        </p:nvCxnSpPr>
        <p:spPr bwMode="auto">
          <a:xfrm flipH="1">
            <a:off x="5027243" y="2492896"/>
            <a:ext cx="768893" cy="1800200"/>
          </a:xfrm>
          <a:prstGeom prst="straightConnector1">
            <a:avLst/>
          </a:prstGeom>
          <a:ln w="38100" cmpd="sng">
            <a:headEnd type="triangle" w="med" len="me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9" idx="0"/>
          </p:cNvCxnSpPr>
          <p:nvPr/>
        </p:nvCxnSpPr>
        <p:spPr bwMode="auto">
          <a:xfrm>
            <a:off x="3491880" y="2492896"/>
            <a:ext cx="342519" cy="1800200"/>
          </a:xfrm>
          <a:prstGeom prst="straightConnector1">
            <a:avLst/>
          </a:prstGeom>
          <a:ln w="38100" cmpd="sng">
            <a:headEnd type="triangle" w="med" len="me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8" idx="0"/>
          </p:cNvCxnSpPr>
          <p:nvPr/>
        </p:nvCxnSpPr>
        <p:spPr bwMode="auto">
          <a:xfrm flipH="1">
            <a:off x="5027243" y="2924944"/>
            <a:ext cx="2209053" cy="1368152"/>
          </a:xfrm>
          <a:prstGeom prst="straightConnector1">
            <a:avLst/>
          </a:prstGeom>
          <a:ln w="38100" cmpd="sng">
            <a:headEnd type="triangle" w="med" len="me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584" y="3284984"/>
            <a:ext cx="1017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</a:t>
            </a:r>
          </a:p>
          <a:p>
            <a:r>
              <a:rPr lang="en-US" sz="1600" dirty="0" smtClean="0"/>
              <a:t>Compute</a:t>
            </a:r>
          </a:p>
          <a:p>
            <a:r>
              <a:rPr lang="en-US" sz="1600" dirty="0" smtClean="0"/>
              <a:t>Storage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2267744" y="4542219"/>
            <a:ext cx="1017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</a:t>
            </a:r>
          </a:p>
          <a:p>
            <a:r>
              <a:rPr lang="en-US" sz="1600" dirty="0" smtClean="0"/>
              <a:t>Compute</a:t>
            </a:r>
          </a:p>
          <a:p>
            <a:r>
              <a:rPr lang="en-US" sz="1600" dirty="0" smtClean="0"/>
              <a:t>Storage</a:t>
            </a:r>
            <a:endParaRPr lang="en-US" sz="1600" dirty="0"/>
          </a:p>
        </p:txBody>
      </p:sp>
      <p:cxnSp>
        <p:nvCxnSpPr>
          <p:cNvPr id="62" name="Straight Arrow Connector 61"/>
          <p:cNvCxnSpPr/>
          <p:nvPr/>
        </p:nvCxnSpPr>
        <p:spPr bwMode="auto">
          <a:xfrm flipV="1">
            <a:off x="2411760" y="2564904"/>
            <a:ext cx="936104" cy="288032"/>
          </a:xfrm>
          <a:prstGeom prst="straightConnector1">
            <a:avLst/>
          </a:prstGeom>
          <a:ln w="38100" cmpd="sng"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 bwMode="auto">
          <a:xfrm flipV="1">
            <a:off x="2267744" y="2492896"/>
            <a:ext cx="936104" cy="288032"/>
          </a:xfrm>
          <a:prstGeom prst="straightConnector1">
            <a:avLst/>
          </a:prstGeom>
          <a:ln w="38100" cmpd="sng">
            <a:headEnd type="triangle" w="med" len="me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145049" y="5780500"/>
            <a:ext cx="57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EBI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6895343" y="1101634"/>
            <a:ext cx="1599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Rare</a:t>
            </a:r>
            <a:br>
              <a:rPr lang="en-US" sz="2400" dirty="0" smtClean="0"/>
            </a:br>
            <a:r>
              <a:rPr lang="en-US" sz="2400" dirty="0" smtClean="0"/>
              <a:t>diseases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2555776" y="613289"/>
            <a:ext cx="2250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Marine</a:t>
            </a:r>
            <a:br>
              <a:rPr lang="en-US" sz="2400" dirty="0" smtClean="0"/>
            </a:br>
            <a:r>
              <a:rPr lang="en-US" sz="2400" dirty="0" smtClean="0"/>
              <a:t>metagenomics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5329588" y="742811"/>
            <a:ext cx="1599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Clinical genomics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9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UiT’s</a:t>
            </a:r>
            <a:r>
              <a:rPr lang="en-US" dirty="0" smtClean="0"/>
              <a:t>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ELIXIR </a:t>
            </a:r>
            <a:r>
              <a:rPr lang="en-US" sz="2400" dirty="0" err="1" smtClean="0"/>
              <a:t>Excelerate</a:t>
            </a:r>
            <a:r>
              <a:rPr lang="en-US" sz="2400" dirty="0" smtClean="0"/>
              <a:t>: 19M EUR project</a:t>
            </a:r>
          </a:p>
          <a:p>
            <a:r>
              <a:rPr lang="en-US" sz="2400" dirty="0" err="1" smtClean="0"/>
              <a:t>UiT</a:t>
            </a:r>
            <a:r>
              <a:rPr lang="en-US" sz="2400" dirty="0" smtClean="0"/>
              <a:t> leader for one of four scientific use cases</a:t>
            </a:r>
          </a:p>
          <a:p>
            <a:pPr lvl="1"/>
            <a:r>
              <a:rPr lang="en-US" sz="2400" dirty="0" smtClean="0"/>
              <a:t>Marine metagenomics</a:t>
            </a:r>
          </a:p>
          <a:p>
            <a:r>
              <a:rPr lang="en-US" sz="2400" dirty="0" smtClean="0"/>
              <a:t>We will be used as demonstrator for technical services (AAI, cloud, data replication, …)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426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META-pipe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</a:t>
            </a:r>
            <a:r>
              <a:rPr lang="en-US" sz="2400" dirty="0" smtClean="0"/>
              <a:t>nhance </a:t>
            </a:r>
            <a:r>
              <a:rPr lang="en-US" sz="2400" dirty="0"/>
              <a:t>research and industrial innovation within the marine domain </a:t>
            </a:r>
            <a:endParaRPr lang="en-US" sz="2400" dirty="0" smtClean="0"/>
          </a:p>
          <a:p>
            <a:r>
              <a:rPr lang="en-US" sz="2400" dirty="0" smtClean="0"/>
              <a:t>Build reference pipeline for marine metagenomics</a:t>
            </a:r>
          </a:p>
          <a:p>
            <a:r>
              <a:rPr lang="en-US" sz="2400" dirty="0" smtClean="0"/>
              <a:t>Provide the required tools, services, data, and resources for the analysis</a:t>
            </a:r>
          </a:p>
          <a:p>
            <a:r>
              <a:rPr lang="en-US" sz="2400" dirty="0" smtClean="0"/>
              <a:t>Tight integration with EBI archives, databases, and pipelines</a:t>
            </a:r>
          </a:p>
          <a:p>
            <a:endParaRPr lang="en-US" sz="2400" dirty="0"/>
          </a:p>
          <a:p>
            <a:r>
              <a:rPr lang="en-US" sz="2400" dirty="0">
                <a:hlinkClick r:id="rId2"/>
              </a:rPr>
              <a:t>http://galaxy-uit.bioinfo.no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(FEIDE login)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4" y="2370661"/>
            <a:ext cx="1473200" cy="147320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16303" y="2692393"/>
            <a:ext cx="914400" cy="9144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710" t="7972" r="17314" b="12757"/>
          <a:stretch/>
        </p:blipFill>
        <p:spPr>
          <a:xfrm>
            <a:off x="3505205" y="2370661"/>
            <a:ext cx="1744133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02" y="3856328"/>
            <a:ext cx="117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&lt;100ms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48722" y="3856328"/>
            <a:ext cx="119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seconds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760410" y="3885729"/>
            <a:ext cx="120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minutes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88370" y="3915130"/>
            <a:ext cx="129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hours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92711" y="3915130"/>
            <a:ext cx="185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weeks</a:t>
            </a: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440190" y="2624663"/>
            <a:ext cx="1443418" cy="1219198"/>
            <a:chOff x="2002718" y="5012268"/>
            <a:chExt cx="1443418" cy="12191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504088" y="2167464"/>
            <a:ext cx="1443418" cy="1219198"/>
            <a:chOff x="2002718" y="5012268"/>
            <a:chExt cx="1443418" cy="121919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267726" y="2404531"/>
            <a:ext cx="1443418" cy="1219198"/>
            <a:chOff x="2002718" y="5012268"/>
            <a:chExt cx="1443418" cy="121919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025478" y="2573864"/>
            <a:ext cx="1443418" cy="1219198"/>
            <a:chOff x="2002718" y="5012268"/>
            <a:chExt cx="1443418" cy="12191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sp>
        <p:nvSpPr>
          <p:cNvPr id="35" name="Oval 34"/>
          <p:cNvSpPr/>
          <p:nvPr/>
        </p:nvSpPr>
        <p:spPr>
          <a:xfrm>
            <a:off x="89580" y="2015067"/>
            <a:ext cx="3229354" cy="2980266"/>
          </a:xfrm>
          <a:prstGeom prst="ellipse">
            <a:avLst/>
          </a:prstGeom>
          <a:noFill/>
          <a:ln w="317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883608" y="2015067"/>
            <a:ext cx="2471330" cy="2980266"/>
          </a:xfrm>
          <a:prstGeom prst="ellipse">
            <a:avLst/>
          </a:prstGeom>
          <a:noFill/>
          <a:ln w="317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Stallo</a:t>
            </a:r>
            <a:r>
              <a:rPr lang="en-US" dirty="0" smtClean="0"/>
              <a:t> Supercomputer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552428"/>
              </p:ext>
            </p:extLst>
          </p:nvPr>
        </p:nvGraphicFramePr>
        <p:xfrm>
          <a:off x="323528" y="1742548"/>
          <a:ext cx="700097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577803" y="1742548"/>
            <a:ext cx="2366478" cy="1183239"/>
            <a:chOff x="3045860" y="1538"/>
            <a:chExt cx="2366478" cy="1183239"/>
          </a:xfrm>
          <a:solidFill>
            <a:schemeClr val="accent4"/>
          </a:solidFill>
        </p:grpSpPr>
        <p:sp>
          <p:nvSpPr>
            <p:cNvPr id="7" name="Rounded Rectangle 6"/>
            <p:cNvSpPr/>
            <p:nvPr/>
          </p:nvSpPr>
          <p:spPr>
            <a:xfrm>
              <a:off x="3045860" y="1538"/>
              <a:ext cx="2366478" cy="118323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080516" y="36194"/>
              <a:ext cx="2297166" cy="11139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/>
                <a:t>NeLS</a:t>
              </a:r>
              <a:r>
                <a:rPr lang="en-US" sz="3200" kern="1200" dirty="0" smtClean="0"/>
                <a:t>, </a:t>
              </a:r>
              <a:br>
                <a:rPr lang="en-US" sz="3200" kern="1200" dirty="0" smtClean="0"/>
              </a:br>
              <a:r>
                <a:rPr lang="en-US" sz="3200" kern="1200" dirty="0" smtClean="0"/>
                <a:t>FEIDE</a:t>
              </a:r>
              <a:endParaRPr lang="en-US" sz="3200" kern="1200" dirty="0"/>
            </a:p>
          </p:txBody>
        </p:sp>
      </p:grpSp>
      <p:sp>
        <p:nvSpPr>
          <p:cNvPr id="9" name="Left-Right Arrow 8"/>
          <p:cNvSpPr/>
          <p:nvPr/>
        </p:nvSpPr>
        <p:spPr>
          <a:xfrm>
            <a:off x="5077676" y="2055564"/>
            <a:ext cx="1438424" cy="633039"/>
          </a:xfrm>
          <a:prstGeom prst="left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43147" y="3246198"/>
            <a:ext cx="2366478" cy="1183239"/>
            <a:chOff x="3045860" y="1538"/>
            <a:chExt cx="2366478" cy="1183239"/>
          </a:xfrm>
          <a:solidFill>
            <a:schemeClr val="accent4"/>
          </a:solidFill>
        </p:grpSpPr>
        <p:sp>
          <p:nvSpPr>
            <p:cNvPr id="11" name="Rounded Rectangle 10"/>
            <p:cNvSpPr/>
            <p:nvPr/>
          </p:nvSpPr>
          <p:spPr>
            <a:xfrm>
              <a:off x="3045860" y="1538"/>
              <a:ext cx="2366478" cy="118323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080516" y="36194"/>
              <a:ext cx="2297166" cy="11139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/>
                <a:t>Notur</a:t>
              </a:r>
              <a:r>
                <a:rPr lang="en-US" sz="3200" kern="1200" dirty="0" smtClean="0"/>
                <a:t>, </a:t>
              </a:r>
              <a:r>
                <a:rPr lang="en-US" sz="3200" kern="1200" dirty="0" err="1" smtClean="0"/>
                <a:t>NorStore</a:t>
              </a:r>
              <a:r>
                <a:rPr lang="en-US" sz="3200" kern="1200" dirty="0" smtClean="0"/>
                <a:t>…</a:t>
              </a:r>
              <a:endParaRPr lang="en-US" sz="3200" kern="1200" dirty="0"/>
            </a:p>
          </p:txBody>
        </p:sp>
      </p:grpSp>
      <p:sp>
        <p:nvSpPr>
          <p:cNvPr id="13" name="Left-Right Arrow 12"/>
          <p:cNvSpPr/>
          <p:nvPr/>
        </p:nvSpPr>
        <p:spPr>
          <a:xfrm rot="18562681">
            <a:off x="6770481" y="4612515"/>
            <a:ext cx="1108039" cy="633039"/>
          </a:xfrm>
          <a:prstGeom prst="left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51258" y="1588259"/>
            <a:ext cx="2620642" cy="51714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4000" u="sng" dirty="0" smtClean="0"/>
              <a:t>EBI</a:t>
            </a:r>
            <a:endParaRPr lang="en-US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</a:t>
            </a:r>
            <a:r>
              <a:rPr lang="en-US" dirty="0" smtClean="0"/>
              <a:t> Marine </a:t>
            </a:r>
            <a:r>
              <a:rPr lang="en-US" dirty="0"/>
              <a:t>M</a:t>
            </a:r>
            <a:r>
              <a:rPr lang="en-US" dirty="0" smtClean="0"/>
              <a:t>etagenomics Vision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3399135" y="1784270"/>
            <a:ext cx="1524000" cy="150905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ENA</a:t>
            </a:r>
            <a:endParaRPr lang="en-US" sz="4000" dirty="0"/>
          </a:p>
        </p:txBody>
      </p:sp>
      <p:sp>
        <p:nvSpPr>
          <p:cNvPr id="5" name="Rounded Rectangle 4"/>
          <p:cNvSpPr/>
          <p:nvPr/>
        </p:nvSpPr>
        <p:spPr>
          <a:xfrm>
            <a:off x="3399135" y="4055329"/>
            <a:ext cx="1524000" cy="12401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MGP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24135" y="2296467"/>
            <a:ext cx="272186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Deposit data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n-US" sz="2400" dirty="0" smtClean="0"/>
              <a:t>2. Select pipeline</a:t>
            </a:r>
            <a:endParaRPr lang="en-US" sz="2400" dirty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r>
              <a:rPr lang="en-US" sz="2400" dirty="0" smtClean="0"/>
              <a:t>3. Run analysis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4. Compare to other</a:t>
            </a:r>
            <a:br>
              <a:rPr lang="en-US" sz="2400" dirty="0" smtClean="0"/>
            </a:b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066158" y="1588260"/>
            <a:ext cx="2620642" cy="51714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sz="1600" u="sng" dirty="0" err="1" smtClean="0"/>
              <a:t>UiT</a:t>
            </a:r>
            <a:endParaRPr lang="en-US" u="sng" dirty="0"/>
          </a:p>
        </p:txBody>
      </p:sp>
      <p:sp>
        <p:nvSpPr>
          <p:cNvPr id="11" name="Rounded Rectangle 10"/>
          <p:cNvSpPr/>
          <p:nvPr/>
        </p:nvSpPr>
        <p:spPr>
          <a:xfrm>
            <a:off x="6214035" y="4055329"/>
            <a:ext cx="1524000" cy="12401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META-pipe</a:t>
            </a:r>
            <a:endParaRPr lang="en-US" sz="4000" dirty="0"/>
          </a:p>
        </p:txBody>
      </p:sp>
      <p:sp>
        <p:nvSpPr>
          <p:cNvPr id="12" name="Rounded Rectangle 11"/>
          <p:cNvSpPr/>
          <p:nvPr/>
        </p:nvSpPr>
        <p:spPr>
          <a:xfrm>
            <a:off x="4273942" y="5671522"/>
            <a:ext cx="319591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Integrate results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4273942" y="3373570"/>
            <a:ext cx="3195916" cy="50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MGP or META-pipe?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69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C</a:t>
            </a:r>
            <a:r>
              <a:rPr lang="en-US" dirty="0" smtClean="0"/>
              <a:t>ase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8" name="image07.jpg" descr="Slide1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71600" y="1608907"/>
            <a:ext cx="7056784" cy="5112568"/>
          </a:xfrm>
          <a:prstGeom prst="rect">
            <a:avLst/>
          </a:prstGeom>
          <a:ln/>
        </p:spPr>
      </p:pic>
      <p:sp>
        <p:nvSpPr>
          <p:cNvPr id="10" name="Rectangle 9"/>
          <p:cNvSpPr/>
          <p:nvPr/>
        </p:nvSpPr>
        <p:spPr>
          <a:xfrm>
            <a:off x="5868144" y="1052736"/>
            <a:ext cx="23042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74101" y="5373216"/>
            <a:ext cx="938259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</a:t>
            </a:r>
            <a:r>
              <a:rPr lang="en-US" dirty="0" smtClean="0"/>
              <a:t>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Expertise:</a:t>
            </a:r>
          </a:p>
          <a:p>
            <a:pPr lvl="1"/>
            <a:r>
              <a:rPr lang="en-US" sz="2400" dirty="0" smtClean="0"/>
              <a:t>Marine</a:t>
            </a:r>
          </a:p>
          <a:p>
            <a:pPr lvl="1"/>
            <a:r>
              <a:rPr lang="en-US" sz="2400" dirty="0" smtClean="0"/>
              <a:t>Computer science (systems)</a:t>
            </a:r>
          </a:p>
          <a:p>
            <a:r>
              <a:rPr lang="en-US" sz="2400" dirty="0" smtClean="0"/>
              <a:t>Important demonstrator</a:t>
            </a:r>
          </a:p>
          <a:p>
            <a:pPr lvl="1"/>
            <a:r>
              <a:rPr lang="en-US" sz="2400" dirty="0" smtClean="0"/>
              <a:t>Elixir</a:t>
            </a:r>
          </a:p>
          <a:p>
            <a:pPr lvl="1"/>
            <a:r>
              <a:rPr lang="en-US" sz="2400" dirty="0" smtClean="0"/>
              <a:t>Interactive workload at </a:t>
            </a:r>
            <a:r>
              <a:rPr lang="en-US" sz="2400" dirty="0" err="1" smtClean="0"/>
              <a:t>Stallo</a:t>
            </a:r>
            <a:endParaRPr lang="en-US" sz="2400" dirty="0" smtClean="0"/>
          </a:p>
          <a:p>
            <a:pPr lvl="1"/>
            <a:r>
              <a:rPr lang="en-US" sz="2400" dirty="0" smtClean="0"/>
              <a:t>Cloud (CSC, </a:t>
            </a:r>
            <a:r>
              <a:rPr lang="en-US" sz="2400" dirty="0" smtClean="0"/>
              <a:t>Finland)</a:t>
            </a:r>
            <a:endParaRPr lang="en-US" sz="2400" dirty="0" smtClean="0"/>
          </a:p>
          <a:p>
            <a:r>
              <a:rPr lang="en-US" sz="2400" dirty="0" smtClean="0"/>
              <a:t>New approach: distributed services</a:t>
            </a:r>
          </a:p>
        </p:txBody>
      </p:sp>
    </p:spTree>
    <p:extLst>
      <p:ext uri="{BB962C8B-B14F-4D97-AF65-F5344CB8AC3E}">
        <p14:creationId xmlns:p14="http://schemas.microsoft.com/office/powerpoint/2010/main" val="134078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@ IFI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Research (PhD, master)</a:t>
            </a:r>
          </a:p>
          <a:p>
            <a:r>
              <a:rPr lang="en-US" sz="2400" dirty="0" smtClean="0"/>
              <a:t>Services (bioinformatics)</a:t>
            </a:r>
          </a:p>
          <a:p>
            <a:r>
              <a:rPr lang="en-US" sz="2400" dirty="0" smtClean="0"/>
              <a:t>Advanced courses</a:t>
            </a:r>
          </a:p>
          <a:p>
            <a:r>
              <a:rPr lang="en-US" sz="2400" dirty="0" smtClean="0"/>
              <a:t>New undergraduate course: INF-2202</a:t>
            </a:r>
          </a:p>
          <a:p>
            <a:pPr lvl="1"/>
            <a:r>
              <a:rPr lang="en-US" sz="2400" dirty="0" smtClean="0"/>
              <a:t>Concurrent and Data-Intensive Computing</a:t>
            </a:r>
          </a:p>
          <a:p>
            <a:pPr lvl="1"/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assignment: </a:t>
            </a:r>
            <a:r>
              <a:rPr lang="en-US" sz="2400" dirty="0" err="1" smtClean="0"/>
              <a:t>deduplication</a:t>
            </a:r>
            <a:r>
              <a:rPr lang="en-US" sz="2400" dirty="0" smtClean="0"/>
              <a:t> of 1TB dataset</a:t>
            </a:r>
          </a:p>
          <a:p>
            <a:pPr lvl="1"/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assignment: Spark on Amazon AWS</a:t>
            </a:r>
          </a:p>
          <a:p>
            <a:pPr lvl="1"/>
            <a:r>
              <a:rPr lang="en-US" sz="2400" dirty="0">
                <a:hlinkClick r:id="rId2"/>
              </a:rPr>
              <a:t>http://uit-inf-2202.github.io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2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Advances in scientific instruments + compute capacity + storage capacity </a:t>
            </a:r>
            <a:r>
              <a:rPr lang="en-US" sz="2400" dirty="0" smtClean="0">
                <a:sym typeface="Wingdings" panose="05000000000000000000" pitchFamily="2" charset="2"/>
              </a:rPr>
              <a:t></a:t>
            </a:r>
            <a:r>
              <a:rPr lang="en-US" sz="2400" dirty="0" smtClean="0"/>
              <a:t> </a:t>
            </a:r>
            <a:r>
              <a:rPr lang="en-US" sz="2400" dirty="0" smtClean="0"/>
              <a:t>big </a:t>
            </a:r>
            <a:r>
              <a:rPr lang="en-US" sz="2400" dirty="0" smtClean="0"/>
              <a:t>biological data</a:t>
            </a:r>
            <a:endParaRPr lang="en-US" sz="2400" dirty="0" smtClean="0"/>
          </a:p>
          <a:p>
            <a:r>
              <a:rPr lang="en-US" sz="2400" dirty="0" smtClean="0"/>
              <a:t>Complex systems for analysis (often from industry)</a:t>
            </a:r>
          </a:p>
          <a:p>
            <a:r>
              <a:rPr lang="en-US" sz="2400" dirty="0" smtClean="0"/>
              <a:t>Biological </a:t>
            </a:r>
            <a:r>
              <a:rPr lang="en-US" sz="2400" dirty="0"/>
              <a:t>data </a:t>
            </a:r>
            <a:r>
              <a:rPr lang="en-US" sz="2400" dirty="0" smtClean="0"/>
              <a:t>analysis:</a:t>
            </a:r>
          </a:p>
          <a:p>
            <a:pPr lvl="1"/>
            <a:r>
              <a:rPr lang="en-US" sz="2400" dirty="0" smtClean="0"/>
              <a:t>Unique computer science research challenges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equires a distributed infrastructure</a:t>
            </a:r>
          </a:p>
          <a:p>
            <a:r>
              <a:rPr lang="en-US" sz="2400" dirty="0" smtClean="0"/>
              <a:t>Our interdisciplinary research</a:t>
            </a:r>
          </a:p>
          <a:p>
            <a:pPr lvl="1"/>
            <a:r>
              <a:rPr lang="en-US" sz="2400" dirty="0" smtClean="0"/>
              <a:t>Computer science skills </a:t>
            </a:r>
            <a:r>
              <a:rPr lang="en-US" sz="2400" dirty="0" smtClean="0">
                <a:sym typeface="Wingdings" panose="05000000000000000000" pitchFamily="2" charset="2"/>
              </a:rPr>
              <a:t> </a:t>
            </a:r>
            <a:r>
              <a:rPr lang="en-US" sz="2400" dirty="0" smtClean="0"/>
              <a:t>competitive </a:t>
            </a:r>
            <a:r>
              <a:rPr lang="en-US" sz="2400" dirty="0" smtClean="0"/>
              <a:t>advantage</a:t>
            </a:r>
          </a:p>
          <a:p>
            <a:pPr lvl="1"/>
            <a:r>
              <a:rPr lang="en-US" sz="2400" dirty="0" smtClean="0"/>
              <a:t>..and in great need</a:t>
            </a:r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78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BDPS Lab Members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1229" y="1842752"/>
            <a:ext cx="3919844" cy="42883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NOWAC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Einar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Holsbø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PhD student)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Bjørn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Fjukstad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PhD student)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Kenneth Knudsen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aster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student) </a:t>
            </a:r>
          </a:p>
          <a:p>
            <a:pPr marL="0" marR="0" indent="0" algn="l" rtl="0">
              <a:spcBef>
                <a:spcPts val="36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marR="0" lvl="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Lung sounds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Morten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Grønne</a:t>
            </a:r>
            <a:r>
              <a:rPr lang="en-US" sz="2000" dirty="0" err="1">
                <a:solidFill>
                  <a:schemeClr val="dk1"/>
                </a:solidFill>
              </a:rPr>
              <a:t>sby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(master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student) </a:t>
            </a:r>
          </a:p>
          <a:p>
            <a:pPr marL="742950" marR="0" lvl="1" indent="-17145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4294967295"/>
          </p:nvPr>
        </p:nvSpPr>
        <p:spPr>
          <a:xfrm>
            <a:off x="4881628" y="1891366"/>
            <a:ext cx="3977065" cy="42883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Clr>
                <a:srgbClr val="000000"/>
              </a:buClr>
              <a:buSzPct val="100000"/>
            </a:pP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Center 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Bioinformatics / ELIXIR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Edvard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Pedersen 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student)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Espen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Robertsen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student) 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Inge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Alexander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Raknes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(engineer)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Giacomo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Tartari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(engineer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Jarl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Fagerli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(master student)</a:t>
            </a:r>
            <a:endParaRPr lang="en-US" sz="20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Ivar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Kristiansen (system administrator)</a:t>
            </a:r>
          </a:p>
        </p:txBody>
      </p:sp>
    </p:spTree>
    <p:extLst>
      <p:ext uri="{BB962C8B-B14F-4D97-AF65-F5344CB8AC3E}">
        <p14:creationId xmlns:p14="http://schemas.microsoft.com/office/powerpoint/2010/main" val="35034972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Collaborators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70297" y="1837780"/>
            <a:ext cx="3710050" cy="42883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NOWAC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Eiliv Lund (PI)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Etienne Birmelé </a:t>
            </a:r>
            <a:b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(Paris Descartes)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Mike Hallett (McGill)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Karina Standahl Olsen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Vanessa Dumeaux </a:t>
            </a:r>
            <a:b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(McGill/ Tromsø)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Hege Bøvelstad </a:t>
            </a:r>
            <a:b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(Oslo/ Tromsø)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Mie Jareid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Knut Hansen</a:t>
            </a:r>
          </a:p>
          <a:p>
            <a:pPr marL="0" marR="0" lvl="0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</a:pPr>
            <a:endParaRPr sz="1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>
            <a:spLocks noGrp="1"/>
          </p:cNvSpPr>
          <p:nvPr>
            <p:ph type="body" idx="4294967295"/>
          </p:nvPr>
        </p:nvSpPr>
        <p:spPr>
          <a:xfrm>
            <a:off x="4840364" y="1837780"/>
            <a:ext cx="4085922" cy="42883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for Bioinformatics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Nils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Peder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Willassen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(Center leader)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Peik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Haugen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Olga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Troyanskaya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(Princeton &amp; Simons Foundation)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Rob Finn (EBI)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Roy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Drageseth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(HPC@IT-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Erik </a:t>
            </a:r>
            <a:r>
              <a:rPr lang="en-US" sz="180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Hjerde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NeLS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team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Elixir teams</a:t>
            </a:r>
          </a:p>
          <a:p>
            <a:pPr marL="0" marR="0" lvl="0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</a:pPr>
            <a:endParaRPr sz="1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973969" y="6144303"/>
            <a:ext cx="6812757" cy="369332"/>
          </a:xfrm>
          <a:prstGeom prst="rect">
            <a:avLst/>
          </a:prstGeom>
          <a:noFill/>
          <a:ln w="9525" cap="flat" cmpd="sng">
            <a:solidFill>
              <a:schemeClr val="accent4">
                <a:alpha val="66666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Lung sounds</a:t>
            </a: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Prof. Hasse Melbye and Juan Carlos Aviles Solis</a:t>
            </a:r>
          </a:p>
        </p:txBody>
      </p:sp>
    </p:spTree>
    <p:extLst>
      <p:ext uri="{BB962C8B-B14F-4D97-AF65-F5344CB8AC3E}">
        <p14:creationId xmlns:p14="http://schemas.microsoft.com/office/powerpoint/2010/main" val="21482752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 or </a:t>
            </a:r>
            <a:r>
              <a:rPr lang="en-US" sz="2400" dirty="0" err="1" smtClean="0"/>
              <a:t>Matlab</a:t>
            </a:r>
            <a:r>
              <a:rPr lang="en-US" sz="2400" dirty="0" smtClean="0"/>
              <a:t> implementation</a:t>
            </a:r>
          </a:p>
          <a:p>
            <a:r>
              <a:rPr lang="en-US" sz="2400" dirty="0" smtClean="0"/>
              <a:t>Algorithm parameter tuning</a:t>
            </a:r>
          </a:p>
          <a:p>
            <a:r>
              <a:rPr lang="en-US" sz="2400" dirty="0" smtClean="0"/>
              <a:t>C++/ Java / … implementation</a:t>
            </a:r>
          </a:p>
          <a:p>
            <a:r>
              <a:rPr lang="en-US" sz="2400" dirty="0" smtClean="0"/>
              <a:t>Data structure optimization</a:t>
            </a:r>
          </a:p>
          <a:p>
            <a:r>
              <a:rPr lang="en-US" sz="2400" dirty="0" smtClean="0"/>
              <a:t>Multi-threaded parallelization (single machine)</a:t>
            </a:r>
          </a:p>
          <a:p>
            <a:r>
              <a:rPr lang="en-US" sz="2400" dirty="0" smtClean="0"/>
              <a:t>Distributed parallelization (multiple-machines)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524933" y="2610812"/>
            <a:ext cx="609600" cy="1998134"/>
          </a:xfrm>
          <a:prstGeom prst="ellipse">
            <a:avLst/>
          </a:prstGeom>
          <a:noFill/>
          <a:ln w="317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History of Big Data + Biology</a:t>
            </a:r>
          </a:p>
          <a:p>
            <a:r>
              <a:rPr lang="en-US" sz="2400" dirty="0" smtClean="0"/>
              <a:t>My research</a:t>
            </a:r>
          </a:p>
          <a:p>
            <a:pPr lvl="1"/>
            <a:r>
              <a:rPr lang="en-US" sz="2400" dirty="0" smtClean="0"/>
              <a:t>Interactive data analytics</a:t>
            </a:r>
          </a:p>
          <a:p>
            <a:pPr lvl="1"/>
            <a:r>
              <a:rPr lang="en-US" sz="2400" dirty="0" smtClean="0"/>
              <a:t>Elixir infrastructure</a:t>
            </a:r>
            <a:endParaRPr lang="en-US" sz="2400" dirty="0"/>
          </a:p>
          <a:p>
            <a:pPr lvl="1"/>
            <a:r>
              <a:rPr lang="en-US" sz="2400" dirty="0" smtClean="0"/>
              <a:t>Other interesting stuff</a:t>
            </a:r>
          </a:p>
        </p:txBody>
      </p:sp>
    </p:spTree>
    <p:extLst>
      <p:ext uri="{BB962C8B-B14F-4D97-AF65-F5344CB8AC3E}">
        <p14:creationId xmlns:p14="http://schemas.microsoft.com/office/powerpoint/2010/main" val="179622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0" y="0"/>
            <a:ext cx="522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bb2014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cibb2014.potx</Template>
  <TotalTime>9226</TotalTime>
  <Words>1483</Words>
  <Application>Microsoft Office PowerPoint</Application>
  <PresentationFormat>On-screen Show (4:3)</PresentationFormat>
  <Paragraphs>409</Paragraphs>
  <Slides>67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Corbel</vt:lpstr>
      <vt:lpstr>Geneva</vt:lpstr>
      <vt:lpstr>ＭＳ Ｐゴシック</vt:lpstr>
      <vt:lpstr>Open Sans</vt:lpstr>
      <vt:lpstr>Wingdings</vt:lpstr>
      <vt:lpstr>cibb2014</vt:lpstr>
      <vt:lpstr>Big Biological Data</vt:lpstr>
      <vt:lpstr>Big Data</vt:lpstr>
      <vt:lpstr>Dataset Size</vt:lpstr>
      <vt:lpstr>Dataset Size (NxM)</vt:lpstr>
      <vt:lpstr>Data Analysis Tool</vt:lpstr>
      <vt:lpstr>Computation Time</vt:lpstr>
      <vt:lpstr>Optimizations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</vt:lpstr>
      <vt:lpstr>Norwegian Woman and Cancer (NOWAC)</vt:lpstr>
      <vt:lpstr>Center for Bioinformatics (SfB)</vt:lpstr>
      <vt:lpstr>My Lab</vt:lpstr>
      <vt:lpstr>Research Goal</vt:lpstr>
      <vt:lpstr>PowerPoint Presentation</vt:lpstr>
      <vt:lpstr>Interactive Data Exploration</vt:lpstr>
      <vt:lpstr>Interactive Data Exploration Requirements</vt:lpstr>
      <vt:lpstr>Interactive Visual User Interface</vt:lpstr>
      <vt:lpstr>Requirements: Solutions</vt:lpstr>
      <vt:lpstr>Kvik– NOWAC Pathways</vt:lpstr>
      <vt:lpstr>Kvik - MIxT</vt:lpstr>
      <vt:lpstr>Kvik – NOWAC Data Exploration</vt:lpstr>
      <vt:lpstr>“Kviklunsj”</vt:lpstr>
      <vt:lpstr>Data Cleaning Toolchain</vt:lpstr>
      <vt:lpstr>Mr. Clean – Data Cleaning</vt:lpstr>
      <vt:lpstr>Mr. Clean – Data Cleaning</vt:lpstr>
      <vt:lpstr>Data Analysis</vt:lpstr>
      <vt:lpstr>PowerPoint Presentation</vt:lpstr>
      <vt:lpstr>Data analysis methods</vt:lpstr>
      <vt:lpstr>Lung sounds </vt:lpstr>
      <vt:lpstr>Meta-database Management</vt:lpstr>
      <vt:lpstr>PowerPoint Presentation</vt:lpstr>
      <vt:lpstr>Meta-database management</vt:lpstr>
      <vt:lpstr>“Newpan”</vt:lpstr>
      <vt:lpstr>PowerPoint Presentation</vt:lpstr>
      <vt:lpstr>SparkSPELL</vt:lpstr>
      <vt:lpstr>MORTAL</vt:lpstr>
      <vt:lpstr>Infrastructure</vt:lpstr>
      <vt:lpstr>ELIXIR’s mission</vt:lpstr>
      <vt:lpstr>Current situation</vt:lpstr>
      <vt:lpstr>Future</vt:lpstr>
      <vt:lpstr>UiT’s Role</vt:lpstr>
      <vt:lpstr>META-pipe Goals</vt:lpstr>
      <vt:lpstr>Stallo Supercomputer</vt:lpstr>
      <vt:lpstr>UiT Marine Metagenomics Vision</vt:lpstr>
      <vt:lpstr>Use Case Architecture</vt:lpstr>
      <vt:lpstr>UiT Advantages</vt:lpstr>
      <vt:lpstr>Big Data @ IFI</vt:lpstr>
      <vt:lpstr>Summary</vt:lpstr>
      <vt:lpstr>BDPS Lab Members</vt:lpstr>
      <vt:lpstr>Collaborators</vt:lpstr>
    </vt:vector>
  </TitlesOfParts>
  <Company>Agendum 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Ann Elin Hvidtsten</dc:creator>
  <cp:lastModifiedBy>Lars Ailo Bongo</cp:lastModifiedBy>
  <cp:revision>275</cp:revision>
  <dcterms:created xsi:type="dcterms:W3CDTF">2013-07-19T20:12:50Z</dcterms:created>
  <dcterms:modified xsi:type="dcterms:W3CDTF">2015-09-08T15:43:11Z</dcterms:modified>
</cp:coreProperties>
</file>