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4" r:id="rId3"/>
    <p:sldId id="275" r:id="rId4"/>
    <p:sldId id="273" r:id="rId5"/>
    <p:sldId id="27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B523"/>
    <a:srgbClr val="EDEDED"/>
    <a:srgbClr val="FFB952"/>
    <a:srgbClr val="B1B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69551" autoAdjust="0"/>
  </p:normalViewPr>
  <p:slideViewPr>
    <p:cSldViewPr snapToGrid="0" snapToObjects="1">
      <p:cViewPr varScale="1">
        <p:scale>
          <a:sx n="80" d="100"/>
          <a:sy n="80" d="100"/>
        </p:scale>
        <p:origin x="-96" y="-204"/>
      </p:cViewPr>
      <p:guideLst>
        <p:guide orient="horz" pos="3865"/>
        <p:guide pos="4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D2493-0AFC-45FB-85C8-B9D552CC01B0}" type="datetimeFigureOut">
              <a:rPr lang="en-US" smtClean="0"/>
              <a:t>22-Oct-13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F574B-F1F9-4A58-A9A6-B35C496C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2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4">
                  <a:lumMod val="60000"/>
                  <a:lumOff val="40000"/>
                </a:schemeClr>
              </a:gs>
            </a:gsLst>
            <a:lin ang="132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910403"/>
            <a:ext cx="7772400" cy="1470025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94365" y="3666178"/>
            <a:ext cx="7763835" cy="1752600"/>
          </a:xfrm>
        </p:spPr>
        <p:txBody>
          <a:bodyPr/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cxnSp>
        <p:nvCxnSpPr>
          <p:cNvPr id="15" name="Rett linje 14"/>
          <p:cNvCxnSpPr/>
          <p:nvPr userDrawn="1"/>
        </p:nvCxnSpPr>
        <p:spPr>
          <a:xfrm flipV="1">
            <a:off x="2190060" y="3750273"/>
            <a:ext cx="6953942" cy="3107727"/>
          </a:xfrm>
          <a:prstGeom prst="line">
            <a:avLst/>
          </a:prstGeom>
          <a:ln w="25400" cap="flat" cmpd="sng" algn="ctr">
            <a:solidFill>
              <a:schemeClr val="accent4">
                <a:lumMod val="60000"/>
                <a:lumOff val="40000"/>
                <a:alpha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/>
          <p:cNvCxnSpPr/>
          <p:nvPr userDrawn="1"/>
        </p:nvCxnSpPr>
        <p:spPr>
          <a:xfrm rot="16200000" flipH="1">
            <a:off x="4816284" y="3694065"/>
            <a:ext cx="4297813" cy="2030055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tt linje 17"/>
          <p:cNvCxnSpPr/>
          <p:nvPr userDrawn="1"/>
        </p:nvCxnSpPr>
        <p:spPr>
          <a:xfrm>
            <a:off x="5370147" y="4006212"/>
            <a:ext cx="3773855" cy="1504193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 userDrawn="1"/>
        </p:nvCxnSpPr>
        <p:spPr>
          <a:xfrm rot="5400000">
            <a:off x="2187498" y="2118964"/>
            <a:ext cx="6858000" cy="2620072"/>
          </a:xfrm>
          <a:prstGeom prst="line">
            <a:avLst/>
          </a:prstGeom>
          <a:ln w="50800" cap="flat" cmpd="sng" algn="ctr">
            <a:solidFill>
              <a:srgbClr val="F1B52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 userDrawn="1"/>
        </p:nvCxnSpPr>
        <p:spPr>
          <a:xfrm>
            <a:off x="790575" y="3470437"/>
            <a:ext cx="4579572" cy="1588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Bilde 19" descr="LogoNors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7049" y="5990437"/>
            <a:ext cx="532755" cy="532755"/>
          </a:xfrm>
          <a:prstGeom prst="rect">
            <a:avLst/>
          </a:prstGeom>
        </p:spPr>
      </p:pic>
      <p:pic>
        <p:nvPicPr>
          <p:cNvPr id="21" name="Bilde 20" descr="UiT_Navn_en_blaa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360025" cy="22867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22.10.2013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1748" y="1837780"/>
            <a:ext cx="4038600" cy="428838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837780"/>
            <a:ext cx="3902216" cy="428838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22.10.2013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22.10.2013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>
            <a:gsLst>
              <a:gs pos="54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  <a:alpha val="54000"/>
                </a:schemeClr>
              </a:gs>
            </a:gsLst>
            <a:lin ang="33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22.10.2013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22.10.2013</a:t>
            </a:fld>
            <a:endParaRPr lang="nn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4">
                  <a:lumMod val="60000"/>
                  <a:lumOff val="40000"/>
                </a:schemeClr>
              </a:gs>
            </a:gsLst>
            <a:lin ang="132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694365" y="3666178"/>
            <a:ext cx="7763835" cy="1752600"/>
          </a:xfrm>
        </p:spPr>
        <p:txBody>
          <a:bodyPr/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n-NO" dirty="0"/>
          </a:p>
        </p:txBody>
      </p:sp>
      <p:cxnSp>
        <p:nvCxnSpPr>
          <p:cNvPr id="10" name="Rett linje 9"/>
          <p:cNvCxnSpPr/>
          <p:nvPr userDrawn="1"/>
        </p:nvCxnSpPr>
        <p:spPr>
          <a:xfrm flipV="1">
            <a:off x="2190060" y="3750273"/>
            <a:ext cx="6953942" cy="3107727"/>
          </a:xfrm>
          <a:prstGeom prst="line">
            <a:avLst/>
          </a:prstGeom>
          <a:ln w="25400" cap="flat" cmpd="sng" algn="ctr">
            <a:solidFill>
              <a:schemeClr val="accent4">
                <a:lumMod val="60000"/>
                <a:lumOff val="40000"/>
                <a:alpha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tt linje 10"/>
          <p:cNvCxnSpPr/>
          <p:nvPr userDrawn="1"/>
        </p:nvCxnSpPr>
        <p:spPr>
          <a:xfrm rot="16200000" flipH="1">
            <a:off x="4816284" y="3694065"/>
            <a:ext cx="4297813" cy="2030055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 userDrawn="1"/>
        </p:nvCxnSpPr>
        <p:spPr>
          <a:xfrm>
            <a:off x="5370147" y="4006212"/>
            <a:ext cx="3773855" cy="1504193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 userDrawn="1"/>
        </p:nvCxnSpPr>
        <p:spPr>
          <a:xfrm rot="5400000">
            <a:off x="2187498" y="2118964"/>
            <a:ext cx="6858000" cy="2620072"/>
          </a:xfrm>
          <a:prstGeom prst="line">
            <a:avLst/>
          </a:prstGeom>
          <a:ln w="50800" cap="flat" cmpd="sng" algn="ctr">
            <a:solidFill>
              <a:srgbClr val="F1B52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Undertittel 2"/>
          <p:cNvSpPr txBox="1">
            <a:spLocks/>
          </p:cNvSpPr>
          <p:nvPr userDrawn="1"/>
        </p:nvSpPr>
        <p:spPr>
          <a:xfrm>
            <a:off x="706461" y="5870703"/>
            <a:ext cx="7763835" cy="374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uit.no</a:t>
            </a:r>
            <a:endParaRPr kumimoji="0" lang="nn-NO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Open Sans"/>
            </a:endParaRPr>
          </a:p>
        </p:txBody>
      </p:sp>
      <p:pic>
        <p:nvPicPr>
          <p:cNvPr id="17" name="Bilde 16" descr="LogoNors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7049" y="5990437"/>
            <a:ext cx="532755" cy="532755"/>
          </a:xfrm>
          <a:prstGeom prst="rect">
            <a:avLst/>
          </a:prstGeom>
        </p:spPr>
      </p:pic>
      <p:pic>
        <p:nvPicPr>
          <p:cNvPr id="18" name="Bilde 17" descr="UiT_Navn_en_blaa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360025" cy="228671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2" y="0"/>
            <a:ext cx="9144000" cy="6858000"/>
          </a:xfrm>
          <a:prstGeom prst="rect">
            <a:avLst/>
          </a:prstGeom>
          <a:gradFill>
            <a:gsLst>
              <a:gs pos="54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  <a:alpha val="54000"/>
                </a:schemeClr>
              </a:gs>
            </a:gsLst>
            <a:lin ang="33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70300" y="300207"/>
            <a:ext cx="7880116" cy="12169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29282" y="1751183"/>
            <a:ext cx="8229600" cy="4374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12376" y="6356350"/>
            <a:ext cx="647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fld id="{8DF9E8F3-4849-FA48-B4C8-2D894E979956}" type="datetimeFigureOut">
              <a:rPr lang="nn-NO" smtClean="0"/>
              <a:pPr/>
              <a:t>22.10.2013</a:t>
            </a:fld>
            <a:endParaRPr lang="nn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49119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endParaRPr lang="nn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827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fld id="{48967F36-0B61-F749-ACDB-F36D75792314}" type="slidenum">
              <a:rPr lang="nn-NO" smtClean="0"/>
              <a:pPr/>
              <a:t>‹#›</a:t>
            </a:fld>
            <a:endParaRPr lang="nn-NO" dirty="0"/>
          </a:p>
        </p:txBody>
      </p:sp>
      <p:cxnSp>
        <p:nvCxnSpPr>
          <p:cNvPr id="10" name="Rett linje 9"/>
          <p:cNvCxnSpPr/>
          <p:nvPr/>
        </p:nvCxnSpPr>
        <p:spPr>
          <a:xfrm rot="5400000">
            <a:off x="7719376" y="5433376"/>
            <a:ext cx="2085544" cy="763704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 rot="10800000" flipV="1">
            <a:off x="6927456" y="5850106"/>
            <a:ext cx="2216545" cy="1007893"/>
          </a:xfrm>
          <a:prstGeom prst="line">
            <a:avLst/>
          </a:prstGeom>
          <a:ln>
            <a:solidFill>
              <a:schemeClr val="accent3">
                <a:alpha val="16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/>
          <p:nvPr/>
        </p:nvCxnSpPr>
        <p:spPr>
          <a:xfrm rot="5400000">
            <a:off x="8334481" y="6048478"/>
            <a:ext cx="1161841" cy="457200"/>
          </a:xfrm>
          <a:prstGeom prst="line">
            <a:avLst/>
          </a:prstGeom>
          <a:ln w="19050" cap="flat" cmpd="sng" algn="ctr">
            <a:solidFill>
              <a:schemeClr val="accent1"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tt linje 15"/>
          <p:cNvCxnSpPr/>
          <p:nvPr/>
        </p:nvCxnSpPr>
        <p:spPr>
          <a:xfrm>
            <a:off x="770102" y="1603376"/>
            <a:ext cx="7788780" cy="1588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2600" b="1" i="0" kern="1200">
          <a:solidFill>
            <a:schemeClr val="tx1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Open Sans Light"/>
          <a:ea typeface="+mn-ea"/>
          <a:cs typeface="Open Sans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Open Sans Light"/>
          <a:ea typeface="+mn-ea"/>
          <a:cs typeface="Open Sans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Google File System and </a:t>
            </a:r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Inf-2202 Concurrent and System Level Programming</a:t>
            </a:r>
          </a:p>
          <a:p>
            <a:r>
              <a:rPr lang="en-US" sz="2000" dirty="0" smtClean="0"/>
              <a:t>Fall 2013, University of Tromsø</a:t>
            </a:r>
          </a:p>
          <a:p>
            <a:r>
              <a:rPr lang="en-US" sz="2000" dirty="0" smtClean="0"/>
              <a:t>Lars Ailo Bongo (larsab@cs.uit.no)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Data Storage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RAID</a:t>
            </a:r>
          </a:p>
          <a:p>
            <a:pPr lvl="1"/>
            <a:r>
              <a:rPr lang="en-US" dirty="0" smtClean="0"/>
              <a:t>Advantages?</a:t>
            </a:r>
          </a:p>
          <a:p>
            <a:pPr lvl="1"/>
            <a:r>
              <a:rPr lang="en-US" dirty="0" smtClean="0"/>
              <a:t>Maximum amount of parallelism?</a:t>
            </a:r>
          </a:p>
          <a:p>
            <a:pPr lvl="1"/>
            <a:r>
              <a:rPr lang="en-US" dirty="0" smtClean="0"/>
              <a:t>Maximum storage size?</a:t>
            </a:r>
          </a:p>
          <a:p>
            <a:pPr lvl="1"/>
            <a:r>
              <a:rPr lang="en-US" dirty="0" smtClean="0"/>
              <a:t>Bottlenecks?</a:t>
            </a:r>
          </a:p>
          <a:p>
            <a:r>
              <a:rPr lang="en-US" dirty="0" err="1" smtClean="0"/>
              <a:t>Stallo</a:t>
            </a:r>
            <a:r>
              <a:rPr lang="en-US" dirty="0" smtClean="0"/>
              <a:t> storage system</a:t>
            </a:r>
          </a:p>
          <a:p>
            <a:pPr lvl="1"/>
            <a:r>
              <a:rPr lang="en-US" dirty="0"/>
              <a:t>Advantages?</a:t>
            </a:r>
          </a:p>
          <a:p>
            <a:pPr lvl="1"/>
            <a:r>
              <a:rPr lang="en-US" dirty="0"/>
              <a:t>Maximum amount of parallelism?</a:t>
            </a:r>
          </a:p>
          <a:p>
            <a:pPr lvl="1"/>
            <a:r>
              <a:rPr lang="en-US" dirty="0"/>
              <a:t>Maximum storage size?</a:t>
            </a:r>
          </a:p>
          <a:p>
            <a:pPr lvl="1"/>
            <a:r>
              <a:rPr lang="en-US" dirty="0" smtClean="0"/>
              <a:t>Bottlenecks?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680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solution: commodity component cluster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Buy thousands of commodity component computers</a:t>
            </a:r>
          </a:p>
          <a:p>
            <a:r>
              <a:rPr lang="en-US" dirty="0" smtClean="0"/>
              <a:t>Distribute data and processing on computers</a:t>
            </a:r>
          </a:p>
          <a:p>
            <a:pPr lvl="1"/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What are the issues?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002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Background</a:t>
            </a:r>
          </a:p>
          <a:p>
            <a:r>
              <a:rPr lang="en-US" dirty="0" smtClean="0"/>
              <a:t>Google File System</a:t>
            </a:r>
          </a:p>
          <a:p>
            <a:r>
              <a:rPr lang="en-US" dirty="0" smtClean="0"/>
              <a:t>Google </a:t>
            </a:r>
            <a:r>
              <a:rPr lang="en-US" dirty="0" err="1" smtClean="0"/>
              <a:t>MapReduce</a:t>
            </a:r>
            <a:endParaRPr lang="en-US" dirty="0" smtClean="0"/>
          </a:p>
          <a:p>
            <a:r>
              <a:rPr lang="en-US" dirty="0" smtClean="0"/>
              <a:t>Apache </a:t>
            </a:r>
            <a:r>
              <a:rPr lang="en-US" dirty="0" err="1" smtClean="0"/>
              <a:t>Hadoop</a:t>
            </a:r>
            <a:endParaRPr lang="en-US" dirty="0" smtClean="0"/>
          </a:p>
          <a:p>
            <a:pPr lvl="1"/>
            <a:r>
              <a:rPr lang="en-US" dirty="0" err="1" smtClean="0"/>
              <a:t>Prodives</a:t>
            </a:r>
            <a:r>
              <a:rPr lang="en-US" dirty="0" smtClean="0"/>
              <a:t> open source implementation of most “Google systems”</a:t>
            </a:r>
          </a:p>
          <a:p>
            <a:pPr lvl="1"/>
            <a:r>
              <a:rPr lang="en-US" dirty="0" smtClean="0"/>
              <a:t>Widely in use</a:t>
            </a:r>
          </a:p>
          <a:p>
            <a:pPr lvl="1"/>
            <a:r>
              <a:rPr lang="en-US" dirty="0" smtClean="0"/>
              <a:t>Stable (core systems)</a:t>
            </a:r>
          </a:p>
        </p:txBody>
      </p:sp>
    </p:spTree>
    <p:extLst>
      <p:ext uri="{BB962C8B-B14F-4D97-AF65-F5344CB8AC3E}">
        <p14:creationId xmlns:p14="http://schemas.microsoft.com/office/powerpoint/2010/main" val="338683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Google Papers (part 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 File System (2003)</a:t>
            </a:r>
          </a:p>
          <a:p>
            <a:pPr lvl="1"/>
            <a:r>
              <a:rPr lang="en-US" dirty="0" smtClean="0"/>
              <a:t>“a </a:t>
            </a:r>
            <a:r>
              <a:rPr lang="en-US" dirty="0"/>
              <a:t>scalable distributed file system for large distributed data-intensive </a:t>
            </a:r>
            <a:r>
              <a:rPr lang="en-US" dirty="0" smtClean="0"/>
              <a:t>applications”</a:t>
            </a:r>
          </a:p>
          <a:p>
            <a:r>
              <a:rPr lang="en-US" dirty="0" err="1" smtClean="0"/>
              <a:t>MapReduce</a:t>
            </a:r>
            <a:r>
              <a:rPr lang="en-US" dirty="0" smtClean="0"/>
              <a:t> (2004)</a:t>
            </a:r>
          </a:p>
          <a:p>
            <a:pPr lvl="1"/>
            <a:r>
              <a:rPr lang="en-US" dirty="0" smtClean="0"/>
              <a:t>“a </a:t>
            </a:r>
            <a:r>
              <a:rPr lang="en-US" dirty="0"/>
              <a:t>programming model and an associated implementation for processing and generating large data </a:t>
            </a:r>
            <a:r>
              <a:rPr lang="en-US" dirty="0" smtClean="0"/>
              <a:t>sets”</a:t>
            </a:r>
          </a:p>
        </p:txBody>
      </p:sp>
    </p:spTree>
    <p:extLst>
      <p:ext uri="{BB962C8B-B14F-4D97-AF65-F5344CB8AC3E}">
        <p14:creationId xmlns:p14="http://schemas.microsoft.com/office/powerpoint/2010/main" val="212147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(part 1 of 3)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580205"/>
              </p:ext>
            </p:extLst>
          </p:nvPr>
        </p:nvGraphicFramePr>
        <p:xfrm>
          <a:off x="328613" y="175101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Google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Hadoop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Google File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Hadoop</a:t>
                      </a:r>
                      <a:r>
                        <a:rPr lang="en-US" dirty="0" smtClean="0"/>
                        <a:t> Distributed</a:t>
                      </a:r>
                      <a:r>
                        <a:rPr lang="en-US" baseline="0" dirty="0" smtClean="0"/>
                        <a:t> File System (HDFS)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MapReduce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Hadoop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MapReduce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59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2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98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80019"/>
      </p:ext>
    </p:extLst>
  </p:cSld>
  <p:clrMapOvr>
    <a:masterClrMapping/>
  </p:clrMapOvr>
</p:sld>
</file>

<file path=ppt/theme/theme1.xml><?xml version="1.0" encoding="utf-8"?>
<a:theme xmlns:a="http://schemas.openxmlformats.org/drawingml/2006/main" name="Mal_blaa_engelsk">
  <a:themeElements>
    <a:clrScheme name="Egendefinert 5">
      <a:dk1>
        <a:sysClr val="windowText" lastClr="000000"/>
      </a:dk1>
      <a:lt1>
        <a:sysClr val="window" lastClr="FFFFFF"/>
      </a:lt1>
      <a:dk2>
        <a:srgbClr val="00617F"/>
      </a:dk2>
      <a:lt2>
        <a:srgbClr val="EEECE1"/>
      </a:lt2>
      <a:accent1>
        <a:srgbClr val="00617F"/>
      </a:accent1>
      <a:accent2>
        <a:srgbClr val="CB343B"/>
      </a:accent2>
      <a:accent3>
        <a:srgbClr val="15718F"/>
      </a:accent3>
      <a:accent4>
        <a:srgbClr val="59A1A2"/>
      </a:accent4>
      <a:accent5>
        <a:srgbClr val="26828C"/>
      </a:accent5>
      <a:accent6>
        <a:srgbClr val="DE7C00"/>
      </a:accent6>
      <a:hlink>
        <a:srgbClr val="007396"/>
      </a:hlink>
      <a:folHlink>
        <a:srgbClr val="A6BBC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Mal_blaa_engelsk</Template>
  <TotalTime>1430</TotalTime>
  <Words>183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Mal_blaa_engelsk</vt:lpstr>
      <vt:lpstr>Google File System and MapReduce</vt:lpstr>
      <vt:lpstr>Parallel Data Storage Systems</vt:lpstr>
      <vt:lpstr>One solution: commodity component cluster</vt:lpstr>
      <vt:lpstr>Outline</vt:lpstr>
      <vt:lpstr>The Google Papers (part 1 of 3)</vt:lpstr>
      <vt:lpstr>Hadoop (part 1 of 3)</vt:lpstr>
      <vt:lpstr>Google File System</vt:lpstr>
      <vt:lpstr>MapReduce</vt:lpstr>
      <vt:lpstr>Hadoop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larsab</dc:creator>
  <cp:lastModifiedBy>larsab</cp:lastModifiedBy>
  <cp:revision>56</cp:revision>
  <dcterms:created xsi:type="dcterms:W3CDTF">2013-08-07T10:42:41Z</dcterms:created>
  <dcterms:modified xsi:type="dcterms:W3CDTF">2013-10-22T11:00:08Z</dcterms:modified>
</cp:coreProperties>
</file>