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92" r:id="rId3"/>
    <p:sldId id="293" r:id="rId4"/>
    <p:sldId id="276" r:id="rId5"/>
    <p:sldId id="273" r:id="rId6"/>
    <p:sldId id="294" r:id="rId7"/>
    <p:sldId id="295"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29" r:id="rId22"/>
    <p:sldId id="330" r:id="rId23"/>
    <p:sldId id="331" r:id="rId24"/>
    <p:sldId id="332" r:id="rId25"/>
    <p:sldId id="333" r:id="rId26"/>
    <p:sldId id="334" r:id="rId27"/>
    <p:sldId id="335" r:id="rId28"/>
    <p:sldId id="336" r:id="rId29"/>
    <p:sldId id="337" r:id="rId30"/>
    <p:sldId id="338"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296" r:id="rId44"/>
    <p:sldId id="284" r:id="rId45"/>
    <p:sldId id="283" r:id="rId46"/>
    <p:sldId id="324" r:id="rId47"/>
    <p:sldId id="280" r:id="rId48"/>
    <p:sldId id="325" r:id="rId49"/>
    <p:sldId id="281" r:id="rId50"/>
    <p:sldId id="326" r:id="rId51"/>
    <p:sldId id="282" r:id="rId52"/>
    <p:sldId id="327" r:id="rId53"/>
    <p:sldId id="328" r:id="rId54"/>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69551" autoAdjust="0"/>
  </p:normalViewPr>
  <p:slideViewPr>
    <p:cSldViewPr snapToGrid="0" snapToObjects="1">
      <p:cViewPr varScale="1">
        <p:scale>
          <a:sx n="78" d="100"/>
          <a:sy n="78" d="100"/>
        </p:scale>
        <p:origin x="-2200" y="-112"/>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D2493-0AFC-45FB-85C8-B9D552CC01B0}" type="datetimeFigureOut">
              <a:rPr lang="en-US" smtClean="0"/>
              <a:t>10/7/13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F574B-F1F9-4A58-A9A6-B35C496CFC51}" type="slidenum">
              <a:rPr lang="en-US" smtClean="0"/>
              <a:t>‹#›</a:t>
            </a:fld>
            <a:endParaRPr lang="en-US"/>
          </a:p>
        </p:txBody>
      </p:sp>
    </p:spTree>
    <p:extLst>
      <p:ext uri="{BB962C8B-B14F-4D97-AF65-F5344CB8AC3E}">
        <p14:creationId xmlns:p14="http://schemas.microsoft.com/office/powerpoint/2010/main" val="208742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778B9C-94FD-44C0-A149-E5E3CA12990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E3A887-3E80-43D5-8424-CF9BB8D9E108}"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E3A887-3E80-43D5-8424-CF9BB8D9E108}"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DAB21E-2A72-4FD7-871D-C5ECD13E1A1F}" type="slidenum">
              <a:rPr lang="en-GB"/>
              <a:pPr/>
              <a:t>29</a:t>
            </a:fld>
            <a:endParaRPr lang="en-GB"/>
          </a:p>
        </p:txBody>
      </p:sp>
      <p:sp>
        <p:nvSpPr>
          <p:cNvPr id="163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r>
              <a:rPr lang="en-US" dirty="0" smtClean="0"/>
              <a:t>Becoming de facto standard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E1394-339A-48E7-9CCA-075553871287}" type="slidenum">
              <a:rPr lang="en-US" smtClean="0"/>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E1394-339A-48E7-9CCA-075553871287}" type="slidenum">
              <a:rPr lang="en-US" smtClean="0"/>
              <a:pPr/>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E1394-339A-48E7-9CCA-075553871287}" type="slidenum">
              <a:rPr lang="en-US" smtClean="0"/>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groups working on these projects are finding that the ability to generate large volumes of sequence data has quickly outpaced the ability to analyze it. As Tim Hubbard, head of the informatics team of the human genome-analysis group at the </a:t>
            </a:r>
            <a:r>
              <a:rPr lang="en-US" dirty="0" err="1" smtClean="0"/>
              <a:t>Wellcome</a:t>
            </a:r>
            <a:r>
              <a:rPr lang="en-US" dirty="0" smtClean="0"/>
              <a:t> Trust Sanger Institute told </a:t>
            </a:r>
            <a:r>
              <a:rPr lang="en-US" i="1" dirty="0" err="1" smtClean="0"/>
              <a:t>BioInform</a:t>
            </a:r>
            <a:r>
              <a:rPr lang="en-US" i="1" dirty="0" smtClean="0"/>
              <a:t> </a:t>
            </a:r>
            <a:r>
              <a:rPr lang="en-US" dirty="0" smtClean="0"/>
              <a:t>last January, it is “going to become cost effective to sequence anything in biology, but not necessarily cost effective to annotate it.” </a:t>
            </a:r>
          </a:p>
          <a:p>
            <a:r>
              <a:rPr lang="en-US" dirty="0" smtClean="0"/>
              <a:t> </a:t>
            </a:r>
          </a:p>
          <a:p>
            <a:r>
              <a:rPr lang="en-US" dirty="0" smtClean="0"/>
              <a:t>That shift toward high-throughput sequencing has entailed a “major investment” in IT infrastructure to support the sequencing workflow at large genome centers. Hubbard said that the Sanger Center installed 340 terabytes of disk cache just to handle the temporary processing of data coming off of the machines.</a:t>
            </a:r>
          </a:p>
          <a:p>
            <a:endParaRPr lang="en-US" dirty="0" smtClean="0"/>
          </a:p>
          <a:p>
            <a:r>
              <a:rPr lang="en-US" dirty="0" smtClean="0"/>
              <a:t>Source: http://www.genomeweb.com/informatics/second-generation-sequencing-stayed-bioinformatics-driver%E2%80%99s-seat-2008</a:t>
            </a:r>
            <a:endParaRPr lang="en-US" dirty="0"/>
          </a:p>
        </p:txBody>
      </p:sp>
      <p:sp>
        <p:nvSpPr>
          <p:cNvPr id="4" name="Slide Number Placeholder 3"/>
          <p:cNvSpPr>
            <a:spLocks noGrp="1"/>
          </p:cNvSpPr>
          <p:nvPr>
            <p:ph type="sldNum" sz="quarter" idx="10"/>
          </p:nvPr>
        </p:nvSpPr>
        <p:spPr/>
        <p:txBody>
          <a:bodyPr/>
          <a:lstStyle/>
          <a:p>
            <a:fld id="{FD9E1394-339A-48E7-9CCA-075553871287}"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112B9-4D25-4F5A-8F55-7146657E044B}" type="slidenum">
              <a:rPr lang="en-US" altLang="en-US"/>
              <a:pPr/>
              <a:t>47</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smtClean="0"/>
              <a:t>Click to edit Master title style</a:t>
            </a:r>
            <a:endParaRPr lang="en-US" noProof="0" dirty="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10/7/13</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10/7/13</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10/7/13</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10/7/13</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10/7/13</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smtClean="0">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10/7/13</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hyperlink" Target="http://www.economist.com/node/15557443?story_id=1555744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hyperlink" Target="http://www0.nfh.uit.no/mabcent/" TargetMode="External"/><Relationship Id="rId6" Type="http://schemas.openxmlformats.org/officeDocument/2006/relationships/hyperlink" Target="http://www.illumina.com/" TargetMode="External"/><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hyperlink" Target="http://www.usenix.org/events/lisa10/tech/slides/cas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imp.princeton.edu/"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microsoft.com/en-us/um/people/gray/talks/NRC-CSTB_eScience.ppt" TargetMode="External"/><Relationship Id="rId3" Type="http://schemas.openxmlformats.org/officeDocument/2006/relationships/hyperlink" Target="http://research.microsoft.com/en-us/collaboration/fourthparadig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smtClean="0"/>
              <a:t>Data intensive computing</a:t>
            </a:r>
            <a:endParaRPr lang="en-US" dirty="0"/>
          </a:p>
        </p:txBody>
      </p:sp>
      <p:sp>
        <p:nvSpPr>
          <p:cNvPr id="3" name="Undertittel 2"/>
          <p:cNvSpPr>
            <a:spLocks noGrp="1"/>
          </p:cNvSpPr>
          <p:nvPr>
            <p:ph type="subTitle" idx="1"/>
          </p:nvPr>
        </p:nvSpPr>
        <p:spPr/>
        <p:txBody>
          <a:bodyPr>
            <a:normAutofit/>
          </a:bodyPr>
          <a:lstStyle/>
          <a:p>
            <a:r>
              <a:rPr lang="en-US" sz="2000" dirty="0" smtClean="0"/>
              <a:t>Inf-2202 Concurrent and System Level Programming</a:t>
            </a:r>
            <a:endParaRPr lang="en-US" sz="2000" dirty="0" smtClean="0"/>
          </a:p>
          <a:p>
            <a:r>
              <a:rPr lang="en-US" sz="2000" dirty="0" smtClean="0"/>
              <a:t>University of Tromsø, Fall 2013</a:t>
            </a:r>
            <a:endParaRPr lang="en-US" sz="2000" dirty="0" smtClean="0"/>
          </a:p>
          <a:p>
            <a:r>
              <a:rPr lang="en-US" sz="2000" dirty="0" smtClean="0"/>
              <a:t>Lars Ailo Bongo (larsab@cs.uit.no)</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7162800" cy="1252728"/>
          </a:xfrm>
        </p:spPr>
        <p:txBody>
          <a:bodyPr/>
          <a:lstStyle/>
          <a:p>
            <a:r>
              <a:rPr lang="en-US" dirty="0" smtClean="0"/>
              <a:t>2. Evolution</a:t>
            </a:r>
            <a:endParaRPr lang="en-US" dirty="0"/>
          </a:p>
        </p:txBody>
      </p:sp>
      <p:pic>
        <p:nvPicPr>
          <p:cNvPr id="4098" name="Picture 2" descr="Origin of Species title 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3148"/>
            <a:ext cx="3200400" cy="5069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7/70/DNA_replication_split.svg/220px-DNA_replication_spli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457200"/>
            <a:ext cx="3065200" cy="617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6485256"/>
            <a:ext cx="7619999" cy="369332"/>
          </a:xfrm>
          <a:prstGeom prst="rect">
            <a:avLst/>
          </a:prstGeom>
          <a:noFill/>
        </p:spPr>
        <p:txBody>
          <a:bodyPr wrap="square" rtlCol="0">
            <a:spAutoFit/>
          </a:bodyPr>
          <a:lstStyle/>
          <a:p>
            <a:pPr algn="ctr"/>
            <a:r>
              <a:rPr lang="en-US" dirty="0" smtClean="0"/>
              <a:t>Source: </a:t>
            </a:r>
            <a:r>
              <a:rPr lang="en-US" dirty="0" err="1" smtClean="0"/>
              <a:t>wikipedia</a:t>
            </a:r>
            <a:endParaRPr lang="en-US" dirty="0"/>
          </a:p>
        </p:txBody>
      </p:sp>
    </p:spTree>
    <p:extLst>
      <p:ext uri="{BB962C8B-B14F-4D97-AF65-F5344CB8AC3E}">
        <p14:creationId xmlns:p14="http://schemas.microsoft.com/office/powerpoint/2010/main" val="2913534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Genes</a:t>
            </a:r>
            <a:endParaRPr lang="en-US" dirty="0"/>
          </a:p>
        </p:txBody>
      </p:sp>
      <p:sp>
        <p:nvSpPr>
          <p:cNvPr id="4" name="Content Placeholder 3"/>
          <p:cNvSpPr>
            <a:spLocks noGrp="1"/>
          </p:cNvSpPr>
          <p:nvPr>
            <p:ph sz="quarter" idx="4294967295"/>
          </p:nvPr>
        </p:nvSpPr>
        <p:spPr>
          <a:xfrm>
            <a:off x="676655" y="2679192"/>
            <a:ext cx="3822192" cy="3447288"/>
          </a:xfrm>
          <a:prstGeom prst="rect">
            <a:avLst/>
          </a:prstGeom>
        </p:spPr>
        <p:txBody>
          <a:bodyPr/>
          <a:lstStyle/>
          <a:p>
            <a:r>
              <a:rPr lang="en-US" dirty="0" smtClean="0"/>
              <a:t>Unit of heredity</a:t>
            </a:r>
          </a:p>
          <a:p>
            <a:r>
              <a:rPr lang="en-US" dirty="0" smtClean="0"/>
              <a:t>Encoded in DNA</a:t>
            </a:r>
          </a:p>
          <a:p>
            <a:r>
              <a:rPr lang="en-US" dirty="0" smtClean="0"/>
              <a:t>Provides some function to the cell</a:t>
            </a:r>
            <a:endParaRPr lang="en-US" dirty="0"/>
          </a:p>
        </p:txBody>
      </p:sp>
      <p:pic>
        <p:nvPicPr>
          <p:cNvPr id="5124" name="Picture 4" descr="http://upload.wikimedia.org/wikipedia/commons/thumb/a/a7/Gene2-plain.svg/400px-Gene2-plai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514600"/>
            <a:ext cx="4710464" cy="3992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85256"/>
            <a:ext cx="9143999" cy="369332"/>
          </a:xfrm>
          <a:prstGeom prst="rect">
            <a:avLst/>
          </a:prstGeom>
          <a:noFill/>
        </p:spPr>
        <p:txBody>
          <a:bodyPr wrap="square" rtlCol="0">
            <a:spAutoFit/>
          </a:bodyPr>
          <a:lstStyle/>
          <a:p>
            <a:pPr algn="ctr"/>
            <a:r>
              <a:rPr lang="en-US" dirty="0" smtClean="0"/>
              <a:t>Source: </a:t>
            </a:r>
            <a:r>
              <a:rPr lang="en-US" dirty="0" err="1" smtClean="0"/>
              <a:t>wikipedia</a:t>
            </a:r>
            <a:endParaRPr lang="en-US" dirty="0"/>
          </a:p>
        </p:txBody>
      </p:sp>
    </p:spTree>
    <p:extLst>
      <p:ext uri="{BB962C8B-B14F-4D97-AF65-F5344CB8AC3E}">
        <p14:creationId xmlns:p14="http://schemas.microsoft.com/office/powerpoint/2010/main" val="15314818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Homeostasis</a:t>
            </a:r>
            <a:endParaRPr lang="en-US" dirty="0"/>
          </a:p>
        </p:txBody>
      </p:sp>
      <p:pic>
        <p:nvPicPr>
          <p:cNvPr id="6146" name="Picture 2" descr="File:Renin-angiotensin system in man shadow.pn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819400" y="1798894"/>
            <a:ext cx="3657600" cy="481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23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Energy</a:t>
            </a:r>
            <a:endParaRPr lang="en-US" dirty="0"/>
          </a:p>
        </p:txBody>
      </p:sp>
      <p:pic>
        <p:nvPicPr>
          <p:cNvPr id="7170" name="Picture 2" descr="http://upload.wikimedia.org/wikipedia/commons/thumb/a/a0/Glycolysis.svg/600px-Glycoly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7" y="2057400"/>
            <a:ext cx="9112043" cy="42371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85256"/>
            <a:ext cx="9143999" cy="369332"/>
          </a:xfrm>
          <a:prstGeom prst="rect">
            <a:avLst/>
          </a:prstGeom>
          <a:noFill/>
        </p:spPr>
        <p:txBody>
          <a:bodyPr wrap="square" rtlCol="0">
            <a:spAutoFit/>
          </a:bodyPr>
          <a:lstStyle/>
          <a:p>
            <a:pPr algn="ctr"/>
            <a:r>
              <a:rPr lang="en-US" dirty="0" smtClean="0"/>
              <a:t>Source: </a:t>
            </a:r>
            <a:r>
              <a:rPr lang="en-US" dirty="0" err="1" smtClean="0"/>
              <a:t>wikipedia</a:t>
            </a:r>
            <a:endParaRPr lang="en-US" dirty="0"/>
          </a:p>
        </p:txBody>
      </p:sp>
    </p:spTree>
    <p:extLst>
      <p:ext uri="{BB962C8B-B14F-4D97-AF65-F5344CB8AC3E}">
        <p14:creationId xmlns:p14="http://schemas.microsoft.com/office/powerpoint/2010/main" val="21081406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sz="quarter" idx="4294967295"/>
          </p:nvPr>
        </p:nvSpPr>
        <p:spPr>
          <a:xfrm>
            <a:off x="676655" y="2679192"/>
            <a:ext cx="3822192" cy="3447288"/>
          </a:xfrm>
          <a:prstGeom prst="rect">
            <a:avLst/>
          </a:prstGeom>
        </p:spPr>
        <p:txBody>
          <a:bodyPr/>
          <a:lstStyle/>
          <a:p>
            <a:r>
              <a:rPr lang="en-US" sz="2000" dirty="0" smtClean="0"/>
              <a:t>Blueprint for the development and function of all organisms</a:t>
            </a:r>
          </a:p>
          <a:p>
            <a:r>
              <a:rPr lang="en-US" sz="2000" dirty="0" smtClean="0"/>
              <a:t>Double helix structure</a:t>
            </a:r>
          </a:p>
          <a:p>
            <a:r>
              <a:rPr lang="en-US" sz="2000" dirty="0" smtClean="0"/>
              <a:t>Four base pairs: </a:t>
            </a:r>
            <a:br>
              <a:rPr lang="en-US" sz="2000" dirty="0" smtClean="0"/>
            </a:br>
            <a:r>
              <a:rPr lang="en-US" sz="2000" dirty="0" smtClean="0"/>
              <a:t>A, C, G and T</a:t>
            </a:r>
          </a:p>
          <a:p>
            <a:r>
              <a:rPr lang="en-US" sz="2000" dirty="0" smtClean="0"/>
              <a:t>Also other forms of “DNA”: RNA, mRNA, </a:t>
            </a:r>
            <a:r>
              <a:rPr lang="en-US" sz="2000" dirty="0" err="1" smtClean="0"/>
              <a:t>etc</a:t>
            </a:r>
            <a:endParaRPr lang="en-US" sz="2000" dirty="0" smtClean="0"/>
          </a:p>
          <a:p>
            <a:endParaRPr lang="en-US" sz="2000" dirty="0"/>
          </a:p>
        </p:txBody>
      </p:sp>
      <p:pic>
        <p:nvPicPr>
          <p:cNvPr id="8194" name="Picture 2" descr="http://upload.wikimedia.org/wikipedia/commons/thumb/5/5a/DNA_Structure%2BKey%2BLabelled.png/300px-DNA_Structure%2BKey%2BLabel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213106"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85256"/>
            <a:ext cx="9143999" cy="369332"/>
          </a:xfrm>
          <a:prstGeom prst="rect">
            <a:avLst/>
          </a:prstGeom>
          <a:noFill/>
        </p:spPr>
        <p:txBody>
          <a:bodyPr wrap="square" rtlCol="0">
            <a:spAutoFit/>
          </a:bodyPr>
          <a:lstStyle/>
          <a:p>
            <a:pPr algn="ctr"/>
            <a:r>
              <a:rPr lang="en-US" dirty="0" smtClean="0"/>
              <a:t>Source: </a:t>
            </a:r>
            <a:r>
              <a:rPr lang="en-US" dirty="0" err="1" smtClean="0"/>
              <a:t>wikipedia</a:t>
            </a:r>
            <a:endParaRPr lang="en-US" dirty="0"/>
          </a:p>
        </p:txBody>
      </p:sp>
    </p:spTree>
    <p:extLst>
      <p:ext uri="{BB962C8B-B14F-4D97-AF65-F5344CB8AC3E}">
        <p14:creationId xmlns:p14="http://schemas.microsoft.com/office/powerpoint/2010/main" val="41810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3 billion base pairs</a:t>
            </a:r>
          </a:p>
          <a:p>
            <a:r>
              <a:rPr lang="en-US" dirty="0" smtClean="0"/>
              <a:t>About 23.000 protein-coding genes</a:t>
            </a:r>
          </a:p>
          <a:p>
            <a:r>
              <a:rPr lang="en-US" dirty="0" smtClean="0"/>
              <a:t>First sequenced in 2001</a:t>
            </a:r>
          </a:p>
          <a:p>
            <a:r>
              <a:rPr lang="en-US" dirty="0" smtClean="0"/>
              <a:t>Ten </a:t>
            </a:r>
            <a:r>
              <a:rPr lang="en-US" smtClean="0"/>
              <a:t>years later more </a:t>
            </a:r>
            <a:r>
              <a:rPr lang="en-US" dirty="0" smtClean="0"/>
              <a:t>than 600 persons sequenced</a:t>
            </a:r>
            <a:endParaRPr lang="en-US" dirty="0"/>
          </a:p>
          <a:p>
            <a:r>
              <a:rPr lang="en-US" dirty="0" smtClean="0"/>
              <a:t>Many “personal genomics” startups (such as 23andMe)</a:t>
            </a:r>
          </a:p>
          <a:p>
            <a:r>
              <a:rPr lang="en-US" dirty="0" smtClean="0"/>
              <a:t>Will all Norwegian cancer patients be sequenced in 10 years? 20 years? </a:t>
            </a:r>
            <a:endParaRPr lang="en-US" dirty="0"/>
          </a:p>
        </p:txBody>
      </p:sp>
      <p:sp>
        <p:nvSpPr>
          <p:cNvPr id="2" name="Title 1"/>
          <p:cNvSpPr>
            <a:spLocks noGrp="1"/>
          </p:cNvSpPr>
          <p:nvPr>
            <p:ph type="title"/>
          </p:nvPr>
        </p:nvSpPr>
        <p:spPr/>
        <p:txBody>
          <a:bodyPr/>
          <a:lstStyle/>
          <a:p>
            <a:r>
              <a:rPr lang="en-US" dirty="0" smtClean="0"/>
              <a:t>Human Genome</a:t>
            </a:r>
            <a:endParaRPr lang="en-US" dirty="0"/>
          </a:p>
        </p:txBody>
      </p:sp>
      <p:grpSp>
        <p:nvGrpSpPr>
          <p:cNvPr id="12" name="Group 11"/>
          <p:cNvGrpSpPr/>
          <p:nvPr/>
        </p:nvGrpSpPr>
        <p:grpSpPr>
          <a:xfrm>
            <a:off x="4419600" y="3104023"/>
            <a:ext cx="4159143" cy="629777"/>
            <a:chOff x="4419600" y="3104023"/>
            <a:chExt cx="4159143" cy="629777"/>
          </a:xfrm>
        </p:grpSpPr>
        <p:sp>
          <p:nvSpPr>
            <p:cNvPr id="3" name="TextBox 2"/>
            <p:cNvSpPr txBox="1"/>
            <p:nvPr/>
          </p:nvSpPr>
          <p:spPr>
            <a:xfrm>
              <a:off x="6324600" y="3104023"/>
              <a:ext cx="2254143" cy="369332"/>
            </a:xfrm>
            <a:prstGeom prst="rect">
              <a:avLst/>
            </a:prstGeom>
            <a:solidFill>
              <a:schemeClr val="accent1"/>
            </a:solidFill>
          </p:spPr>
          <p:txBody>
            <a:bodyPr wrap="none" rtlCol="0">
              <a:spAutoFit/>
            </a:bodyPr>
            <a:lstStyle/>
            <a:p>
              <a:r>
                <a:rPr lang="en-US" dirty="0" smtClean="0"/>
                <a:t>Cost: $3.000.000.000</a:t>
              </a:r>
              <a:endParaRPr lang="en-US" dirty="0"/>
            </a:p>
          </p:txBody>
        </p:sp>
        <p:cxnSp>
          <p:nvCxnSpPr>
            <p:cNvPr id="6" name="Straight Arrow Connector 5"/>
            <p:cNvCxnSpPr/>
            <p:nvPr/>
          </p:nvCxnSpPr>
          <p:spPr>
            <a:xfrm flipH="1">
              <a:off x="4419600" y="3288689"/>
              <a:ext cx="1905000" cy="44511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553201" y="3900100"/>
            <a:ext cx="2025542" cy="646331"/>
            <a:chOff x="6553201" y="3900100"/>
            <a:chExt cx="2025542" cy="646331"/>
          </a:xfrm>
        </p:grpSpPr>
        <p:sp>
          <p:nvSpPr>
            <p:cNvPr id="7" name="TextBox 6"/>
            <p:cNvSpPr txBox="1"/>
            <p:nvPr/>
          </p:nvSpPr>
          <p:spPr>
            <a:xfrm>
              <a:off x="7105263" y="3900100"/>
              <a:ext cx="1473480" cy="646331"/>
            </a:xfrm>
            <a:prstGeom prst="rect">
              <a:avLst/>
            </a:prstGeom>
            <a:solidFill>
              <a:schemeClr val="accent1"/>
            </a:solidFill>
          </p:spPr>
          <p:txBody>
            <a:bodyPr wrap="none" rtlCol="0">
              <a:spAutoFit/>
            </a:bodyPr>
            <a:lstStyle/>
            <a:p>
              <a:r>
                <a:rPr lang="en-US" dirty="0" smtClean="0"/>
                <a:t>Cost: $10.000</a:t>
              </a:r>
              <a:br>
                <a:rPr lang="en-US" dirty="0" smtClean="0"/>
              </a:br>
              <a:r>
                <a:rPr lang="en-US" dirty="0" smtClean="0"/>
                <a:t>(per person)</a:t>
              </a:r>
              <a:endParaRPr lang="en-US" dirty="0"/>
            </a:p>
          </p:txBody>
        </p:sp>
        <p:cxnSp>
          <p:nvCxnSpPr>
            <p:cNvPr id="8" name="Straight Arrow Connector 7"/>
            <p:cNvCxnSpPr>
              <a:stCxn id="7" idx="1"/>
            </p:cNvCxnSpPr>
            <p:nvPr/>
          </p:nvCxnSpPr>
          <p:spPr>
            <a:xfrm flipH="1" flipV="1">
              <a:off x="6553201" y="4223265"/>
              <a:ext cx="552062"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661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Reading a DNA sequence is relatively easy and cheap</a:t>
            </a:r>
          </a:p>
          <a:p>
            <a:r>
              <a:rPr lang="en-US" dirty="0" smtClean="0"/>
              <a:t>Hard part is to understand what it does</a:t>
            </a:r>
          </a:p>
          <a:p>
            <a:pPr lvl="1"/>
            <a:r>
              <a:rPr lang="en-US" dirty="0" smtClean="0"/>
              <a:t>Annotation</a:t>
            </a:r>
          </a:p>
          <a:p>
            <a:pPr lvl="1"/>
            <a:r>
              <a:rPr lang="en-US" dirty="0" smtClean="0"/>
              <a:t>Function prediction</a:t>
            </a:r>
          </a:p>
          <a:p>
            <a:pPr lvl="1"/>
            <a:r>
              <a:rPr lang="en-US" dirty="0" smtClean="0"/>
              <a:t>Regulation prediction</a:t>
            </a:r>
          </a:p>
          <a:p>
            <a:r>
              <a:rPr lang="en-US" dirty="0" smtClean="0"/>
              <a:t>Methods:</a:t>
            </a:r>
          </a:p>
          <a:p>
            <a:pPr lvl="1"/>
            <a:r>
              <a:rPr lang="en-US" dirty="0" smtClean="0"/>
              <a:t>Statistics and machine learning = </a:t>
            </a:r>
            <a:r>
              <a:rPr lang="en-US" b="1" dirty="0" smtClean="0"/>
              <a:t>Bioinformatics</a:t>
            </a:r>
          </a:p>
        </p:txBody>
      </p:sp>
      <p:sp>
        <p:nvSpPr>
          <p:cNvPr id="3" name="Title 2"/>
          <p:cNvSpPr>
            <a:spLocks noGrp="1"/>
          </p:cNvSpPr>
          <p:nvPr>
            <p:ph type="title"/>
          </p:nvPr>
        </p:nvSpPr>
        <p:spPr/>
        <p:txBody>
          <a:bodyPr/>
          <a:lstStyle/>
          <a:p>
            <a:r>
              <a:rPr lang="en-US" dirty="0" smtClean="0"/>
              <a:t>Genomics</a:t>
            </a:r>
            <a:endParaRPr lang="en-US" dirty="0"/>
          </a:p>
        </p:txBody>
      </p:sp>
    </p:spTree>
    <p:extLst>
      <p:ext uri="{BB962C8B-B14F-4D97-AF65-F5344CB8AC3E}">
        <p14:creationId xmlns:p14="http://schemas.microsoft.com/office/powerpoint/2010/main" val="7526348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Really old days: selective breeding</a:t>
            </a:r>
          </a:p>
          <a:p>
            <a:pPr lvl="1"/>
            <a:r>
              <a:rPr lang="en-US" dirty="0" smtClean="0"/>
              <a:t>Example: breading of reindeers</a:t>
            </a:r>
          </a:p>
          <a:p>
            <a:r>
              <a:rPr lang="en-US" dirty="0" smtClean="0"/>
              <a:t>Old days: systematic selective breeding</a:t>
            </a:r>
          </a:p>
          <a:p>
            <a:pPr lvl="1"/>
            <a:r>
              <a:rPr lang="en-US" dirty="0" smtClean="0"/>
              <a:t>Example: study of mutation inheritance in fruit flies</a:t>
            </a:r>
          </a:p>
          <a:p>
            <a:r>
              <a:rPr lang="en-US" dirty="0" smtClean="0"/>
              <a:t>Up to a few years ago: </a:t>
            </a:r>
            <a:r>
              <a:rPr lang="en-US" b="1" dirty="0" smtClean="0"/>
              <a:t>microarrays</a:t>
            </a:r>
          </a:p>
          <a:p>
            <a:pPr lvl="1"/>
            <a:r>
              <a:rPr lang="en-US" dirty="0" smtClean="0"/>
              <a:t>Machine to read gene expression values</a:t>
            </a:r>
          </a:p>
          <a:p>
            <a:r>
              <a:rPr lang="en-US" dirty="0" smtClean="0"/>
              <a:t>Current: </a:t>
            </a:r>
            <a:r>
              <a:rPr lang="en-US" b="1" dirty="0" smtClean="0"/>
              <a:t>next-generation sequencing</a:t>
            </a:r>
          </a:p>
          <a:p>
            <a:pPr lvl="1"/>
            <a:r>
              <a:rPr lang="en-US" dirty="0" smtClean="0"/>
              <a:t>Machine to read DNA sequences</a:t>
            </a:r>
          </a:p>
          <a:p>
            <a:endParaRPr lang="en-US" dirty="0"/>
          </a:p>
        </p:txBody>
      </p:sp>
      <p:sp>
        <p:nvSpPr>
          <p:cNvPr id="2" name="Title 1"/>
          <p:cNvSpPr>
            <a:spLocks noGrp="1"/>
          </p:cNvSpPr>
          <p:nvPr>
            <p:ph type="title"/>
          </p:nvPr>
        </p:nvSpPr>
        <p:spPr/>
        <p:txBody>
          <a:bodyPr/>
          <a:lstStyle/>
          <a:p>
            <a:r>
              <a:rPr lang="en-US" dirty="0" smtClean="0"/>
              <a:t>Genomics Instruments</a:t>
            </a:r>
            <a:endParaRPr lang="en-US" dirty="0"/>
          </a:p>
        </p:txBody>
      </p:sp>
    </p:spTree>
    <p:extLst>
      <p:ext uri="{BB962C8B-B14F-4D97-AF65-F5344CB8AC3E}">
        <p14:creationId xmlns:p14="http://schemas.microsoft.com/office/powerpoint/2010/main" val="7442834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Microarrays to Next-generation Sequencing</a:t>
            </a:r>
            <a:endParaRPr lang="en-US" dirty="0"/>
          </a:p>
        </p:txBody>
      </p:sp>
      <p:sp>
        <p:nvSpPr>
          <p:cNvPr id="4" name="Content Placeholder 2"/>
          <p:cNvSpPr>
            <a:spLocks noGrp="1"/>
          </p:cNvSpPr>
          <p:nvPr>
            <p:ph sz="quarter" idx="1"/>
          </p:nvPr>
        </p:nvSpPr>
        <p:spPr>
          <a:xfrm>
            <a:off x="457200" y="4953001"/>
            <a:ext cx="8229600" cy="1371600"/>
          </a:xfrm>
        </p:spPr>
        <p:txBody>
          <a:bodyPr>
            <a:normAutofit/>
          </a:bodyPr>
          <a:lstStyle/>
          <a:p>
            <a:r>
              <a:rPr lang="en-US" dirty="0" smtClean="0"/>
              <a:t>Microarrays: innovation is at end of pipeline</a:t>
            </a:r>
          </a:p>
          <a:p>
            <a:r>
              <a:rPr lang="en-US" dirty="0" smtClean="0"/>
              <a:t>Next-generation sequencing: still learning to use technology</a:t>
            </a:r>
            <a:endParaRPr lang="en-US" dirty="0"/>
          </a:p>
        </p:txBody>
      </p:sp>
      <p:pic>
        <p:nvPicPr>
          <p:cNvPr id="5" name="Picture 3"/>
          <p:cNvPicPr>
            <a:picLocks noChangeAspect="1" noChangeArrowheads="1"/>
          </p:cNvPicPr>
          <p:nvPr/>
        </p:nvPicPr>
        <p:blipFill rotWithShape="1">
          <a:blip r:embed="rId2"/>
          <a:srcRect l="34267"/>
          <a:stretch/>
        </p:blipFill>
        <p:spPr bwMode="auto">
          <a:xfrm>
            <a:off x="1685545" y="1524000"/>
            <a:ext cx="6010655" cy="3341077"/>
          </a:xfrm>
          <a:prstGeom prst="rect">
            <a:avLst/>
          </a:prstGeom>
          <a:noFill/>
          <a:ln w="9525">
            <a:noFill/>
            <a:miter lim="800000"/>
            <a:headEnd/>
            <a:tailEnd/>
          </a:ln>
          <a:effectLst/>
        </p:spPr>
      </p:pic>
    </p:spTree>
    <p:extLst>
      <p:ext uri="{BB962C8B-B14F-4D97-AF65-F5344CB8AC3E}">
        <p14:creationId xmlns:p14="http://schemas.microsoft.com/office/powerpoint/2010/main" val="34433888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would you do if you could sequence everything?”</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02" y="1650451"/>
            <a:ext cx="6276198" cy="520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070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data everywhere”</a:t>
            </a:r>
            <a:endParaRPr lang="en-US" dirty="0"/>
          </a:p>
        </p:txBody>
      </p:sp>
      <p:pic>
        <p:nvPicPr>
          <p:cNvPr id="1029" name="Picture 5" descr="http://media.economist.com/sites/default/files/images/20100227/201009SRC6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966" y="1697430"/>
            <a:ext cx="4527834" cy="4387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858" y="6270304"/>
            <a:ext cx="8610049" cy="369332"/>
          </a:xfrm>
          <a:prstGeom prst="rect">
            <a:avLst/>
          </a:prstGeom>
          <a:noFill/>
        </p:spPr>
        <p:txBody>
          <a:bodyPr wrap="none" rtlCol="0">
            <a:spAutoFit/>
          </a:bodyPr>
          <a:lstStyle/>
          <a:p>
            <a:r>
              <a:rPr lang="en-US" dirty="0" smtClean="0"/>
              <a:t>Source: The Economist [</a:t>
            </a:r>
            <a:r>
              <a:rPr lang="en-US" dirty="0">
                <a:hlinkClick r:id="rId3"/>
              </a:rPr>
              <a:t>http://</a:t>
            </a:r>
            <a:r>
              <a:rPr lang="en-US" dirty="0" smtClean="0">
                <a:hlinkClick r:id="rId3"/>
              </a:rPr>
              <a:t>www.economist.com/node/15557443?story_id=15557443</a:t>
            </a:r>
            <a:r>
              <a:rPr lang="en-US" dirty="0" smtClean="0"/>
              <a:t>]</a:t>
            </a:r>
            <a:endParaRPr lang="en-US" dirty="0"/>
          </a:p>
        </p:txBody>
      </p:sp>
    </p:spTree>
    <p:extLst>
      <p:ext uri="{BB962C8B-B14F-4D97-AF65-F5344CB8AC3E}">
        <p14:creationId xmlns:p14="http://schemas.microsoft.com/office/powerpoint/2010/main" val="9737300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US" dirty="0" smtClean="0"/>
              <a:t>Get some DNA to sequence</a:t>
            </a:r>
          </a:p>
          <a:p>
            <a:pPr marL="457200" indent="-457200">
              <a:buFont typeface="+mj-lt"/>
              <a:buAutoNum type="arabicPeriod"/>
            </a:pPr>
            <a:r>
              <a:rPr lang="en-US" dirty="0" smtClean="0"/>
              <a:t>Chop DNA into millions of pieces</a:t>
            </a:r>
          </a:p>
          <a:p>
            <a:pPr marL="457200" indent="-457200">
              <a:buFont typeface="+mj-lt"/>
              <a:buAutoNum type="arabicPeriod"/>
            </a:pPr>
            <a:r>
              <a:rPr lang="en-US" dirty="0" smtClean="0"/>
              <a:t>Replicate the pieces</a:t>
            </a:r>
          </a:p>
          <a:p>
            <a:pPr marL="457200" indent="-457200">
              <a:buFont typeface="+mj-lt"/>
              <a:buAutoNum type="arabicPeriod"/>
            </a:pPr>
            <a:r>
              <a:rPr lang="en-US" dirty="0" smtClean="0"/>
              <a:t>Distribute pieces into a matrix on a chip</a:t>
            </a:r>
          </a:p>
          <a:p>
            <a:pPr marL="457200" indent="-457200">
              <a:buFont typeface="+mj-lt"/>
              <a:buAutoNum type="arabicPeriod"/>
            </a:pPr>
            <a:r>
              <a:rPr lang="en-US" dirty="0" smtClean="0"/>
              <a:t>Put chip in a sequencing machine</a:t>
            </a:r>
          </a:p>
          <a:p>
            <a:pPr marL="457200" indent="-457200">
              <a:buFont typeface="+mj-lt"/>
              <a:buAutoNum type="arabicPeriod"/>
            </a:pPr>
            <a:r>
              <a:rPr lang="en-US" dirty="0" smtClean="0"/>
              <a:t>Read sequence in each matrix element in parallel</a:t>
            </a:r>
          </a:p>
          <a:p>
            <a:pPr marL="457200" indent="-457200">
              <a:buFont typeface="+mj-lt"/>
              <a:buAutoNum type="arabicPeriod"/>
            </a:pPr>
            <a:r>
              <a:rPr lang="en-US" dirty="0" smtClean="0"/>
              <a:t>Output millions of short reads</a:t>
            </a:r>
          </a:p>
          <a:p>
            <a:pPr marL="457200" indent="-457200">
              <a:buFont typeface="+mj-lt"/>
              <a:buAutoNum type="arabicPeriod"/>
            </a:pPr>
            <a:r>
              <a:rPr lang="en-US" dirty="0" smtClean="0"/>
              <a:t>Do multiple reads to ensure improve quality</a:t>
            </a:r>
          </a:p>
          <a:p>
            <a:pPr marL="457200" indent="-457200">
              <a:buFont typeface="+mj-lt"/>
              <a:buAutoNum type="arabicPeriod"/>
            </a:pPr>
            <a:r>
              <a:rPr lang="en-US" dirty="0" smtClean="0"/>
              <a:t>Use parallel processing to combine short reads</a:t>
            </a:r>
          </a:p>
          <a:p>
            <a:pPr marL="457200" indent="-457200">
              <a:buFont typeface="+mj-lt"/>
              <a:buAutoNum type="arabicPeriod"/>
            </a:pPr>
            <a:endParaRPr lang="en-US" dirty="0" smtClean="0"/>
          </a:p>
          <a:p>
            <a:endParaRPr lang="en-US" dirty="0"/>
          </a:p>
        </p:txBody>
      </p:sp>
      <p:sp>
        <p:nvSpPr>
          <p:cNvPr id="3" name="Title 2"/>
          <p:cNvSpPr>
            <a:spLocks noGrp="1"/>
          </p:cNvSpPr>
          <p:nvPr>
            <p:ph type="title"/>
          </p:nvPr>
        </p:nvSpPr>
        <p:spPr>
          <a:xfrm>
            <a:off x="329282" y="300207"/>
            <a:ext cx="8609166" cy="1216926"/>
          </a:xfrm>
        </p:spPr>
        <p:txBody>
          <a:bodyPr>
            <a:normAutofit/>
          </a:bodyPr>
          <a:lstStyle/>
          <a:p>
            <a:r>
              <a:rPr lang="en-US" dirty="0" smtClean="0"/>
              <a:t>Next Generation </a:t>
            </a:r>
            <a:r>
              <a:rPr lang="en-US" dirty="0" smtClean="0"/>
              <a:t>Sequencing (</a:t>
            </a:r>
            <a:r>
              <a:rPr lang="en-US" dirty="0" smtClean="0"/>
              <a:t>simplified)</a:t>
            </a:r>
            <a:endParaRPr lang="en-US" dirty="0"/>
          </a:p>
        </p:txBody>
      </p:sp>
    </p:spTree>
    <p:extLst>
      <p:ext uri="{BB962C8B-B14F-4D97-AF65-F5344CB8AC3E}">
        <p14:creationId xmlns:p14="http://schemas.microsoft.com/office/powerpoint/2010/main" val="20188956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Biology (again)</a:t>
            </a:r>
            <a:endParaRPr lang="en-US" dirty="0"/>
          </a:p>
        </p:txBody>
      </p:sp>
      <p:pic>
        <p:nvPicPr>
          <p:cNvPr id="12290" name="Picture 2" descr="http://www0.nfh.uit.no/mabcent/images/stories/ff%20jan%20mayen%20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22479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0.nfh.uit.no/mabcent/images/stories/gramatophora%20sp%20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977149"/>
            <a:ext cx="22479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0.nfh.uit.no/mabcent/images/stories/ms%20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63501"/>
            <a:ext cx="2247900" cy="1495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4427121"/>
            <a:ext cx="3764994" cy="1754326"/>
          </a:xfrm>
          <a:prstGeom prst="rect">
            <a:avLst/>
          </a:prstGeom>
          <a:noFill/>
        </p:spPr>
        <p:txBody>
          <a:bodyPr wrap="square" rtlCol="0">
            <a:spAutoFit/>
          </a:bodyPr>
          <a:lstStyle/>
          <a:p>
            <a:r>
              <a:rPr lang="en-US" dirty="0" smtClean="0"/>
              <a:t>Top-row images from </a:t>
            </a:r>
            <a:r>
              <a:rPr lang="en-US" dirty="0" err="1" smtClean="0"/>
              <a:t>Mabcent</a:t>
            </a:r>
            <a:r>
              <a:rPr lang="en-US" dirty="0" smtClean="0"/>
              <a:t>-SFI: </a:t>
            </a:r>
            <a:r>
              <a:rPr lang="en-US" dirty="0">
                <a:hlinkClick r:id="rId5"/>
              </a:rPr>
              <a:t>http://www0.nfh.uit.no/mabcent</a:t>
            </a:r>
            <a:r>
              <a:rPr lang="en-US" dirty="0" smtClean="0">
                <a:hlinkClick r:id="rId5"/>
              </a:rPr>
              <a:t>/</a:t>
            </a:r>
            <a:endParaRPr lang="en-US" dirty="0" smtClean="0"/>
          </a:p>
          <a:p>
            <a:endParaRPr lang="en-US" dirty="0"/>
          </a:p>
          <a:p>
            <a:r>
              <a:rPr lang="en-US" dirty="0" err="1" smtClean="0"/>
              <a:t>Illumina</a:t>
            </a:r>
            <a:r>
              <a:rPr lang="en-US" dirty="0" smtClean="0"/>
              <a:t> </a:t>
            </a:r>
            <a:r>
              <a:rPr lang="en-US" dirty="0" err="1" smtClean="0"/>
              <a:t>MiSeq</a:t>
            </a:r>
            <a:r>
              <a:rPr lang="en-US" dirty="0" smtClean="0"/>
              <a:t> image from: </a:t>
            </a:r>
            <a:r>
              <a:rPr lang="en-US" dirty="0" smtClean="0">
                <a:hlinkClick r:id="rId6"/>
              </a:rPr>
              <a:t>www.illumina.com</a:t>
            </a:r>
            <a:endParaRPr lang="en-US" dirty="0" smtClean="0"/>
          </a:p>
          <a:p>
            <a:endParaRPr lang="en-US" dirty="0" smtClean="0"/>
          </a:p>
        </p:txBody>
      </p:sp>
      <p:pic>
        <p:nvPicPr>
          <p:cNvPr id="12296" name="Picture 8" descr="Illumina MiSe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581400"/>
            <a:ext cx="2895600" cy="316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830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077200" cy="1143000"/>
          </a:xfrm>
        </p:spPr>
        <p:txBody>
          <a:bodyPr>
            <a:normAutofit/>
          </a:bodyPr>
          <a:lstStyle/>
          <a:p>
            <a:r>
              <a:rPr lang="en-US" dirty="0" smtClean="0"/>
              <a:t>Chemistry</a:t>
            </a:r>
            <a:endParaRPr lang="en-US" dirty="0"/>
          </a:p>
        </p:txBody>
      </p:sp>
      <p:sp>
        <p:nvSpPr>
          <p:cNvPr id="3" name="Content Placeholder 2"/>
          <p:cNvSpPr>
            <a:spLocks noGrp="1"/>
          </p:cNvSpPr>
          <p:nvPr>
            <p:ph idx="1"/>
          </p:nvPr>
        </p:nvSpPr>
        <p:spPr>
          <a:xfrm>
            <a:off x="381000" y="3733800"/>
            <a:ext cx="7848600" cy="3124200"/>
          </a:xfrm>
        </p:spPr>
        <p:txBody>
          <a:bodyPr>
            <a:normAutofit fontScale="92500" lnSpcReduction="20000"/>
          </a:bodyPr>
          <a:lstStyle/>
          <a:p>
            <a:r>
              <a:rPr lang="en-US" dirty="0" smtClean="0"/>
              <a:t>“Cluster generation” on </a:t>
            </a:r>
            <a:r>
              <a:rPr lang="en-US" dirty="0" err="1" smtClean="0"/>
              <a:t>Illumina</a:t>
            </a:r>
            <a:r>
              <a:rPr lang="en-US" dirty="0" smtClean="0"/>
              <a:t> (</a:t>
            </a:r>
            <a:r>
              <a:rPr lang="en-US" dirty="0" err="1" smtClean="0"/>
              <a:t>Solexa</a:t>
            </a:r>
            <a:r>
              <a:rPr lang="en-US" dirty="0" smtClean="0"/>
              <a:t>) sequencing </a:t>
            </a:r>
          </a:p>
          <a:p>
            <a:r>
              <a:rPr lang="en-US" dirty="0" smtClean="0"/>
              <a:t>A flow cell covered with primers is sparsely populated with single-stranded fragments for amplification</a:t>
            </a:r>
          </a:p>
          <a:p>
            <a:pPr marL="457200" indent="-457200">
              <a:buFont typeface="+mj-lt"/>
              <a:buAutoNum type="arabicPeriod"/>
            </a:pPr>
            <a:r>
              <a:rPr lang="en-US" dirty="0" smtClean="0"/>
              <a:t>Cut DNA into many small parts (of 100-1000 bases)</a:t>
            </a:r>
          </a:p>
          <a:p>
            <a:pPr marL="457200" indent="-457200">
              <a:buFont typeface="+mj-lt"/>
              <a:buAutoNum type="arabicPeriod"/>
            </a:pPr>
            <a:r>
              <a:rPr lang="en-US" dirty="0" smtClean="0"/>
              <a:t>Replicate parts</a:t>
            </a:r>
          </a:p>
          <a:p>
            <a:pPr marL="457200" indent="-457200">
              <a:buFont typeface="+mj-lt"/>
              <a:buAutoNum type="arabicPeriod"/>
            </a:pPr>
            <a:r>
              <a:rPr lang="en-US" dirty="0" smtClean="0"/>
              <a:t>Add parts to chip</a:t>
            </a:r>
          </a:p>
          <a:p>
            <a:pPr marL="457200" indent="-457200">
              <a:buFont typeface="+mj-lt"/>
              <a:buAutoNum type="arabicPeriod"/>
            </a:pPr>
            <a:r>
              <a:rPr lang="en-US" dirty="0" smtClean="0"/>
              <a:t>Read bases of each small part in parallel </a:t>
            </a:r>
          </a:p>
          <a:p>
            <a:r>
              <a:rPr lang="en-US" b="1" dirty="0" smtClean="0"/>
              <a:t>Key point</a:t>
            </a:r>
            <a:r>
              <a:rPr lang="en-US" dirty="0" smtClean="0"/>
              <a:t>: parallel technology with good scalability and low cost</a:t>
            </a:r>
          </a:p>
          <a:p>
            <a:pPr marL="0" indent="0">
              <a:buNone/>
            </a:pPr>
            <a:endParaRPr lang="en-US" dirty="0" smtClean="0"/>
          </a:p>
          <a:p>
            <a:endParaRPr lang="en-US" dirty="0"/>
          </a:p>
        </p:txBody>
      </p:sp>
      <p:pic>
        <p:nvPicPr>
          <p:cNvPr id="4" name="Picture 3"/>
          <p:cNvPicPr>
            <a:picLocks noChangeAspect="1"/>
          </p:cNvPicPr>
          <p:nvPr/>
        </p:nvPicPr>
        <p:blipFill>
          <a:blip r:embed="rId3"/>
          <a:srcRect t="50000"/>
          <a:stretch>
            <a:fillRect/>
          </a:stretch>
        </p:blipFill>
        <p:spPr>
          <a:xfrm>
            <a:off x="457200" y="1752600"/>
            <a:ext cx="7620000" cy="1670050"/>
          </a:xfrm>
          <a:prstGeom prst="rect">
            <a:avLst/>
          </a:prstGeom>
        </p:spPr>
      </p:pic>
    </p:spTree>
    <p:extLst>
      <p:ext uri="{BB962C8B-B14F-4D97-AF65-F5344CB8AC3E}">
        <p14:creationId xmlns:p14="http://schemas.microsoft.com/office/powerpoint/2010/main" val="1956487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Astronomy</a:t>
            </a:r>
            <a:endParaRPr lang="en-US" dirty="0"/>
          </a:p>
        </p:txBody>
      </p:sp>
      <p:sp>
        <p:nvSpPr>
          <p:cNvPr id="4" name="Content Placeholder 3"/>
          <p:cNvSpPr>
            <a:spLocks noGrp="1"/>
          </p:cNvSpPr>
          <p:nvPr>
            <p:ph sz="quarter" idx="4294967295"/>
          </p:nvPr>
        </p:nvSpPr>
        <p:spPr>
          <a:xfrm>
            <a:off x="676655" y="2679192"/>
            <a:ext cx="3822192" cy="3447288"/>
          </a:xfrm>
          <a:prstGeom prst="rect">
            <a:avLst/>
          </a:prstGeom>
        </p:spPr>
        <p:txBody>
          <a:bodyPr>
            <a:normAutofit/>
          </a:bodyPr>
          <a:lstStyle/>
          <a:p>
            <a:r>
              <a:rPr lang="en-US" dirty="0" smtClean="0"/>
              <a:t>Use astronomy grade cameras</a:t>
            </a:r>
          </a:p>
          <a:p>
            <a:r>
              <a:rPr lang="en-US" dirty="0" smtClean="0"/>
              <a:t>800 tiles imaged in four channels</a:t>
            </a:r>
          </a:p>
          <a:p>
            <a:pPr lvl="1"/>
            <a:r>
              <a:rPr lang="en-US" dirty="0" smtClean="0"/>
              <a:t>One image per base</a:t>
            </a:r>
          </a:p>
          <a:p>
            <a:r>
              <a:rPr lang="en-US" dirty="0" smtClean="0"/>
              <a:t>Typically </a:t>
            </a:r>
            <a:r>
              <a:rPr lang="en-US" dirty="0"/>
              <a:t>3</a:t>
            </a:r>
            <a:r>
              <a:rPr lang="en-US" dirty="0" smtClean="0"/>
              <a:t>7 cycles</a:t>
            </a:r>
          </a:p>
          <a:p>
            <a:r>
              <a:rPr lang="en-US" dirty="0" smtClean="0">
                <a:sym typeface="Wingdings" pitchFamily="2" charset="2"/>
              </a:rPr>
              <a:t> 118 400 images</a:t>
            </a:r>
          </a:p>
          <a:p>
            <a:pPr lvl="1"/>
            <a:r>
              <a:rPr lang="en-US" dirty="0" smtClean="0"/>
              <a:t>2048x1794 16-bit grey-scale TIFF</a:t>
            </a:r>
          </a:p>
          <a:p>
            <a:r>
              <a:rPr lang="en-US" dirty="0" smtClean="0"/>
              <a:t>Best compression algorithm, and expected ratio?</a:t>
            </a:r>
          </a:p>
          <a:p>
            <a:endParaRPr lang="en-US" dirty="0" smtClean="0"/>
          </a:p>
        </p:txBody>
      </p:sp>
      <p:sp>
        <p:nvSpPr>
          <p:cNvPr id="7" name="Content Placeholder 6"/>
          <p:cNvSpPr>
            <a:spLocks noGrp="1"/>
          </p:cNvSpPr>
          <p:nvPr>
            <p:ph sz="quarter" idx="4294967295"/>
          </p:nvPr>
        </p:nvSpPr>
        <p:spPr>
          <a:xfrm>
            <a:off x="4645152" y="2679192"/>
            <a:ext cx="3822192" cy="3447288"/>
          </a:xfrm>
          <a:prstGeom prst="rect">
            <a:avLst/>
          </a:prstGeom>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2362200"/>
            <a:ext cx="45815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6526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Goal: measure intensity of each tile for each base</a:t>
            </a:r>
          </a:p>
          <a:p>
            <a:pPr marL="457200" indent="-457200">
              <a:buFont typeface="+mj-lt"/>
              <a:buAutoNum type="arabicPeriod"/>
            </a:pPr>
            <a:r>
              <a:rPr lang="en-US" dirty="0" smtClean="0"/>
              <a:t>Background subtraction: make signal clearer</a:t>
            </a:r>
          </a:p>
          <a:p>
            <a:pPr marL="457200" indent="-457200">
              <a:buFont typeface="+mj-lt"/>
              <a:buAutoNum type="arabicPeriod"/>
            </a:pPr>
            <a:r>
              <a:rPr lang="en-US" dirty="0" smtClean="0"/>
              <a:t>Image correlation: correct camera skew or lens artifacts</a:t>
            </a:r>
          </a:p>
          <a:p>
            <a:pPr marL="457200" indent="-457200">
              <a:buFont typeface="+mj-lt"/>
              <a:buAutoNum type="arabicPeriod"/>
            </a:pPr>
            <a:r>
              <a:rPr lang="en-US" dirty="0" smtClean="0"/>
              <a:t>Object identification: detect cluster representing tile and measure intensity</a:t>
            </a:r>
          </a:p>
          <a:p>
            <a:r>
              <a:rPr lang="en-US" dirty="0" smtClean="0"/>
              <a:t>Easy to parallelize?</a:t>
            </a:r>
          </a:p>
          <a:p>
            <a:endParaRPr lang="en-US" dirty="0" smtClean="0"/>
          </a:p>
        </p:txBody>
      </p:sp>
      <p:sp>
        <p:nvSpPr>
          <p:cNvPr id="2" name="Title 1"/>
          <p:cNvSpPr>
            <a:spLocks noGrp="1"/>
          </p:cNvSpPr>
          <p:nvPr>
            <p:ph type="title"/>
          </p:nvPr>
        </p:nvSpPr>
        <p:spPr/>
        <p:txBody>
          <a:bodyPr/>
          <a:lstStyle/>
          <a:p>
            <a:r>
              <a:rPr lang="en-US" dirty="0" smtClean="0"/>
              <a:t>Image Analysis</a:t>
            </a:r>
            <a:endParaRPr lang="en-US" dirty="0"/>
          </a:p>
        </p:txBody>
      </p:sp>
    </p:spTree>
    <p:extLst>
      <p:ext uri="{BB962C8B-B14F-4D97-AF65-F5344CB8AC3E}">
        <p14:creationId xmlns:p14="http://schemas.microsoft.com/office/powerpoint/2010/main" val="37068608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Goal: read bases in each short DNA piece</a:t>
            </a:r>
          </a:p>
          <a:p>
            <a:pPr marL="457200" indent="-457200">
              <a:buFont typeface="+mj-lt"/>
              <a:buAutoNum type="arabicPeriod"/>
            </a:pPr>
            <a:r>
              <a:rPr lang="en-US" dirty="0" smtClean="0"/>
              <a:t>Crosstalk correction: signal “leaks” between bases</a:t>
            </a:r>
          </a:p>
          <a:p>
            <a:pPr marL="457200" indent="-457200">
              <a:buFont typeface="+mj-lt"/>
              <a:buAutoNum type="arabicPeriod"/>
            </a:pPr>
            <a:r>
              <a:rPr lang="en-US" dirty="0" smtClean="0"/>
              <a:t>Phasing correction: signal “leaks” between cycles</a:t>
            </a:r>
          </a:p>
          <a:p>
            <a:pPr marL="457200" indent="-457200">
              <a:buFont typeface="+mj-lt"/>
              <a:buAutoNum type="arabicPeriod"/>
            </a:pPr>
            <a:r>
              <a:rPr lang="en-US" dirty="0" smtClean="0"/>
              <a:t>Chastity filtering: tiles may overlap</a:t>
            </a:r>
          </a:p>
          <a:p>
            <a:pPr marL="457200" indent="-457200">
              <a:buFont typeface="+mj-lt"/>
              <a:buAutoNum type="arabicPeriod"/>
            </a:pPr>
            <a:r>
              <a:rPr lang="en-US" dirty="0" smtClean="0"/>
              <a:t>Base calling</a:t>
            </a:r>
            <a:endParaRPr lang="en-US" dirty="0"/>
          </a:p>
        </p:txBody>
      </p:sp>
      <p:sp>
        <p:nvSpPr>
          <p:cNvPr id="3" name="Title 2"/>
          <p:cNvSpPr>
            <a:spLocks noGrp="1"/>
          </p:cNvSpPr>
          <p:nvPr>
            <p:ph type="title"/>
          </p:nvPr>
        </p:nvSpPr>
        <p:spPr/>
        <p:txBody>
          <a:bodyPr/>
          <a:lstStyle/>
          <a:p>
            <a:r>
              <a:rPr lang="en-US" dirty="0" smtClean="0"/>
              <a:t>Base Calling</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5029199"/>
            <a:ext cx="6373681"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9651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65539" name="Rectangle 3"/>
          <p:cNvSpPr>
            <a:spLocks noGrp="1" noChangeArrowheads="1"/>
          </p:cNvSpPr>
          <p:nvPr>
            <p:ph idx="1"/>
          </p:nvPr>
        </p:nvSpPr>
        <p:spPr/>
        <p:txBody>
          <a:bodyPr/>
          <a:lstStyle/>
          <a:p>
            <a:pPr eaLnBrk="1" hangingPunct="1"/>
            <a:endParaRPr lang="en-US" smtClean="0"/>
          </a:p>
        </p:txBody>
      </p:sp>
      <p:pic>
        <p:nvPicPr>
          <p:cNvPr id="65540" name="Picture 4"/>
          <p:cNvPicPr>
            <a:picLocks noChangeAspect="1" noChangeArrowheads="1"/>
          </p:cNvPicPr>
          <p:nvPr/>
        </p:nvPicPr>
        <p:blipFill>
          <a:blip r:embed="rId3"/>
          <a:srcRect/>
          <a:stretch>
            <a:fillRect/>
          </a:stretch>
        </p:blipFill>
        <p:spPr bwMode="auto">
          <a:xfrm>
            <a:off x="80963" y="66675"/>
            <a:ext cx="8982075" cy="6724650"/>
          </a:xfrm>
          <a:prstGeom prst="rect">
            <a:avLst/>
          </a:prstGeom>
          <a:noFill/>
          <a:ln w="9525">
            <a:noFill/>
            <a:miter lim="800000"/>
            <a:headEnd/>
            <a:tailEnd/>
          </a:ln>
        </p:spPr>
      </p:pic>
      <p:sp>
        <p:nvSpPr>
          <p:cNvPr id="65541" name="Text Box 5"/>
          <p:cNvSpPr txBox="1">
            <a:spLocks noChangeArrowheads="1"/>
          </p:cNvSpPr>
          <p:nvPr/>
        </p:nvSpPr>
        <p:spPr bwMode="auto">
          <a:xfrm>
            <a:off x="7600950" y="6415088"/>
            <a:ext cx="1466850" cy="366712"/>
          </a:xfrm>
          <a:prstGeom prst="rect">
            <a:avLst/>
          </a:prstGeom>
          <a:noFill/>
          <a:ln w="9525">
            <a:noFill/>
            <a:miter lim="800000"/>
            <a:headEnd/>
            <a:tailEnd/>
          </a:ln>
        </p:spPr>
        <p:txBody>
          <a:bodyPr wrap="none">
            <a:spAutoFit/>
          </a:bodyPr>
          <a:lstStyle/>
          <a:p>
            <a:r>
              <a:rPr lang="en-US">
                <a:solidFill>
                  <a:schemeClr val="bg1"/>
                </a:solidFill>
              </a:rPr>
              <a:t>Gabor Marth</a:t>
            </a:r>
          </a:p>
        </p:txBody>
      </p:sp>
      <p:pic>
        <p:nvPicPr>
          <p:cNvPr id="3074" name="Picture 2"/>
          <p:cNvPicPr>
            <a:picLocks noChangeAspect="1" noChangeArrowheads="1"/>
          </p:cNvPicPr>
          <p:nvPr/>
        </p:nvPicPr>
        <p:blipFill>
          <a:blip r:embed="rId4"/>
          <a:srcRect/>
          <a:stretch>
            <a:fillRect/>
          </a:stretch>
        </p:blipFill>
        <p:spPr bwMode="auto">
          <a:xfrm>
            <a:off x="5562600" y="1828800"/>
            <a:ext cx="2133600" cy="20131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5"/>
          <a:srcRect/>
          <a:stretch>
            <a:fillRect/>
          </a:stretch>
        </p:blipFill>
        <p:spPr bwMode="auto">
          <a:xfrm>
            <a:off x="1143000" y="4267200"/>
            <a:ext cx="2238375" cy="223837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8058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Amzon</a:t>
            </a:r>
            <a:r>
              <a:rPr lang="en-US" dirty="0" smtClean="0"/>
              <a:t> AWS</a:t>
            </a:r>
            <a:endParaRPr lang="en-US"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90"/>
          <a:stretch/>
        </p:blipFill>
        <p:spPr bwMode="auto">
          <a:xfrm>
            <a:off x="-1" y="228600"/>
            <a:ext cx="9169113"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5315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p>
        </p:txBody>
      </p:sp>
      <p:sp>
        <p:nvSpPr>
          <p:cNvPr id="64515" name="Rectangle 3"/>
          <p:cNvSpPr>
            <a:spLocks noGrp="1" noChangeArrowheads="1"/>
          </p:cNvSpPr>
          <p:nvPr>
            <p:ph idx="1"/>
          </p:nvPr>
        </p:nvSpPr>
        <p:spPr/>
        <p:txBody>
          <a:bodyPr/>
          <a:lstStyle/>
          <a:p>
            <a:pPr eaLnBrk="1" hangingPunct="1"/>
            <a:endParaRPr lang="en-US" smtClean="0"/>
          </a:p>
        </p:txBody>
      </p:sp>
      <p:pic>
        <p:nvPicPr>
          <p:cNvPr id="64516" name="Picture 4"/>
          <p:cNvPicPr>
            <a:picLocks noChangeAspect="1" noChangeArrowheads="1"/>
          </p:cNvPicPr>
          <p:nvPr/>
        </p:nvPicPr>
        <p:blipFill>
          <a:blip r:embed="rId3"/>
          <a:srcRect/>
          <a:stretch>
            <a:fillRect/>
          </a:stretch>
        </p:blipFill>
        <p:spPr bwMode="auto">
          <a:xfrm>
            <a:off x="85725" y="52388"/>
            <a:ext cx="8972550" cy="6753225"/>
          </a:xfrm>
          <a:prstGeom prst="rect">
            <a:avLst/>
          </a:prstGeom>
          <a:noFill/>
          <a:ln w="9525">
            <a:noFill/>
            <a:miter lim="800000"/>
            <a:headEnd/>
            <a:tailEnd/>
          </a:ln>
        </p:spPr>
      </p:pic>
      <p:sp>
        <p:nvSpPr>
          <p:cNvPr id="64517" name="Text Box 5"/>
          <p:cNvSpPr txBox="1">
            <a:spLocks noChangeArrowheads="1"/>
          </p:cNvSpPr>
          <p:nvPr/>
        </p:nvSpPr>
        <p:spPr bwMode="auto">
          <a:xfrm>
            <a:off x="7372350" y="6491288"/>
            <a:ext cx="1466850" cy="366712"/>
          </a:xfrm>
          <a:prstGeom prst="rect">
            <a:avLst/>
          </a:prstGeom>
          <a:noFill/>
          <a:ln w="9525">
            <a:noFill/>
            <a:miter lim="800000"/>
            <a:headEnd/>
            <a:tailEnd/>
          </a:ln>
        </p:spPr>
        <p:txBody>
          <a:bodyPr wrap="none">
            <a:spAutoFit/>
          </a:bodyPr>
          <a:lstStyle/>
          <a:p>
            <a:r>
              <a:rPr lang="en-US">
                <a:solidFill>
                  <a:schemeClr val="bg1"/>
                </a:solidFill>
              </a:rPr>
              <a:t>Gabor Marth</a:t>
            </a:r>
          </a:p>
        </p:txBody>
      </p:sp>
      <p:pic>
        <p:nvPicPr>
          <p:cNvPr id="4098" name="Picture 2"/>
          <p:cNvPicPr>
            <a:picLocks noChangeAspect="1" noChangeArrowheads="1"/>
          </p:cNvPicPr>
          <p:nvPr/>
        </p:nvPicPr>
        <p:blipFill>
          <a:blip r:embed="rId4"/>
          <a:srcRect/>
          <a:stretch>
            <a:fillRect/>
          </a:stretch>
        </p:blipFill>
        <p:spPr bwMode="auto">
          <a:xfrm>
            <a:off x="2476500" y="571500"/>
            <a:ext cx="4191000" cy="57150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1496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33400" y="455279"/>
            <a:ext cx="8228160" cy="1144921"/>
          </a:xfrm>
          <a:ln/>
        </p:spPr>
        <p:txBody>
          <a:bodyPr/>
          <a:lstStyle/>
          <a:p>
            <a:pPr>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300" dirty="0" smtClean="0"/>
              <a:t>End-File Format (FASTQ)</a:t>
            </a:r>
            <a:endParaRPr lang="en-GB" sz="3300" dirty="0"/>
          </a:p>
        </p:txBody>
      </p:sp>
      <p:sp>
        <p:nvSpPr>
          <p:cNvPr id="4098" name="Text Box 2"/>
          <p:cNvSpPr txBox="1">
            <a:spLocks noChangeArrowheads="1"/>
          </p:cNvSpPr>
          <p:nvPr/>
        </p:nvSpPr>
        <p:spPr bwMode="auto">
          <a:xfrm>
            <a:off x="3608640" y="5184545"/>
            <a:ext cx="5433120" cy="1333580"/>
          </a:xfrm>
          <a:prstGeom prst="rect">
            <a:avLst/>
          </a:prstGeom>
          <a:noFill/>
          <a:ln w="9525">
            <a:noFill/>
            <a:round/>
            <a:headEnd/>
            <a:tailEnd/>
          </a:ln>
          <a:effectLst/>
        </p:spPr>
        <p:txBody>
          <a:bodyPr lIns="81639" tIns="40820" rIns="81639" bIns="40820"/>
          <a:lstStyle/>
          <a:p>
            <a:pPr>
              <a:lnSpc>
                <a:spcPct val="124000"/>
              </a:lnSpc>
              <a:buClr>
                <a:srgbClr val="FFFFFF"/>
              </a:buClr>
              <a:tabLst>
                <a:tab pos="656650" algn="l"/>
                <a:tab pos="1313299" algn="l"/>
                <a:tab pos="1969949" algn="l"/>
                <a:tab pos="2626599" algn="l"/>
                <a:tab pos="3283248" algn="l"/>
                <a:tab pos="3939898" algn="l"/>
                <a:tab pos="4596548" algn="l"/>
                <a:tab pos="5253198" algn="l"/>
              </a:tabLst>
            </a:pPr>
            <a:r>
              <a:rPr lang="en-GB" sz="2200" b="1" dirty="0">
                <a:ea typeface="AR PL ShanHeiSun Uni" charset="0"/>
                <a:cs typeface="AR PL ShanHeiSun Uni" charset="0"/>
              </a:rPr>
              <a:t>Quality scores:</a:t>
            </a:r>
          </a:p>
          <a:p>
            <a:pPr>
              <a:lnSpc>
                <a:spcPct val="124000"/>
              </a:lnSpc>
              <a:buClr>
                <a:srgbClr val="FFFFFF"/>
              </a:buClr>
              <a:tabLst>
                <a:tab pos="656650" algn="l"/>
                <a:tab pos="1313299" algn="l"/>
                <a:tab pos="1969949" algn="l"/>
                <a:tab pos="2626599" algn="l"/>
                <a:tab pos="3283248" algn="l"/>
                <a:tab pos="3939898" algn="l"/>
                <a:tab pos="4596548" algn="l"/>
                <a:tab pos="5253198" algn="l"/>
              </a:tabLst>
            </a:pPr>
            <a:r>
              <a:rPr lang="en-GB" sz="2200" b="1" dirty="0" err="1">
                <a:ea typeface="AR PL ShanHeiSun Uni" charset="0"/>
                <a:cs typeface="AR PL ShanHeiSun Uni" charset="0"/>
              </a:rPr>
              <a:t>int</a:t>
            </a:r>
            <a:r>
              <a:rPr lang="en-GB" sz="2200" b="1" dirty="0">
                <a:ea typeface="AR PL ShanHeiSun Uni" charset="0"/>
                <a:cs typeface="AR PL ShanHeiSun Uni" charset="0"/>
              </a:rPr>
              <a:t> quality = (</a:t>
            </a:r>
            <a:r>
              <a:rPr lang="en-GB" sz="2200" b="1" dirty="0" err="1">
                <a:ea typeface="AR PL ShanHeiSun Uni" charset="0"/>
                <a:cs typeface="AR PL ShanHeiSun Uni" charset="0"/>
              </a:rPr>
              <a:t>int</a:t>
            </a:r>
            <a:r>
              <a:rPr lang="en-GB" sz="2200" b="1" dirty="0">
                <a:ea typeface="AR PL ShanHeiSun Uni" charset="0"/>
                <a:cs typeface="AR PL ShanHeiSun Uni" charset="0"/>
              </a:rPr>
              <a:t>) q + 33</a:t>
            </a:r>
            <a:r>
              <a:rPr lang="en-GB" sz="2200" b="1" dirty="0">
                <a:solidFill>
                  <a:srgbClr val="FFFFFF"/>
                </a:solidFill>
                <a:ea typeface="AR PL ShanHeiSun Uni" charset="0"/>
                <a:cs typeface="AR PL ShanHeiSun Uni" charset="0"/>
              </a:rPr>
              <a:t>;</a:t>
            </a:r>
          </a:p>
          <a:p>
            <a:pPr>
              <a:lnSpc>
                <a:spcPct val="124000"/>
              </a:lnSpc>
              <a:buClr>
                <a:srgbClr val="FFFFFF"/>
              </a:buClr>
              <a:tabLst>
                <a:tab pos="656650" algn="l"/>
                <a:tab pos="1313299" algn="l"/>
                <a:tab pos="1969949" algn="l"/>
                <a:tab pos="2626599" algn="l"/>
                <a:tab pos="3283248" algn="l"/>
                <a:tab pos="3939898" algn="l"/>
                <a:tab pos="4596548" algn="l"/>
                <a:tab pos="5253198" algn="l"/>
              </a:tabLst>
            </a:pPr>
            <a:endParaRPr lang="en-GB" sz="2200" b="1" dirty="0">
              <a:solidFill>
                <a:srgbClr val="FFFFFF"/>
              </a:solidFill>
              <a:ea typeface="AR PL ShanHeiSun Uni" charset="0"/>
              <a:cs typeface="AR PL ShanHeiSun Uni" charset="0"/>
            </a:endParaRPr>
          </a:p>
        </p:txBody>
      </p:sp>
      <p:sp>
        <p:nvSpPr>
          <p:cNvPr id="4099" name="Text Box 3"/>
          <p:cNvSpPr txBox="1">
            <a:spLocks noChangeArrowheads="1"/>
          </p:cNvSpPr>
          <p:nvPr/>
        </p:nvSpPr>
        <p:spPr bwMode="auto">
          <a:xfrm>
            <a:off x="200161" y="1742583"/>
            <a:ext cx="6062400" cy="3156811"/>
          </a:xfrm>
          <a:prstGeom prst="rect">
            <a:avLst/>
          </a:prstGeom>
          <a:noFill/>
          <a:ln w="9525">
            <a:noFill/>
            <a:round/>
            <a:headEnd/>
            <a:tailEnd/>
          </a:ln>
          <a:effectLst/>
        </p:spPr>
        <p:txBody>
          <a:bodyPr lIns="81639" tIns="40820" rIns="81639" bIns="40820"/>
          <a:lstStyle/>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solidFill>
                  <a:srgbClr val="FFFFFF"/>
                </a:solidFill>
                <a:latin typeface="Courier New" pitchFamily="49" charset="0"/>
                <a:ea typeface="AR PL ShanHeiSun Uni" charset="0"/>
                <a:cs typeface="AR PL ShanHeiSun Uni" charset="0"/>
              </a:rPr>
              <a:t>@</a:t>
            </a:r>
            <a:r>
              <a:rPr lang="en-GB" sz="2200" dirty="0">
                <a:latin typeface="Courier New" pitchFamily="49" charset="0"/>
                <a:ea typeface="AR PL ShanHeiSun Uni" charset="0"/>
                <a:cs typeface="AR PL ShanHeiSun Uni" charset="0"/>
              </a:rPr>
              <a:t>x7001_6_1_892_763</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ATGTTATGTATTGGAAATGAGCATACGATAAA</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+x7001_6_1_892_763</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^^^^^^^^^^^^^^^^^^^]\\\\\\\V\\YX</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@x7001_6_1_887_763</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TTAGCAGCATCTGCTTCAACATATACCAAAGC</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+x7001_6_1_887_763</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r>
              <a:rPr lang="en-GB" sz="2200" dirty="0">
                <a:latin typeface="Courier New" pitchFamily="49" charset="0"/>
                <a:ea typeface="AR PL ShanHeiSun Uni" charset="0"/>
                <a:cs typeface="AR PL ShanHeiSun Uni" charset="0"/>
              </a:rPr>
              <a:t>^^^^^^^^^^^^^^^^^^^]\\\\\\\X\\YX</a:t>
            </a:r>
          </a:p>
          <a:p>
            <a:pPr>
              <a:lnSpc>
                <a:spcPct val="103000"/>
              </a:lnSpc>
              <a:buClr>
                <a:srgbClr val="FFFFFF"/>
              </a:buClr>
              <a:tabLst>
                <a:tab pos="656650" algn="l"/>
                <a:tab pos="1313299" algn="l"/>
                <a:tab pos="1969949" algn="l"/>
                <a:tab pos="2626599" algn="l"/>
                <a:tab pos="3283248" algn="l"/>
                <a:tab pos="3939898" algn="l"/>
                <a:tab pos="4596548" algn="l"/>
                <a:tab pos="5253198" algn="l"/>
                <a:tab pos="5909847" algn="l"/>
              </a:tabLst>
            </a:pPr>
            <a:endParaRPr lang="en-GB" sz="2200" dirty="0">
              <a:latin typeface="Courier New" pitchFamily="49" charset="0"/>
              <a:ea typeface="AR PL ShanHeiSun Uni" charset="0"/>
              <a:cs typeface="AR PL ShanHeiSun Uni" charset="0"/>
            </a:endParaRPr>
          </a:p>
        </p:txBody>
      </p:sp>
      <p:sp>
        <p:nvSpPr>
          <p:cNvPr id="4100" name="Line 4"/>
          <p:cNvSpPr>
            <a:spLocks noChangeShapeType="1"/>
          </p:cNvSpPr>
          <p:nvPr/>
        </p:nvSpPr>
        <p:spPr bwMode="auto">
          <a:xfrm flipH="1" flipV="1">
            <a:off x="3274560" y="4686252"/>
            <a:ext cx="417600" cy="583262"/>
          </a:xfrm>
          <a:prstGeom prst="line">
            <a:avLst/>
          </a:prstGeom>
          <a:noFill/>
          <a:ln w="73080">
            <a:solidFill>
              <a:srgbClr val="000000"/>
            </a:solidFill>
            <a:round/>
            <a:headEnd/>
            <a:tailEnd type="triangle" w="med" len="med"/>
          </a:ln>
          <a:effectLst/>
        </p:spPr>
        <p:txBody>
          <a:bodyPr lIns="82945" tIns="41473" rIns="82945" bIns="41473"/>
          <a:lstStyle/>
          <a:p>
            <a:endParaRPr lang="en-US"/>
          </a:p>
        </p:txBody>
      </p:sp>
    </p:spTree>
    <p:extLst>
      <p:ext uri="{BB962C8B-B14F-4D97-AF65-F5344CB8AC3E}">
        <p14:creationId xmlns:p14="http://schemas.microsoft.com/office/powerpoint/2010/main" val="3478824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produced content</a:t>
            </a:r>
          </a:p>
          <a:p>
            <a:pPr lvl="1"/>
            <a:r>
              <a:rPr lang="en-US" dirty="0" smtClean="0"/>
              <a:t>Videos, photos, audio…</a:t>
            </a:r>
          </a:p>
          <a:p>
            <a:r>
              <a:rPr lang="en-US" dirty="0" smtClean="0"/>
              <a:t>Involuntary produced content</a:t>
            </a:r>
          </a:p>
          <a:p>
            <a:pPr lvl="1"/>
            <a:r>
              <a:rPr lang="en-US" dirty="0" smtClean="0"/>
              <a:t>Online activity logging, tax records…</a:t>
            </a:r>
          </a:p>
          <a:p>
            <a:r>
              <a:rPr lang="en-US" dirty="0" smtClean="0"/>
              <a:t>Scientific instruments</a:t>
            </a:r>
          </a:p>
          <a:p>
            <a:pPr lvl="1"/>
            <a:r>
              <a:rPr lang="en-US" dirty="0" smtClean="0"/>
              <a:t>CERN LHC, Sloan Digital Sky Survey, DNA sequencers</a:t>
            </a:r>
            <a:r>
              <a:rPr lang="en-US" dirty="0" smtClean="0"/>
              <a:t>…</a:t>
            </a:r>
          </a:p>
          <a:p>
            <a:r>
              <a:rPr lang="en-US" dirty="0" smtClean="0"/>
              <a:t>Sensor data</a:t>
            </a:r>
          </a:p>
          <a:p>
            <a:pPr lvl="1"/>
            <a:r>
              <a:rPr lang="en-US" dirty="0" smtClean="0"/>
              <a:t>Deborah </a:t>
            </a:r>
            <a:r>
              <a:rPr lang="en-US" dirty="0" err="1" smtClean="0"/>
              <a:t>Estrin</a:t>
            </a:r>
            <a:endParaRPr lang="en-US" dirty="0"/>
          </a:p>
        </p:txBody>
      </p:sp>
      <p:sp>
        <p:nvSpPr>
          <p:cNvPr id="3" name="Title 2"/>
          <p:cNvSpPr>
            <a:spLocks noGrp="1"/>
          </p:cNvSpPr>
          <p:nvPr>
            <p:ph type="title"/>
          </p:nvPr>
        </p:nvSpPr>
        <p:spPr/>
        <p:txBody>
          <a:bodyPr/>
          <a:lstStyle/>
          <a:p>
            <a:r>
              <a:rPr lang="en-US" dirty="0" smtClean="0"/>
              <a:t>Big Data Sources</a:t>
            </a:r>
            <a:endParaRPr lang="en-US" dirty="0"/>
          </a:p>
        </p:txBody>
      </p:sp>
    </p:spTree>
    <p:extLst>
      <p:ext uri="{BB962C8B-B14F-4D97-AF65-F5344CB8AC3E}">
        <p14:creationId xmlns:p14="http://schemas.microsoft.com/office/powerpoint/2010/main" val="24172025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Sequence Analysis</a:t>
            </a:r>
            <a:endParaRPr lang="en-US" dirty="0"/>
          </a:p>
        </p:txBody>
      </p:sp>
      <p:sp>
        <p:nvSpPr>
          <p:cNvPr id="4" name="Content Placeholder 3"/>
          <p:cNvSpPr>
            <a:spLocks noGrp="1"/>
          </p:cNvSpPr>
          <p:nvPr>
            <p:ph sz="quarter" idx="4294967295"/>
          </p:nvPr>
        </p:nvSpPr>
        <p:spPr>
          <a:xfrm>
            <a:off x="676655" y="2679192"/>
            <a:ext cx="3822192" cy="3447288"/>
          </a:xfrm>
          <a:prstGeom prst="rect">
            <a:avLst/>
          </a:prstGeom>
        </p:spPr>
        <p:txBody>
          <a:bodyPr/>
          <a:lstStyle/>
          <a:p>
            <a:r>
              <a:rPr lang="en-US" dirty="0" smtClean="0"/>
              <a:t>Do an interesting analysis</a:t>
            </a:r>
          </a:p>
          <a:p>
            <a:r>
              <a:rPr lang="en-US" dirty="0" smtClean="0"/>
              <a:t>Publish paper</a:t>
            </a:r>
          </a:p>
          <a:p>
            <a:r>
              <a:rPr lang="en-US" dirty="0" smtClean="0"/>
              <a:t>Publish experiment data in a repository</a:t>
            </a:r>
          </a:p>
          <a:p>
            <a:r>
              <a:rPr lang="en-US" dirty="0" smtClean="0"/>
              <a:t>Curators integrate results with existing knowledge</a:t>
            </a:r>
            <a:endParaRPr lang="en-US" dirty="0"/>
          </a:p>
        </p:txBody>
      </p:sp>
      <p:pic>
        <p:nvPicPr>
          <p:cNvPr id="16386" name="Picture 2" descr="The Neandertal Genom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257800" y="2362200"/>
            <a:ext cx="299357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000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Data in Life Science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67352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67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machines produce more than 1TB of data per experiment and can run one experiment per day</a:t>
            </a:r>
          </a:p>
          <a:p>
            <a:pPr lvl="1"/>
            <a:r>
              <a:rPr lang="en-US" dirty="0" smtClean="0"/>
              <a:t>Norwegian High-Throughput Sequencing Centre has 4</a:t>
            </a:r>
          </a:p>
          <a:p>
            <a:pPr lvl="1"/>
            <a:r>
              <a:rPr lang="en-US" dirty="0" smtClean="0"/>
              <a:t>There is one in </a:t>
            </a:r>
            <a:r>
              <a:rPr lang="en-US" dirty="0" err="1" smtClean="0"/>
              <a:t>Bodø</a:t>
            </a:r>
            <a:endParaRPr lang="en-US" dirty="0" smtClean="0"/>
          </a:p>
          <a:p>
            <a:pPr lvl="1"/>
            <a:r>
              <a:rPr lang="en-US" dirty="0" smtClean="0"/>
              <a:t>Dep. Of Chemistry has one</a:t>
            </a:r>
          </a:p>
          <a:p>
            <a:pPr lvl="1"/>
            <a:r>
              <a:rPr lang="en-US" dirty="0" smtClean="0"/>
              <a:t>UNN plans to buy at least one in near future</a:t>
            </a:r>
          </a:p>
          <a:p>
            <a:r>
              <a:rPr lang="en-US" dirty="0" smtClean="0"/>
              <a:t>Let’s compare a microarray data analysis pipeline with a short-read sequencing analysis pipeline</a:t>
            </a:r>
            <a:endParaRPr lang="en-US" dirty="0"/>
          </a:p>
        </p:txBody>
      </p:sp>
      <p:sp>
        <p:nvSpPr>
          <p:cNvPr id="3" name="Title 2"/>
          <p:cNvSpPr>
            <a:spLocks noGrp="1"/>
          </p:cNvSpPr>
          <p:nvPr>
            <p:ph type="title"/>
          </p:nvPr>
        </p:nvSpPr>
        <p:spPr/>
        <p:txBody>
          <a:bodyPr>
            <a:normAutofit/>
          </a:bodyPr>
          <a:lstStyle/>
          <a:p>
            <a:r>
              <a:rPr lang="en-US" dirty="0" smtClean="0"/>
              <a:t>How Bad Is It?</a:t>
            </a:r>
            <a:endParaRPr lang="en-US" dirty="0"/>
          </a:p>
        </p:txBody>
      </p:sp>
      <p:sp>
        <p:nvSpPr>
          <p:cNvPr id="4" name="TextBox 3"/>
          <p:cNvSpPr txBox="1"/>
          <p:nvPr/>
        </p:nvSpPr>
        <p:spPr>
          <a:xfrm>
            <a:off x="3805451" y="3124200"/>
            <a:ext cx="4800600" cy="1754326"/>
          </a:xfrm>
          <a:prstGeom prst="rect">
            <a:avLst/>
          </a:prstGeom>
          <a:solidFill>
            <a:schemeClr val="accent1"/>
          </a:solidFill>
        </p:spPr>
        <p:txBody>
          <a:bodyPr wrap="square" rtlCol="0">
            <a:spAutoFit/>
          </a:bodyPr>
          <a:lstStyle/>
          <a:p>
            <a:r>
              <a:rPr lang="en-US" dirty="0" smtClean="0"/>
              <a:t>Beijing Genomics Institute (ca. 2008)</a:t>
            </a:r>
          </a:p>
          <a:p>
            <a:pPr marL="285750" indent="-285750">
              <a:buFont typeface="Arial" pitchFamily="34" charset="0"/>
              <a:buChar char="•"/>
            </a:pPr>
            <a:r>
              <a:rPr lang="en-US" dirty="0" smtClean="0"/>
              <a:t>30 sequencers</a:t>
            </a:r>
          </a:p>
          <a:p>
            <a:pPr marL="285750" indent="-285750">
              <a:buFont typeface="Arial" pitchFamily="34" charset="0"/>
              <a:buChar char="•"/>
            </a:pPr>
            <a:r>
              <a:rPr lang="en-US" dirty="0" smtClean="0"/>
              <a:t>500 node (dedicated) supercomputer</a:t>
            </a:r>
          </a:p>
          <a:p>
            <a:pPr marL="285750" indent="-285750">
              <a:buFont typeface="Arial" pitchFamily="34" charset="0"/>
              <a:buChar char="•"/>
            </a:pPr>
            <a:r>
              <a:rPr lang="en-US" dirty="0" smtClean="0"/>
              <a:t>10TB raw data processed each 24 hours</a:t>
            </a:r>
          </a:p>
          <a:p>
            <a:endParaRPr lang="en-US" dirty="0" smtClean="0"/>
          </a:p>
          <a:p>
            <a:r>
              <a:rPr lang="en-US" dirty="0" smtClean="0"/>
              <a:t>In 2010 they bought 128 additional sequencers</a:t>
            </a:r>
          </a:p>
        </p:txBody>
      </p:sp>
    </p:spTree>
    <p:extLst>
      <p:ext uri="{BB962C8B-B14F-4D97-AF65-F5344CB8AC3E}">
        <p14:creationId xmlns:p14="http://schemas.microsoft.com/office/powerpoint/2010/main" val="3395632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Microarray Pipeline</a:t>
            </a:r>
            <a:endParaRPr lang="en-US" dirty="0"/>
          </a:p>
        </p:txBody>
      </p:sp>
      <p:sp>
        <p:nvSpPr>
          <p:cNvPr id="5" name="Rectangle 4"/>
          <p:cNvSpPr/>
          <p:nvPr/>
        </p:nvSpPr>
        <p:spPr>
          <a:xfrm>
            <a:off x="1752600" y="210397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Image</a:t>
            </a:r>
            <a:endParaRPr lang="en-US" sz="1600" dirty="0"/>
          </a:p>
        </p:txBody>
      </p:sp>
      <p:sp>
        <p:nvSpPr>
          <p:cNvPr id="6" name="Rectangle 5"/>
          <p:cNvSpPr/>
          <p:nvPr/>
        </p:nvSpPr>
        <p:spPr>
          <a:xfrm>
            <a:off x="304800" y="1875379"/>
            <a:ext cx="1219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Microarray</a:t>
            </a:r>
          </a:p>
          <a:p>
            <a:pPr algn="ctr"/>
            <a:r>
              <a:rPr lang="en-US" sz="1600" dirty="0" smtClean="0"/>
              <a:t>machine</a:t>
            </a:r>
            <a:endParaRPr lang="en-US" sz="1600" dirty="0"/>
          </a:p>
        </p:txBody>
      </p:sp>
      <p:cxnSp>
        <p:nvCxnSpPr>
          <p:cNvPr id="8" name="Straight Arrow Connector 7"/>
          <p:cNvCxnSpPr>
            <a:stCxn id="6" idx="3"/>
            <a:endCxn id="5" idx="1"/>
          </p:cNvCxnSpPr>
          <p:nvPr/>
        </p:nvCxnSpPr>
        <p:spPr>
          <a:xfrm>
            <a:off x="1524000" y="2332579"/>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562600" y="2561179"/>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Pre-processing</a:t>
            </a:r>
            <a:endParaRPr lang="en-US" sz="1400" dirty="0"/>
          </a:p>
        </p:txBody>
      </p:sp>
      <p:sp>
        <p:nvSpPr>
          <p:cNvPr id="12" name="Oval 11"/>
          <p:cNvSpPr/>
          <p:nvPr/>
        </p:nvSpPr>
        <p:spPr>
          <a:xfrm>
            <a:off x="2895600" y="2332579"/>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Image analysis</a:t>
            </a:r>
            <a:endParaRPr lang="en-US" sz="1400" dirty="0"/>
          </a:p>
        </p:txBody>
      </p:sp>
      <p:sp>
        <p:nvSpPr>
          <p:cNvPr id="13" name="Rectangle 12"/>
          <p:cNvSpPr/>
          <p:nvPr/>
        </p:nvSpPr>
        <p:spPr>
          <a:xfrm>
            <a:off x="4267200" y="240877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Values+ quality scores</a:t>
            </a:r>
            <a:endParaRPr lang="en-US" sz="1600" dirty="0"/>
          </a:p>
        </p:txBody>
      </p:sp>
      <p:cxnSp>
        <p:nvCxnSpPr>
          <p:cNvPr id="15" name="Straight Arrow Connector 14"/>
          <p:cNvCxnSpPr>
            <a:stCxn id="5" idx="3"/>
            <a:endCxn id="12" idx="2"/>
          </p:cNvCxnSpPr>
          <p:nvPr/>
        </p:nvCxnSpPr>
        <p:spPr>
          <a:xfrm>
            <a:off x="2667000" y="2561179"/>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a:endCxn id="13" idx="1"/>
          </p:cNvCxnSpPr>
          <p:nvPr/>
        </p:nvCxnSpPr>
        <p:spPr>
          <a:xfrm>
            <a:off x="3962400" y="2751679"/>
            <a:ext cx="304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10" idx="2"/>
          </p:cNvCxnSpPr>
          <p:nvPr/>
        </p:nvCxnSpPr>
        <p:spPr>
          <a:xfrm>
            <a:off x="5181600" y="2865979"/>
            <a:ext cx="3810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5"/>
            <a:endCxn id="41" idx="1"/>
          </p:cNvCxnSpPr>
          <p:nvPr/>
        </p:nvCxnSpPr>
        <p:spPr>
          <a:xfrm rot="16200000" flipH="1">
            <a:off x="6696192" y="3313770"/>
            <a:ext cx="351351" cy="27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010400" y="317077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Matrix</a:t>
            </a:r>
            <a:endParaRPr lang="en-US" sz="1600" dirty="0"/>
          </a:p>
        </p:txBody>
      </p:sp>
      <p:sp>
        <p:nvSpPr>
          <p:cNvPr id="42" name="Oval 41"/>
          <p:cNvSpPr/>
          <p:nvPr/>
        </p:nvSpPr>
        <p:spPr>
          <a:xfrm>
            <a:off x="7543800" y="4237579"/>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t>Clustering, etc.</a:t>
            </a:r>
            <a:endParaRPr lang="en-US" sz="1600" dirty="0"/>
          </a:p>
        </p:txBody>
      </p:sp>
      <p:sp>
        <p:nvSpPr>
          <p:cNvPr id="44" name="Rectangle 43"/>
          <p:cNvSpPr/>
          <p:nvPr/>
        </p:nvSpPr>
        <p:spPr>
          <a:xfrm>
            <a:off x="7924800" y="560917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endParaRPr lang="en-US" dirty="0"/>
          </a:p>
        </p:txBody>
      </p:sp>
      <p:sp>
        <p:nvSpPr>
          <p:cNvPr id="45" name="Oval 44"/>
          <p:cNvSpPr/>
          <p:nvPr/>
        </p:nvSpPr>
        <p:spPr>
          <a:xfrm>
            <a:off x="5867400" y="5304379"/>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Bayesian interference</a:t>
            </a:r>
            <a:endParaRPr lang="en-US" sz="1400" dirty="0"/>
          </a:p>
        </p:txBody>
      </p:sp>
      <p:sp>
        <p:nvSpPr>
          <p:cNvPr id="46" name="Rectangle 45"/>
          <p:cNvSpPr/>
          <p:nvPr/>
        </p:nvSpPr>
        <p:spPr>
          <a:xfrm>
            <a:off x="4648200" y="477097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Graph</a:t>
            </a:r>
            <a:endParaRPr lang="en-US" sz="1600" dirty="0"/>
          </a:p>
        </p:txBody>
      </p:sp>
      <p:sp>
        <p:nvSpPr>
          <p:cNvPr id="47" name="Oval 46"/>
          <p:cNvSpPr/>
          <p:nvPr/>
        </p:nvSpPr>
        <p:spPr>
          <a:xfrm>
            <a:off x="2667000" y="4770979"/>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Visualization</a:t>
            </a:r>
            <a:endParaRPr lang="en-US" sz="1400" dirty="0"/>
          </a:p>
        </p:txBody>
      </p:sp>
      <p:cxnSp>
        <p:nvCxnSpPr>
          <p:cNvPr id="49" name="Straight Arrow Connector 48"/>
          <p:cNvCxnSpPr>
            <a:stCxn id="44" idx="1"/>
            <a:endCxn id="45" idx="6"/>
          </p:cNvCxnSpPr>
          <p:nvPr/>
        </p:nvCxnSpPr>
        <p:spPr>
          <a:xfrm rot="10800000">
            <a:off x="7467600" y="5761579"/>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2"/>
            <a:endCxn id="42" idx="1"/>
          </p:cNvCxnSpPr>
          <p:nvPr/>
        </p:nvCxnSpPr>
        <p:spPr>
          <a:xfrm rot="16200000" flipH="1">
            <a:off x="7468558" y="4084221"/>
            <a:ext cx="286311" cy="288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4"/>
            <a:endCxn id="44" idx="0"/>
          </p:cNvCxnSpPr>
          <p:nvPr/>
        </p:nvCxnSpPr>
        <p:spPr>
          <a:xfrm rot="16200000" flipH="1">
            <a:off x="8096250" y="5323429"/>
            <a:ext cx="4572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45" idx="1"/>
            <a:endCxn id="46" idx="3"/>
          </p:cNvCxnSpPr>
          <p:nvPr/>
        </p:nvCxnSpPr>
        <p:spPr>
          <a:xfrm rot="16200000" flipV="1">
            <a:off x="5727117" y="5063663"/>
            <a:ext cx="210111" cy="53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46" idx="1"/>
            <a:endCxn id="47" idx="6"/>
          </p:cNvCxnSpPr>
          <p:nvPr/>
        </p:nvCxnSpPr>
        <p:spPr>
          <a:xfrm rot="10800000">
            <a:off x="4267200" y="5228179"/>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6244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300" y="130241"/>
            <a:ext cx="7880116" cy="716325"/>
          </a:xfrm>
        </p:spPr>
        <p:txBody>
          <a:bodyPr/>
          <a:lstStyle/>
          <a:p>
            <a:r>
              <a:rPr lang="en-US" dirty="0" smtClean="0"/>
              <a:t>Microarray Pipeline</a:t>
            </a:r>
            <a:endParaRPr lang="en-US" dirty="0"/>
          </a:p>
        </p:txBody>
      </p:sp>
      <p:sp>
        <p:nvSpPr>
          <p:cNvPr id="5" name="Rectangle 4"/>
          <p:cNvSpPr/>
          <p:nvPr/>
        </p:nvSpPr>
        <p:spPr>
          <a:xfrm>
            <a:off x="1600200" y="14872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Image</a:t>
            </a:r>
            <a:endParaRPr lang="en-US" sz="1600" dirty="0"/>
          </a:p>
        </p:txBody>
      </p:sp>
      <p:sp>
        <p:nvSpPr>
          <p:cNvPr id="6" name="Rectangle 5"/>
          <p:cNvSpPr/>
          <p:nvPr/>
        </p:nvSpPr>
        <p:spPr>
          <a:xfrm>
            <a:off x="152400" y="1258669"/>
            <a:ext cx="1219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Microarray</a:t>
            </a:r>
          </a:p>
          <a:p>
            <a:pPr algn="ctr"/>
            <a:r>
              <a:rPr lang="en-US" sz="1600" dirty="0" smtClean="0"/>
              <a:t>machine</a:t>
            </a:r>
            <a:endParaRPr lang="en-US" sz="1600" dirty="0"/>
          </a:p>
        </p:txBody>
      </p:sp>
      <p:cxnSp>
        <p:nvCxnSpPr>
          <p:cNvPr id="8" name="Straight Arrow Connector 7"/>
          <p:cNvCxnSpPr>
            <a:stCxn id="6" idx="3"/>
            <a:endCxn id="5" idx="1"/>
          </p:cNvCxnSpPr>
          <p:nvPr/>
        </p:nvCxnSpPr>
        <p:spPr>
          <a:xfrm>
            <a:off x="1371600" y="1715869"/>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10200" y="1944469"/>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Pre-processing</a:t>
            </a:r>
            <a:endParaRPr lang="en-US" sz="1400" dirty="0"/>
          </a:p>
        </p:txBody>
      </p:sp>
      <p:sp>
        <p:nvSpPr>
          <p:cNvPr id="12" name="Oval 11"/>
          <p:cNvSpPr/>
          <p:nvPr/>
        </p:nvSpPr>
        <p:spPr>
          <a:xfrm>
            <a:off x="2743200" y="1715869"/>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Image analysis</a:t>
            </a:r>
            <a:endParaRPr lang="en-US" sz="1400" dirty="0"/>
          </a:p>
        </p:txBody>
      </p:sp>
      <p:sp>
        <p:nvSpPr>
          <p:cNvPr id="13" name="Rectangle 12"/>
          <p:cNvSpPr/>
          <p:nvPr/>
        </p:nvSpPr>
        <p:spPr>
          <a:xfrm>
            <a:off x="4114800" y="17920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Values+ quality scores</a:t>
            </a:r>
            <a:endParaRPr lang="en-US" sz="1600" dirty="0"/>
          </a:p>
        </p:txBody>
      </p:sp>
      <p:cxnSp>
        <p:nvCxnSpPr>
          <p:cNvPr id="15" name="Straight Arrow Connector 14"/>
          <p:cNvCxnSpPr>
            <a:stCxn id="5" idx="3"/>
            <a:endCxn id="12" idx="2"/>
          </p:cNvCxnSpPr>
          <p:nvPr/>
        </p:nvCxnSpPr>
        <p:spPr>
          <a:xfrm>
            <a:off x="2514600" y="1944469"/>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a:endCxn id="13" idx="1"/>
          </p:cNvCxnSpPr>
          <p:nvPr/>
        </p:nvCxnSpPr>
        <p:spPr>
          <a:xfrm>
            <a:off x="3810000" y="2134969"/>
            <a:ext cx="304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10" idx="2"/>
          </p:cNvCxnSpPr>
          <p:nvPr/>
        </p:nvCxnSpPr>
        <p:spPr>
          <a:xfrm>
            <a:off x="5029200" y="2249269"/>
            <a:ext cx="3810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5"/>
            <a:endCxn id="41" idx="1"/>
          </p:cNvCxnSpPr>
          <p:nvPr/>
        </p:nvCxnSpPr>
        <p:spPr>
          <a:xfrm rot="16200000" flipH="1">
            <a:off x="6543792" y="2697060"/>
            <a:ext cx="351351" cy="27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858000" y="25540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Matrix</a:t>
            </a:r>
            <a:endParaRPr lang="en-US" sz="1600" dirty="0"/>
          </a:p>
        </p:txBody>
      </p:sp>
      <p:sp>
        <p:nvSpPr>
          <p:cNvPr id="42" name="Oval 41"/>
          <p:cNvSpPr/>
          <p:nvPr/>
        </p:nvSpPr>
        <p:spPr>
          <a:xfrm>
            <a:off x="7391400" y="3620869"/>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Clustering, etc.</a:t>
            </a:r>
            <a:endParaRPr lang="en-US" sz="1400" dirty="0"/>
          </a:p>
        </p:txBody>
      </p:sp>
      <p:sp>
        <p:nvSpPr>
          <p:cNvPr id="44" name="Rectangle 43"/>
          <p:cNvSpPr/>
          <p:nvPr/>
        </p:nvSpPr>
        <p:spPr>
          <a:xfrm>
            <a:off x="7772400" y="499246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“Data-base”</a:t>
            </a:r>
            <a:endParaRPr lang="en-US" sz="1600" dirty="0"/>
          </a:p>
        </p:txBody>
      </p:sp>
      <p:sp>
        <p:nvSpPr>
          <p:cNvPr id="45" name="Oval 44"/>
          <p:cNvSpPr/>
          <p:nvPr/>
        </p:nvSpPr>
        <p:spPr>
          <a:xfrm>
            <a:off x="5715000" y="4687669"/>
            <a:ext cx="1600200" cy="9144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Bayesian interference</a:t>
            </a:r>
            <a:endParaRPr lang="en-US" sz="1400" dirty="0"/>
          </a:p>
        </p:txBody>
      </p:sp>
      <p:sp>
        <p:nvSpPr>
          <p:cNvPr id="46" name="Rectangle 45"/>
          <p:cNvSpPr/>
          <p:nvPr/>
        </p:nvSpPr>
        <p:spPr>
          <a:xfrm>
            <a:off x="4495800" y="4154269"/>
            <a:ext cx="914400" cy="9144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Graph</a:t>
            </a:r>
            <a:endParaRPr lang="en-US" sz="1600" dirty="0"/>
          </a:p>
        </p:txBody>
      </p:sp>
      <p:sp>
        <p:nvSpPr>
          <p:cNvPr id="47" name="Oval 46"/>
          <p:cNvSpPr/>
          <p:nvPr/>
        </p:nvSpPr>
        <p:spPr>
          <a:xfrm>
            <a:off x="2514600" y="4154269"/>
            <a:ext cx="1600200" cy="9144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Visualization</a:t>
            </a:r>
            <a:endParaRPr lang="en-US" sz="1400" dirty="0"/>
          </a:p>
        </p:txBody>
      </p:sp>
      <p:cxnSp>
        <p:nvCxnSpPr>
          <p:cNvPr id="49" name="Straight Arrow Connector 48"/>
          <p:cNvCxnSpPr>
            <a:stCxn id="44" idx="1"/>
            <a:endCxn id="45" idx="6"/>
          </p:cNvCxnSpPr>
          <p:nvPr/>
        </p:nvCxnSpPr>
        <p:spPr>
          <a:xfrm rot="10800000">
            <a:off x="7315200" y="5144869"/>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1" idx="2"/>
            <a:endCxn id="42" idx="1"/>
          </p:cNvCxnSpPr>
          <p:nvPr/>
        </p:nvCxnSpPr>
        <p:spPr>
          <a:xfrm rot="16200000" flipH="1">
            <a:off x="7316158" y="3467511"/>
            <a:ext cx="286311" cy="288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2" idx="4"/>
            <a:endCxn id="44" idx="0"/>
          </p:cNvCxnSpPr>
          <p:nvPr/>
        </p:nvCxnSpPr>
        <p:spPr>
          <a:xfrm rot="16200000" flipH="1">
            <a:off x="7943850" y="4706719"/>
            <a:ext cx="4572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45" idx="1"/>
            <a:endCxn id="46" idx="3"/>
          </p:cNvCxnSpPr>
          <p:nvPr/>
        </p:nvCxnSpPr>
        <p:spPr>
          <a:xfrm rot="16200000" flipV="1">
            <a:off x="5574717" y="4446953"/>
            <a:ext cx="210111" cy="53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46" idx="1"/>
            <a:endCxn id="47" idx="6"/>
          </p:cNvCxnSpPr>
          <p:nvPr/>
        </p:nvCxnSpPr>
        <p:spPr>
          <a:xfrm rot="10800000">
            <a:off x="4114800" y="4611469"/>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76400" y="2630269"/>
            <a:ext cx="1159292" cy="646331"/>
          </a:xfrm>
          <a:prstGeom prst="rect">
            <a:avLst/>
          </a:prstGeom>
          <a:noFill/>
        </p:spPr>
        <p:txBody>
          <a:bodyPr wrap="none" rtlCol="0">
            <a:spAutoFit/>
          </a:bodyPr>
          <a:lstStyle/>
          <a:p>
            <a:r>
              <a:rPr lang="en-US" dirty="0" smtClean="0"/>
              <a:t>1-2 GB</a:t>
            </a:r>
          </a:p>
          <a:p>
            <a:r>
              <a:rPr lang="en-US" dirty="0" smtClean="0"/>
              <a:t>per image</a:t>
            </a:r>
          </a:p>
        </p:txBody>
      </p:sp>
      <p:sp>
        <p:nvSpPr>
          <p:cNvPr id="25" name="TextBox 24"/>
          <p:cNvSpPr txBox="1"/>
          <p:nvPr/>
        </p:nvSpPr>
        <p:spPr>
          <a:xfrm>
            <a:off x="4267200" y="2782669"/>
            <a:ext cx="612668" cy="369332"/>
          </a:xfrm>
          <a:prstGeom prst="rect">
            <a:avLst/>
          </a:prstGeom>
          <a:noFill/>
        </p:spPr>
        <p:txBody>
          <a:bodyPr wrap="none" rtlCol="0">
            <a:spAutoFit/>
          </a:bodyPr>
          <a:lstStyle/>
          <a:p>
            <a:r>
              <a:rPr lang="en-US" dirty="0" smtClean="0"/>
              <a:t>MBs</a:t>
            </a:r>
            <a:endParaRPr lang="en-US" dirty="0"/>
          </a:p>
        </p:txBody>
      </p:sp>
      <p:sp>
        <p:nvSpPr>
          <p:cNvPr id="26" name="TextBox 25"/>
          <p:cNvSpPr txBox="1"/>
          <p:nvPr/>
        </p:nvSpPr>
        <p:spPr>
          <a:xfrm>
            <a:off x="7086600" y="1066800"/>
            <a:ext cx="2125903" cy="923330"/>
          </a:xfrm>
          <a:prstGeom prst="rect">
            <a:avLst/>
          </a:prstGeom>
          <a:noFill/>
        </p:spPr>
        <p:txBody>
          <a:bodyPr wrap="none" rtlCol="0">
            <a:spAutoFit/>
          </a:bodyPr>
          <a:lstStyle/>
          <a:p>
            <a:r>
              <a:rPr lang="en-US" dirty="0" err="1" smtClean="0"/>
              <a:t>Maunally</a:t>
            </a:r>
            <a:r>
              <a:rPr lang="en-US" dirty="0" smtClean="0"/>
              <a:t>: one week</a:t>
            </a:r>
            <a:br>
              <a:rPr lang="en-US" dirty="0" smtClean="0"/>
            </a:br>
            <a:r>
              <a:rPr lang="en-US" dirty="0" smtClean="0"/>
              <a:t>(single machine,</a:t>
            </a:r>
          </a:p>
          <a:p>
            <a:r>
              <a:rPr lang="en-US" dirty="0" smtClean="0"/>
              <a:t>no parallelism)</a:t>
            </a:r>
            <a:endParaRPr lang="en-US" dirty="0"/>
          </a:p>
        </p:txBody>
      </p:sp>
      <p:sp>
        <p:nvSpPr>
          <p:cNvPr id="27" name="Left Brace 26"/>
          <p:cNvSpPr/>
          <p:nvPr/>
        </p:nvSpPr>
        <p:spPr>
          <a:xfrm rot="18297849" flipH="1">
            <a:off x="7347680" y="625865"/>
            <a:ext cx="462735" cy="3495658"/>
          </a:xfrm>
          <a:prstGeom prst="leftBrace">
            <a:avLst>
              <a:gd name="adj1" fmla="val 8333"/>
              <a:gd name="adj2" fmla="val 511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543800" y="6059269"/>
            <a:ext cx="1326517" cy="646331"/>
          </a:xfrm>
          <a:prstGeom prst="rect">
            <a:avLst/>
          </a:prstGeom>
          <a:noFill/>
        </p:spPr>
        <p:txBody>
          <a:bodyPr wrap="none" rtlCol="0">
            <a:spAutoFit/>
          </a:bodyPr>
          <a:lstStyle/>
          <a:p>
            <a:pPr algn="ctr"/>
            <a:r>
              <a:rPr lang="en-US" dirty="0" smtClean="0"/>
              <a:t>&lt;5 TB</a:t>
            </a:r>
            <a:br>
              <a:rPr lang="en-US" dirty="0" smtClean="0"/>
            </a:br>
            <a:r>
              <a:rPr lang="en-US" dirty="0" smtClean="0"/>
              <a:t>(everything)</a:t>
            </a:r>
            <a:endParaRPr lang="en-US" dirty="0"/>
          </a:p>
        </p:txBody>
      </p:sp>
    </p:spTree>
    <p:extLst>
      <p:ext uri="{BB962C8B-B14F-4D97-AF65-F5344CB8AC3E}">
        <p14:creationId xmlns:p14="http://schemas.microsoft.com/office/powerpoint/2010/main" val="3396901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Next-generation sequencing </a:t>
            </a:r>
            <a:r>
              <a:rPr lang="en-US" dirty="0" smtClean="0"/>
              <a:t>pipeline</a:t>
            </a:r>
            <a:endParaRPr lang="en-US" dirty="0"/>
          </a:p>
        </p:txBody>
      </p:sp>
      <p:sp>
        <p:nvSpPr>
          <p:cNvPr id="4" name="Rectangle 3"/>
          <p:cNvSpPr/>
          <p:nvPr/>
        </p:nvSpPr>
        <p:spPr>
          <a:xfrm>
            <a:off x="1600200" y="206870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Images</a:t>
            </a:r>
            <a:endParaRPr lang="en-US" sz="1600" dirty="0"/>
          </a:p>
        </p:txBody>
      </p:sp>
      <p:sp>
        <p:nvSpPr>
          <p:cNvPr id="5" name="Rectangle 4"/>
          <p:cNvSpPr/>
          <p:nvPr/>
        </p:nvSpPr>
        <p:spPr>
          <a:xfrm>
            <a:off x="152400" y="1840106"/>
            <a:ext cx="1219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Next gen. sequencing</a:t>
            </a:r>
          </a:p>
          <a:p>
            <a:pPr algn="ctr"/>
            <a:r>
              <a:rPr lang="en-US" sz="1400" dirty="0" smtClean="0"/>
              <a:t>machine</a:t>
            </a:r>
            <a:endParaRPr lang="en-US" sz="1400" dirty="0"/>
          </a:p>
        </p:txBody>
      </p:sp>
      <p:cxnSp>
        <p:nvCxnSpPr>
          <p:cNvPr id="6" name="Straight Arrow Connector 5"/>
          <p:cNvCxnSpPr>
            <a:stCxn id="5" idx="3"/>
            <a:endCxn id="4" idx="1"/>
          </p:cNvCxnSpPr>
          <p:nvPr/>
        </p:nvCxnSpPr>
        <p:spPr>
          <a:xfrm>
            <a:off x="1371600" y="2297306"/>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10200" y="2525906"/>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Base-calling</a:t>
            </a:r>
            <a:endParaRPr lang="en-US" sz="1400" dirty="0"/>
          </a:p>
        </p:txBody>
      </p:sp>
      <p:sp>
        <p:nvSpPr>
          <p:cNvPr id="8" name="Oval 7"/>
          <p:cNvSpPr/>
          <p:nvPr/>
        </p:nvSpPr>
        <p:spPr>
          <a:xfrm>
            <a:off x="2743200" y="2297306"/>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Image analysis</a:t>
            </a:r>
            <a:endParaRPr lang="en-US" sz="1400" dirty="0"/>
          </a:p>
        </p:txBody>
      </p:sp>
      <p:sp>
        <p:nvSpPr>
          <p:cNvPr id="9" name="Rectangle 8"/>
          <p:cNvSpPr/>
          <p:nvPr/>
        </p:nvSpPr>
        <p:spPr>
          <a:xfrm>
            <a:off x="4114800" y="237350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Values+ quality scores</a:t>
            </a:r>
            <a:endParaRPr lang="en-US" sz="1600" dirty="0"/>
          </a:p>
        </p:txBody>
      </p:sp>
      <p:cxnSp>
        <p:nvCxnSpPr>
          <p:cNvPr id="10" name="Straight Arrow Connector 9"/>
          <p:cNvCxnSpPr>
            <a:stCxn id="4" idx="3"/>
            <a:endCxn id="8" idx="2"/>
          </p:cNvCxnSpPr>
          <p:nvPr/>
        </p:nvCxnSpPr>
        <p:spPr>
          <a:xfrm>
            <a:off x="2514600" y="2525906"/>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6"/>
            <a:endCxn id="9" idx="1"/>
          </p:cNvCxnSpPr>
          <p:nvPr/>
        </p:nvCxnSpPr>
        <p:spPr>
          <a:xfrm>
            <a:off x="3810000" y="2716406"/>
            <a:ext cx="304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7" idx="2"/>
          </p:cNvCxnSpPr>
          <p:nvPr/>
        </p:nvCxnSpPr>
        <p:spPr>
          <a:xfrm>
            <a:off x="5029200" y="2830706"/>
            <a:ext cx="3810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5"/>
            <a:endCxn id="14" idx="1"/>
          </p:cNvCxnSpPr>
          <p:nvPr/>
        </p:nvCxnSpPr>
        <p:spPr>
          <a:xfrm rot="16200000" flipH="1">
            <a:off x="6543792" y="3278497"/>
            <a:ext cx="351351" cy="27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0" y="313550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Short reads</a:t>
            </a:r>
            <a:endParaRPr lang="en-US" sz="1600" dirty="0"/>
          </a:p>
        </p:txBody>
      </p:sp>
      <p:sp>
        <p:nvSpPr>
          <p:cNvPr id="15" name="Oval 14"/>
          <p:cNvSpPr/>
          <p:nvPr/>
        </p:nvSpPr>
        <p:spPr>
          <a:xfrm>
            <a:off x="7391400" y="4202306"/>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Alignment or assembly</a:t>
            </a:r>
            <a:endParaRPr lang="en-US" sz="1400" dirty="0"/>
          </a:p>
        </p:txBody>
      </p:sp>
      <p:sp>
        <p:nvSpPr>
          <p:cNvPr id="16" name="Rectangle 15"/>
          <p:cNvSpPr/>
          <p:nvPr/>
        </p:nvSpPr>
        <p:spPr>
          <a:xfrm>
            <a:off x="7772400" y="5573906"/>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Sequence</a:t>
            </a:r>
            <a:endParaRPr lang="en-US" sz="1600" dirty="0"/>
          </a:p>
        </p:txBody>
      </p:sp>
      <p:sp>
        <p:nvSpPr>
          <p:cNvPr id="17" name="Oval 16"/>
          <p:cNvSpPr/>
          <p:nvPr/>
        </p:nvSpPr>
        <p:spPr>
          <a:xfrm>
            <a:off x="5715000" y="5269106"/>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Browsing and annotation</a:t>
            </a:r>
            <a:endParaRPr lang="en-US" sz="1400" dirty="0"/>
          </a:p>
        </p:txBody>
      </p:sp>
      <p:sp>
        <p:nvSpPr>
          <p:cNvPr id="18" name="Rectangle 17"/>
          <p:cNvSpPr/>
          <p:nvPr/>
        </p:nvSpPr>
        <p:spPr>
          <a:xfrm>
            <a:off x="4495800" y="4735706"/>
            <a:ext cx="914400" cy="9144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New tools</a:t>
            </a:r>
            <a:endParaRPr lang="en-US" sz="1600" dirty="0"/>
          </a:p>
        </p:txBody>
      </p:sp>
      <p:cxnSp>
        <p:nvCxnSpPr>
          <p:cNvPr id="20" name="Straight Arrow Connector 19"/>
          <p:cNvCxnSpPr>
            <a:stCxn id="16" idx="1"/>
            <a:endCxn id="17" idx="6"/>
          </p:cNvCxnSpPr>
          <p:nvPr/>
        </p:nvCxnSpPr>
        <p:spPr>
          <a:xfrm rot="10800000">
            <a:off x="7315200" y="5726306"/>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5" idx="1"/>
          </p:cNvCxnSpPr>
          <p:nvPr/>
        </p:nvCxnSpPr>
        <p:spPr>
          <a:xfrm rot="16200000" flipH="1">
            <a:off x="7316158" y="4048948"/>
            <a:ext cx="286311" cy="288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4"/>
            <a:endCxn id="16" idx="0"/>
          </p:cNvCxnSpPr>
          <p:nvPr/>
        </p:nvCxnSpPr>
        <p:spPr>
          <a:xfrm rot="16200000" flipH="1">
            <a:off x="8001000" y="5231006"/>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a:endCxn id="18" idx="3"/>
          </p:cNvCxnSpPr>
          <p:nvPr/>
        </p:nvCxnSpPr>
        <p:spPr>
          <a:xfrm rot="16200000" flipV="1">
            <a:off x="5574717" y="5028390"/>
            <a:ext cx="210111" cy="539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956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300" y="1"/>
            <a:ext cx="7880116" cy="838199"/>
          </a:xfrm>
        </p:spPr>
        <p:txBody>
          <a:bodyPr>
            <a:normAutofit fontScale="90000"/>
          </a:bodyPr>
          <a:lstStyle/>
          <a:p>
            <a:r>
              <a:rPr lang="en-US" dirty="0" smtClean="0"/>
              <a:t>Next-generation sequencing – </a:t>
            </a:r>
            <a:r>
              <a:rPr lang="en-US" dirty="0" smtClean="0"/>
              <a:t>pipeline </a:t>
            </a:r>
            <a:br>
              <a:rPr lang="en-US" dirty="0" smtClean="0"/>
            </a:br>
            <a:r>
              <a:rPr lang="en-US" dirty="0" smtClean="0"/>
              <a:t>(</a:t>
            </a:r>
            <a:r>
              <a:rPr lang="en-US" dirty="0" smtClean="0"/>
              <a:t>per Experiment)</a:t>
            </a:r>
            <a:endParaRPr lang="en-US" dirty="0"/>
          </a:p>
        </p:txBody>
      </p:sp>
      <p:sp>
        <p:nvSpPr>
          <p:cNvPr id="4" name="Rectangle 3"/>
          <p:cNvSpPr/>
          <p:nvPr/>
        </p:nvSpPr>
        <p:spPr>
          <a:xfrm>
            <a:off x="1600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Images</a:t>
            </a:r>
            <a:endParaRPr lang="en-US" sz="1600" dirty="0"/>
          </a:p>
        </p:txBody>
      </p:sp>
      <p:sp>
        <p:nvSpPr>
          <p:cNvPr id="5" name="Rectangle 4"/>
          <p:cNvSpPr/>
          <p:nvPr/>
        </p:nvSpPr>
        <p:spPr>
          <a:xfrm>
            <a:off x="152400" y="1143000"/>
            <a:ext cx="12192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Next gen. sequencing</a:t>
            </a:r>
          </a:p>
          <a:p>
            <a:pPr algn="ctr"/>
            <a:r>
              <a:rPr lang="en-US" sz="1400" dirty="0" smtClean="0"/>
              <a:t>machine</a:t>
            </a:r>
            <a:endParaRPr lang="en-US" sz="1400" dirty="0"/>
          </a:p>
        </p:txBody>
      </p:sp>
      <p:cxnSp>
        <p:nvCxnSpPr>
          <p:cNvPr id="6" name="Straight Arrow Connector 5"/>
          <p:cNvCxnSpPr>
            <a:stCxn id="5" idx="3"/>
            <a:endCxn id="4" idx="1"/>
          </p:cNvCxnSpPr>
          <p:nvPr/>
        </p:nvCxnSpPr>
        <p:spPr>
          <a:xfrm>
            <a:off x="1371600" y="160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10200" y="1828800"/>
            <a:ext cx="1371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Base-calling</a:t>
            </a:r>
            <a:endParaRPr lang="en-US" sz="1400" dirty="0"/>
          </a:p>
        </p:txBody>
      </p:sp>
      <p:sp>
        <p:nvSpPr>
          <p:cNvPr id="8" name="Oval 7"/>
          <p:cNvSpPr/>
          <p:nvPr/>
        </p:nvSpPr>
        <p:spPr>
          <a:xfrm>
            <a:off x="2743200" y="16002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Image analysis</a:t>
            </a:r>
            <a:endParaRPr lang="en-US" sz="1400" dirty="0"/>
          </a:p>
        </p:txBody>
      </p:sp>
      <p:sp>
        <p:nvSpPr>
          <p:cNvPr id="9" name="Rectangle 8"/>
          <p:cNvSpPr/>
          <p:nvPr/>
        </p:nvSpPr>
        <p:spPr>
          <a:xfrm>
            <a:off x="4114800" y="1676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Values+ quality scores</a:t>
            </a:r>
            <a:endParaRPr lang="en-US" sz="1600" dirty="0"/>
          </a:p>
        </p:txBody>
      </p:sp>
      <p:cxnSp>
        <p:nvCxnSpPr>
          <p:cNvPr id="10" name="Straight Arrow Connector 9"/>
          <p:cNvCxnSpPr>
            <a:stCxn id="4" idx="3"/>
            <a:endCxn id="8" idx="2"/>
          </p:cNvCxnSpPr>
          <p:nvPr/>
        </p:nvCxnSpPr>
        <p:spPr>
          <a:xfrm>
            <a:off x="2514600" y="1828800"/>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6"/>
            <a:endCxn id="9" idx="1"/>
          </p:cNvCxnSpPr>
          <p:nvPr/>
        </p:nvCxnSpPr>
        <p:spPr>
          <a:xfrm>
            <a:off x="3810000" y="2019300"/>
            <a:ext cx="304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7" idx="2"/>
          </p:cNvCxnSpPr>
          <p:nvPr/>
        </p:nvCxnSpPr>
        <p:spPr>
          <a:xfrm>
            <a:off x="5029200" y="2133600"/>
            <a:ext cx="3810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5"/>
            <a:endCxn id="14" idx="1"/>
          </p:cNvCxnSpPr>
          <p:nvPr/>
        </p:nvCxnSpPr>
        <p:spPr>
          <a:xfrm rot="16200000" flipH="1">
            <a:off x="6543792" y="2581391"/>
            <a:ext cx="351351" cy="27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0" y="2438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Short reads</a:t>
            </a:r>
            <a:endParaRPr lang="en-US" sz="1600" dirty="0"/>
          </a:p>
        </p:txBody>
      </p:sp>
      <p:sp>
        <p:nvSpPr>
          <p:cNvPr id="15" name="Oval 14"/>
          <p:cNvSpPr/>
          <p:nvPr/>
        </p:nvSpPr>
        <p:spPr>
          <a:xfrm>
            <a:off x="7391400" y="3505200"/>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Alignment or assembly</a:t>
            </a:r>
            <a:endParaRPr lang="en-US" sz="1400" dirty="0"/>
          </a:p>
        </p:txBody>
      </p:sp>
      <p:sp>
        <p:nvSpPr>
          <p:cNvPr id="16" name="Rectangle 15"/>
          <p:cNvSpPr/>
          <p:nvPr/>
        </p:nvSpPr>
        <p:spPr>
          <a:xfrm>
            <a:off x="7772400" y="48768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Sequence</a:t>
            </a:r>
            <a:endParaRPr lang="en-US" sz="1600" dirty="0"/>
          </a:p>
        </p:txBody>
      </p:sp>
      <p:sp>
        <p:nvSpPr>
          <p:cNvPr id="17" name="Oval 16"/>
          <p:cNvSpPr/>
          <p:nvPr/>
        </p:nvSpPr>
        <p:spPr>
          <a:xfrm>
            <a:off x="5715000" y="45720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Browsing and annotation</a:t>
            </a:r>
            <a:endParaRPr lang="en-US" sz="1400" dirty="0"/>
          </a:p>
        </p:txBody>
      </p:sp>
      <p:sp>
        <p:nvSpPr>
          <p:cNvPr id="18" name="Rectangle 17"/>
          <p:cNvSpPr/>
          <p:nvPr/>
        </p:nvSpPr>
        <p:spPr>
          <a:xfrm>
            <a:off x="3886200" y="4038600"/>
            <a:ext cx="1524000" cy="9144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Data exploration</a:t>
            </a:r>
            <a:endParaRPr lang="en-US" sz="1600" dirty="0"/>
          </a:p>
        </p:txBody>
      </p:sp>
      <p:cxnSp>
        <p:nvCxnSpPr>
          <p:cNvPr id="20" name="Straight Arrow Connector 19"/>
          <p:cNvCxnSpPr>
            <a:stCxn id="16" idx="1"/>
            <a:endCxn id="17" idx="6"/>
          </p:cNvCxnSpPr>
          <p:nvPr/>
        </p:nvCxnSpPr>
        <p:spPr>
          <a:xfrm rot="10800000">
            <a:off x="7315200" y="50292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2"/>
            <a:endCxn id="15" idx="1"/>
          </p:cNvCxnSpPr>
          <p:nvPr/>
        </p:nvCxnSpPr>
        <p:spPr>
          <a:xfrm rot="16200000" flipH="1">
            <a:off x="7316158" y="3351842"/>
            <a:ext cx="286311" cy="288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4"/>
            <a:endCxn id="16" idx="0"/>
          </p:cNvCxnSpPr>
          <p:nvPr/>
        </p:nvCxnSpPr>
        <p:spPr>
          <a:xfrm rot="16200000" flipH="1">
            <a:off x="8001000" y="45339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a:endCxn id="18" idx="3"/>
          </p:cNvCxnSpPr>
          <p:nvPr/>
        </p:nvCxnSpPr>
        <p:spPr>
          <a:xfrm flipH="1" flipV="1">
            <a:off x="5410200" y="4495800"/>
            <a:ext cx="539144" cy="210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47800" y="2438400"/>
            <a:ext cx="1356653" cy="923330"/>
          </a:xfrm>
          <a:prstGeom prst="rect">
            <a:avLst/>
          </a:prstGeom>
          <a:noFill/>
        </p:spPr>
        <p:txBody>
          <a:bodyPr wrap="none" rtlCol="0">
            <a:spAutoFit/>
          </a:bodyPr>
          <a:lstStyle/>
          <a:p>
            <a:pPr algn="ctr"/>
            <a:r>
              <a:rPr lang="en-US" dirty="0" smtClean="0"/>
              <a:t>700GB</a:t>
            </a:r>
            <a:br>
              <a:rPr lang="en-US" dirty="0" smtClean="0"/>
            </a:br>
            <a:r>
              <a:rPr lang="en-US" dirty="0" smtClean="0"/>
              <a:t>in hundreds </a:t>
            </a:r>
            <a:br>
              <a:rPr lang="en-US" dirty="0" smtClean="0"/>
            </a:br>
            <a:r>
              <a:rPr lang="en-US" dirty="0" smtClean="0"/>
              <a:t>of images</a:t>
            </a:r>
            <a:endParaRPr lang="en-US" dirty="0"/>
          </a:p>
        </p:txBody>
      </p:sp>
      <p:sp>
        <p:nvSpPr>
          <p:cNvPr id="25" name="TextBox 24"/>
          <p:cNvSpPr txBox="1"/>
          <p:nvPr/>
        </p:nvSpPr>
        <p:spPr>
          <a:xfrm>
            <a:off x="3886200" y="2743200"/>
            <a:ext cx="1228220" cy="646331"/>
          </a:xfrm>
          <a:prstGeom prst="rect">
            <a:avLst/>
          </a:prstGeom>
          <a:noFill/>
        </p:spPr>
        <p:txBody>
          <a:bodyPr wrap="none" rtlCol="0">
            <a:spAutoFit/>
          </a:bodyPr>
          <a:lstStyle/>
          <a:p>
            <a:pPr algn="ctr"/>
            <a:r>
              <a:rPr lang="en-US" dirty="0" smtClean="0"/>
              <a:t>200-300GB</a:t>
            </a:r>
          </a:p>
          <a:p>
            <a:pPr algn="ctr"/>
            <a:r>
              <a:rPr lang="en-US" dirty="0" smtClean="0"/>
              <a:t>in text files</a:t>
            </a:r>
            <a:endParaRPr lang="en-US" dirty="0"/>
          </a:p>
        </p:txBody>
      </p:sp>
      <p:sp>
        <p:nvSpPr>
          <p:cNvPr id="27" name="TextBox 26"/>
          <p:cNvSpPr txBox="1"/>
          <p:nvPr/>
        </p:nvSpPr>
        <p:spPr>
          <a:xfrm>
            <a:off x="5867400" y="3429000"/>
            <a:ext cx="1228220" cy="646331"/>
          </a:xfrm>
          <a:prstGeom prst="rect">
            <a:avLst/>
          </a:prstGeom>
          <a:noFill/>
        </p:spPr>
        <p:txBody>
          <a:bodyPr wrap="none" rtlCol="0">
            <a:spAutoFit/>
          </a:bodyPr>
          <a:lstStyle/>
          <a:p>
            <a:pPr algn="ctr"/>
            <a:r>
              <a:rPr lang="en-US" dirty="0" smtClean="0"/>
              <a:t>200-300GB</a:t>
            </a:r>
          </a:p>
          <a:p>
            <a:pPr algn="ctr"/>
            <a:r>
              <a:rPr lang="en-US" dirty="0" smtClean="0"/>
              <a:t>in text files</a:t>
            </a:r>
            <a:endParaRPr lang="en-US" dirty="0"/>
          </a:p>
        </p:txBody>
      </p:sp>
      <p:sp>
        <p:nvSpPr>
          <p:cNvPr id="28" name="TextBox 27"/>
          <p:cNvSpPr txBox="1"/>
          <p:nvPr/>
        </p:nvSpPr>
        <p:spPr>
          <a:xfrm>
            <a:off x="7351522" y="5934670"/>
            <a:ext cx="1792478" cy="923330"/>
          </a:xfrm>
          <a:prstGeom prst="rect">
            <a:avLst/>
          </a:prstGeom>
          <a:noFill/>
        </p:spPr>
        <p:txBody>
          <a:bodyPr wrap="none" rtlCol="0">
            <a:spAutoFit/>
          </a:bodyPr>
          <a:lstStyle/>
          <a:p>
            <a:pPr algn="ctr"/>
            <a:r>
              <a:rPr lang="en-US" dirty="0" smtClean="0"/>
              <a:t>5-10GB</a:t>
            </a:r>
          </a:p>
          <a:p>
            <a:pPr algn="ctr"/>
            <a:r>
              <a:rPr lang="en-US" dirty="0" smtClean="0"/>
              <a:t>in text files</a:t>
            </a:r>
          </a:p>
          <a:p>
            <a:pPr algn="ctr"/>
            <a:r>
              <a:rPr lang="en-US" dirty="0" smtClean="0"/>
              <a:t>(per experiment)</a:t>
            </a:r>
            <a:endParaRPr lang="en-US" dirty="0"/>
          </a:p>
        </p:txBody>
      </p:sp>
      <p:sp>
        <p:nvSpPr>
          <p:cNvPr id="34" name="TextBox 33"/>
          <p:cNvSpPr txBox="1"/>
          <p:nvPr/>
        </p:nvSpPr>
        <p:spPr>
          <a:xfrm>
            <a:off x="7239000" y="838200"/>
            <a:ext cx="1792478" cy="1200329"/>
          </a:xfrm>
          <a:prstGeom prst="rect">
            <a:avLst/>
          </a:prstGeom>
          <a:noFill/>
        </p:spPr>
        <p:txBody>
          <a:bodyPr wrap="none" rtlCol="0">
            <a:spAutoFit/>
          </a:bodyPr>
          <a:lstStyle/>
          <a:p>
            <a:r>
              <a:rPr lang="en-US" dirty="0" smtClean="0"/>
              <a:t>One experiment:</a:t>
            </a:r>
          </a:p>
          <a:p>
            <a:r>
              <a:rPr lang="en-US" dirty="0" smtClean="0"/>
              <a:t>One day</a:t>
            </a:r>
            <a:br>
              <a:rPr lang="en-US" dirty="0" smtClean="0"/>
            </a:br>
            <a:r>
              <a:rPr lang="en-US" dirty="0" smtClean="0"/>
              <a:t>(big machine,</a:t>
            </a:r>
          </a:p>
          <a:p>
            <a:r>
              <a:rPr lang="en-US" dirty="0" smtClean="0"/>
              <a:t>parallelism)</a:t>
            </a:r>
            <a:endParaRPr lang="en-US" dirty="0"/>
          </a:p>
        </p:txBody>
      </p:sp>
      <p:sp>
        <p:nvSpPr>
          <p:cNvPr id="35" name="Left Brace 34"/>
          <p:cNvSpPr/>
          <p:nvPr/>
        </p:nvSpPr>
        <p:spPr>
          <a:xfrm rot="18297849" flipH="1">
            <a:off x="7347680" y="510196"/>
            <a:ext cx="462735" cy="3495658"/>
          </a:xfrm>
          <a:prstGeom prst="leftBrace">
            <a:avLst>
              <a:gd name="adj1" fmla="val 8333"/>
              <a:gd name="adj2" fmla="val 511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p:cNvSpPr/>
          <p:nvPr/>
        </p:nvSpPr>
        <p:spPr>
          <a:xfrm>
            <a:off x="2939907" y="3639111"/>
            <a:ext cx="4603892" cy="2609289"/>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62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917700"/>
            <a:ext cx="61595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24200" y="6303963"/>
            <a:ext cx="6019800" cy="461665"/>
          </a:xfrm>
          <a:prstGeom prst="rect">
            <a:avLst/>
          </a:prstGeom>
        </p:spPr>
        <p:txBody>
          <a:bodyPr wrap="square">
            <a:spAutoFit/>
          </a:bodyPr>
          <a:lstStyle/>
          <a:p>
            <a:pPr eaLnBrk="0" hangingPunct="0"/>
            <a:r>
              <a:rPr lang="en-US" sz="1200" dirty="0">
                <a:effectLst>
                  <a:outerShdw blurRad="38100" dist="38100" dir="2700000" algn="tl">
                    <a:srgbClr val="DDDDDD"/>
                  </a:outerShdw>
                </a:effectLst>
              </a:rPr>
              <a:t>Heidelberg, KB, Gilbert, JA and Joint, I (2010) Marine genomics: at the interface of marine microbial ecology and </a:t>
            </a:r>
            <a:r>
              <a:rPr lang="en-US" sz="1200" dirty="0" err="1">
                <a:effectLst>
                  <a:outerShdw blurRad="38100" dist="38100" dir="2700000" algn="tl">
                    <a:srgbClr val="DDDDDD"/>
                  </a:outerShdw>
                </a:effectLst>
              </a:rPr>
              <a:t>biodiscovery</a:t>
            </a:r>
            <a:r>
              <a:rPr lang="en-US" sz="1200" dirty="0">
                <a:effectLst>
                  <a:outerShdw blurRad="38100" dist="38100" dir="2700000" algn="tl">
                    <a:srgbClr val="DDDDDD"/>
                  </a:outerShdw>
                </a:effectLst>
              </a:rPr>
              <a:t>. </a:t>
            </a:r>
            <a:r>
              <a:rPr lang="en-US" sz="1200" dirty="0" err="1">
                <a:effectLst>
                  <a:outerShdw blurRad="38100" dist="38100" dir="2700000" algn="tl">
                    <a:srgbClr val="DDDDDD"/>
                  </a:outerShdw>
                </a:effectLst>
              </a:rPr>
              <a:t>Microb</a:t>
            </a:r>
            <a:r>
              <a:rPr lang="en-US" sz="1200" dirty="0">
                <a:effectLst>
                  <a:outerShdw blurRad="38100" dist="38100" dir="2700000" algn="tl">
                    <a:srgbClr val="DDDDDD"/>
                  </a:outerShdw>
                </a:effectLst>
              </a:rPr>
              <a:t> </a:t>
            </a:r>
            <a:r>
              <a:rPr lang="en-US" sz="1200" dirty="0" err="1">
                <a:effectLst>
                  <a:outerShdw blurRad="38100" dist="38100" dir="2700000" algn="tl">
                    <a:srgbClr val="DDDDDD"/>
                  </a:outerShdw>
                </a:effectLst>
              </a:rPr>
              <a:t>Biotechnol</a:t>
            </a:r>
            <a:r>
              <a:rPr lang="en-US" sz="1200" dirty="0">
                <a:effectLst>
                  <a:outerShdw blurRad="38100" dist="38100" dir="2700000" algn="tl">
                    <a:srgbClr val="DDDDDD"/>
                  </a:outerShdw>
                </a:effectLst>
              </a:rPr>
              <a:t>. 3(5): 531–543</a:t>
            </a:r>
            <a:endParaRPr lang="en-GB" sz="1200" dirty="0">
              <a:effectLst>
                <a:outerShdw blurRad="38100" dist="38100" dir="2700000" algn="tl">
                  <a:srgbClr val="DDDDDD"/>
                </a:outerShdw>
              </a:effectLst>
            </a:endParaRPr>
          </a:p>
        </p:txBody>
      </p:sp>
      <p:sp>
        <p:nvSpPr>
          <p:cNvPr id="7" name="Title 6"/>
          <p:cNvSpPr>
            <a:spLocks noGrp="1"/>
          </p:cNvSpPr>
          <p:nvPr>
            <p:ph type="title"/>
          </p:nvPr>
        </p:nvSpPr>
        <p:spPr/>
        <p:txBody>
          <a:bodyPr>
            <a:normAutofit/>
          </a:bodyPr>
          <a:lstStyle/>
          <a:p>
            <a:r>
              <a:rPr lang="en-US" dirty="0" smtClean="0"/>
              <a:t>Cost of Sequence Based Screening (on Amazon EC2)</a:t>
            </a:r>
            <a:endParaRPr lang="en-US" dirty="0"/>
          </a:p>
        </p:txBody>
      </p:sp>
    </p:spTree>
    <p:extLst>
      <p:ext uri="{BB962C8B-B14F-4D97-AF65-F5344CB8AC3E}">
        <p14:creationId xmlns:p14="http://schemas.microsoft.com/office/powerpoint/2010/main" val="12230890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Generally accepted that industry is ahead</a:t>
            </a:r>
          </a:p>
          <a:p>
            <a:pPr lvl="1"/>
            <a:r>
              <a:rPr lang="en-US" dirty="0" smtClean="0"/>
              <a:t>HDFS, </a:t>
            </a:r>
            <a:r>
              <a:rPr lang="en-US" dirty="0" err="1" smtClean="0"/>
              <a:t>MapReduce</a:t>
            </a:r>
            <a:r>
              <a:rPr lang="en-US" dirty="0" smtClean="0"/>
              <a:t>, </a:t>
            </a:r>
            <a:r>
              <a:rPr lang="en-US" dirty="0" err="1" smtClean="0"/>
              <a:t>Hbase</a:t>
            </a:r>
            <a:r>
              <a:rPr lang="en-US" dirty="0" smtClean="0"/>
              <a:t> being adapted</a:t>
            </a:r>
          </a:p>
          <a:p>
            <a:r>
              <a:rPr lang="en-US" dirty="0" smtClean="0"/>
              <a:t>Many custom built systems</a:t>
            </a:r>
          </a:p>
          <a:p>
            <a:pPr lvl="1"/>
            <a:r>
              <a:rPr lang="en-US" dirty="0" smtClean="0"/>
              <a:t>CERN CASTOR</a:t>
            </a:r>
          </a:p>
          <a:p>
            <a:r>
              <a:rPr lang="en-US" dirty="0" smtClean="0"/>
              <a:t>Design is typically not published in systems papers</a:t>
            </a:r>
          </a:p>
          <a:p>
            <a:pPr lvl="1"/>
            <a:r>
              <a:rPr lang="en-US" dirty="0" smtClean="0"/>
              <a:t>Exception: Sloan Digital Sky Survey &amp; Jim Gray</a:t>
            </a:r>
          </a:p>
          <a:p>
            <a:r>
              <a:rPr lang="en-US" dirty="0" smtClean="0"/>
              <a:t>System requirements may differ from industry</a:t>
            </a:r>
          </a:p>
          <a:p>
            <a:pPr lvl="1"/>
            <a:r>
              <a:rPr lang="en-US" dirty="0" smtClean="0"/>
              <a:t>Scientific big data </a:t>
            </a:r>
            <a:r>
              <a:rPr lang="en-US" i="1" dirty="0" smtClean="0"/>
              <a:t>is</a:t>
            </a:r>
            <a:r>
              <a:rPr lang="en-US" dirty="0" smtClean="0"/>
              <a:t> more interesting than industry big data!</a:t>
            </a:r>
          </a:p>
        </p:txBody>
      </p:sp>
      <p:sp>
        <p:nvSpPr>
          <p:cNvPr id="4" name="Title 3"/>
          <p:cNvSpPr>
            <a:spLocks noGrp="1"/>
          </p:cNvSpPr>
          <p:nvPr>
            <p:ph type="title"/>
          </p:nvPr>
        </p:nvSpPr>
        <p:spPr/>
        <p:txBody>
          <a:bodyPr/>
          <a:lstStyle/>
          <a:p>
            <a:r>
              <a:rPr lang="en-US" dirty="0" smtClean="0"/>
              <a:t>Big Data in Science</a:t>
            </a:r>
            <a:endParaRPr lang="en-US" dirty="0"/>
          </a:p>
        </p:txBody>
      </p:sp>
    </p:spTree>
    <p:extLst>
      <p:ext uri="{BB962C8B-B14F-4D97-AF65-F5344CB8AC3E}">
        <p14:creationId xmlns:p14="http://schemas.microsoft.com/office/powerpoint/2010/main" val="10584603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Scientific Storage Systems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6" y="152400"/>
            <a:ext cx="8915400" cy="57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2600" y="6330287"/>
            <a:ext cx="6425157" cy="369332"/>
          </a:xfrm>
          <a:prstGeom prst="rect">
            <a:avLst/>
          </a:prstGeom>
          <a:noFill/>
        </p:spPr>
        <p:txBody>
          <a:bodyPr wrap="none" rtlCol="0">
            <a:spAutoFit/>
          </a:bodyPr>
          <a:lstStyle/>
          <a:p>
            <a:r>
              <a:rPr lang="en-US" dirty="0" smtClean="0"/>
              <a:t>Source: </a:t>
            </a:r>
            <a:r>
              <a:rPr lang="en-US" dirty="0">
                <a:hlinkClick r:id="rId3"/>
              </a:rPr>
              <a:t>http://www.usenix.org/events/lisa10/tech/slides/cass.pdf</a:t>
            </a:r>
            <a:endParaRPr lang="en-US" dirty="0"/>
          </a:p>
        </p:txBody>
      </p:sp>
    </p:spTree>
    <p:extLst>
      <p:ext uri="{BB962C8B-B14F-4D97-AF65-F5344CB8AC3E}">
        <p14:creationId xmlns:p14="http://schemas.microsoft.com/office/powerpoint/2010/main" val="35910674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213" y="193959"/>
            <a:ext cx="7232194" cy="66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2873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Life </a:t>
            </a:r>
            <a:r>
              <a:rPr lang="en-US" dirty="0" smtClean="0"/>
              <a:t>Sciences (in 2010)</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1447800"/>
            <a:ext cx="916739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9544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39595"/>
            <a:ext cx="7408333" cy="3810000"/>
          </a:xfrm>
        </p:spPr>
        <p:txBody>
          <a:bodyPr>
            <a:normAutofit/>
          </a:bodyPr>
          <a:lstStyle/>
          <a:p>
            <a:r>
              <a:rPr lang="en-US" dirty="0" smtClean="0"/>
              <a:t>LHC</a:t>
            </a:r>
          </a:p>
          <a:p>
            <a:pPr lvl="1"/>
            <a:r>
              <a:rPr lang="en-US" dirty="0" smtClean="0"/>
              <a:t>One very expensive instrument</a:t>
            </a:r>
          </a:p>
          <a:p>
            <a:pPr lvl="1"/>
            <a:r>
              <a:rPr lang="en-US" dirty="0" smtClean="0"/>
              <a:t>Dedicated compute, storage, and network bandwidth</a:t>
            </a:r>
          </a:p>
          <a:p>
            <a:pPr lvl="1"/>
            <a:r>
              <a:rPr lang="en-US" dirty="0" smtClean="0"/>
              <a:t>Computer infrastructure planned for many years</a:t>
            </a:r>
          </a:p>
          <a:p>
            <a:r>
              <a:rPr lang="en-US" dirty="0" smtClean="0"/>
              <a:t>Life science</a:t>
            </a:r>
          </a:p>
          <a:p>
            <a:pPr lvl="1"/>
            <a:r>
              <a:rPr lang="en-US" dirty="0" smtClean="0"/>
              <a:t>Many cheap instruments</a:t>
            </a:r>
          </a:p>
          <a:p>
            <a:pPr lvl="1"/>
            <a:r>
              <a:rPr lang="en-US" dirty="0" smtClean="0"/>
              <a:t>Computation, storage, and data transfer often afterthought</a:t>
            </a:r>
          </a:p>
          <a:p>
            <a:pPr lvl="1"/>
            <a:r>
              <a:rPr lang="en-US" dirty="0" smtClean="0"/>
              <a:t>Compute infrastructure will not be in place for many years</a:t>
            </a:r>
          </a:p>
          <a:p>
            <a:pPr lvl="1"/>
            <a:endParaRPr lang="en-US" dirty="0"/>
          </a:p>
        </p:txBody>
      </p:sp>
      <p:sp>
        <p:nvSpPr>
          <p:cNvPr id="3" name="Title 2"/>
          <p:cNvSpPr>
            <a:spLocks noGrp="1"/>
          </p:cNvSpPr>
          <p:nvPr>
            <p:ph type="title"/>
          </p:nvPr>
        </p:nvSpPr>
        <p:spPr/>
        <p:txBody>
          <a:bodyPr/>
          <a:lstStyle/>
          <a:p>
            <a:r>
              <a:rPr lang="en-US" dirty="0" smtClean="0"/>
              <a:t>LHC vs. Life Sciences</a:t>
            </a:r>
            <a:endParaRPr lang="en-US" dirty="0"/>
          </a:p>
        </p:txBody>
      </p:sp>
    </p:spTree>
    <p:extLst>
      <p:ext uri="{BB962C8B-B14F-4D97-AF65-F5344CB8AC3E}">
        <p14:creationId xmlns:p14="http://schemas.microsoft.com/office/powerpoint/2010/main" val="29675972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Science </a:t>
            </a:r>
            <a:r>
              <a:rPr lang="en-US" dirty="0" err="1" smtClean="0"/>
              <a:t>eInfrastructure</a:t>
            </a:r>
            <a:endParaRPr lang="en-US" dirty="0"/>
          </a:p>
        </p:txBody>
      </p:sp>
      <p:sp>
        <p:nvSpPr>
          <p:cNvPr id="17" name="Rounded Rectangle 16"/>
          <p:cNvSpPr/>
          <p:nvPr/>
        </p:nvSpPr>
        <p:spPr>
          <a:xfrm>
            <a:off x="304800" y="26670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br>
              <a:rPr lang="en-US" dirty="0" smtClean="0"/>
            </a:br>
            <a:r>
              <a:rPr lang="en-US" dirty="0" smtClean="0"/>
              <a:t>feeders</a:t>
            </a:r>
            <a:endParaRPr lang="en-US" dirty="0"/>
          </a:p>
        </p:txBody>
      </p:sp>
      <p:sp>
        <p:nvSpPr>
          <p:cNvPr id="18" name="Rounded Rectangle 17"/>
          <p:cNvSpPr/>
          <p:nvPr/>
        </p:nvSpPr>
        <p:spPr>
          <a:xfrm>
            <a:off x="414528" y="2801112"/>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br>
              <a:rPr lang="en-US" dirty="0" smtClean="0"/>
            </a:br>
            <a:r>
              <a:rPr lang="en-US" dirty="0" smtClean="0"/>
              <a:t>feeders</a:t>
            </a:r>
            <a:endParaRPr lang="en-US" dirty="0"/>
          </a:p>
        </p:txBody>
      </p:sp>
      <p:sp>
        <p:nvSpPr>
          <p:cNvPr id="19" name="Rounded Rectangle 18"/>
          <p:cNvSpPr/>
          <p:nvPr/>
        </p:nvSpPr>
        <p:spPr>
          <a:xfrm>
            <a:off x="533400" y="28956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br>
              <a:rPr lang="en-US" dirty="0" smtClean="0"/>
            </a:br>
            <a:r>
              <a:rPr lang="en-US" dirty="0" smtClean="0"/>
              <a:t>feeders</a:t>
            </a:r>
            <a:endParaRPr lang="en-US" dirty="0"/>
          </a:p>
        </p:txBody>
      </p:sp>
      <p:sp>
        <p:nvSpPr>
          <p:cNvPr id="20" name="Rounded Rectangle 19"/>
          <p:cNvSpPr/>
          <p:nvPr/>
        </p:nvSpPr>
        <p:spPr>
          <a:xfrm>
            <a:off x="1914144" y="28956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Parser</a:t>
            </a:r>
            <a:endParaRPr lang="en-US" dirty="0"/>
          </a:p>
        </p:txBody>
      </p:sp>
      <p:sp>
        <p:nvSpPr>
          <p:cNvPr id="21" name="Rounded Rectangle 20"/>
          <p:cNvSpPr/>
          <p:nvPr/>
        </p:nvSpPr>
        <p:spPr>
          <a:xfrm>
            <a:off x="3285744" y="2895600"/>
            <a:ext cx="1219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Cleaning</a:t>
            </a:r>
            <a:br>
              <a:rPr lang="en-US" dirty="0" smtClean="0"/>
            </a:br>
            <a:r>
              <a:rPr lang="en-US" dirty="0" smtClean="0"/>
              <a:t>tool</a:t>
            </a:r>
            <a:endParaRPr lang="en-US" dirty="0"/>
          </a:p>
        </p:txBody>
      </p:sp>
      <p:sp>
        <p:nvSpPr>
          <p:cNvPr id="22" name="Can 21"/>
          <p:cNvSpPr/>
          <p:nvPr/>
        </p:nvSpPr>
        <p:spPr>
          <a:xfrm rot="5400000">
            <a:off x="5378958" y="1905000"/>
            <a:ext cx="684276" cy="2133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Pipeline</a:t>
            </a:r>
            <a:endParaRPr lang="en-US" dirty="0"/>
          </a:p>
        </p:txBody>
      </p:sp>
      <p:sp>
        <p:nvSpPr>
          <p:cNvPr id="23" name="Can 22"/>
          <p:cNvSpPr/>
          <p:nvPr/>
        </p:nvSpPr>
        <p:spPr>
          <a:xfrm rot="5400000">
            <a:off x="5531358" y="2057400"/>
            <a:ext cx="684276" cy="2133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Pipeline</a:t>
            </a:r>
            <a:endParaRPr lang="en-US" dirty="0"/>
          </a:p>
        </p:txBody>
      </p:sp>
      <p:sp>
        <p:nvSpPr>
          <p:cNvPr id="24" name="Can 23"/>
          <p:cNvSpPr/>
          <p:nvPr/>
        </p:nvSpPr>
        <p:spPr>
          <a:xfrm rot="5400000">
            <a:off x="5683758" y="2209800"/>
            <a:ext cx="684276" cy="2133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Pipelines</a:t>
            </a:r>
            <a:endParaRPr lang="en-US" dirty="0"/>
          </a:p>
        </p:txBody>
      </p:sp>
      <p:sp>
        <p:nvSpPr>
          <p:cNvPr id="25" name="Can 24"/>
          <p:cNvSpPr/>
          <p:nvPr/>
        </p:nvSpPr>
        <p:spPr>
          <a:xfrm>
            <a:off x="7467600" y="2574036"/>
            <a:ext cx="14478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Processed data storage</a:t>
            </a:r>
            <a:endParaRPr lang="en-US" dirty="0"/>
          </a:p>
        </p:txBody>
      </p:sp>
      <p:sp>
        <p:nvSpPr>
          <p:cNvPr id="26" name="Cube 25"/>
          <p:cNvSpPr/>
          <p:nvPr/>
        </p:nvSpPr>
        <p:spPr>
          <a:xfrm>
            <a:off x="4806696" y="4846320"/>
            <a:ext cx="3880104" cy="12161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search and exploration</a:t>
            </a:r>
            <a:endParaRPr lang="en-US" dirty="0"/>
          </a:p>
        </p:txBody>
      </p:sp>
      <p:sp>
        <p:nvSpPr>
          <p:cNvPr id="27" name="Rounded Rectangle 26"/>
          <p:cNvSpPr/>
          <p:nvPr/>
        </p:nvSpPr>
        <p:spPr>
          <a:xfrm>
            <a:off x="2124456" y="4953000"/>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2276856" y="5105400"/>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2429256" y="5257800"/>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exploration services</a:t>
            </a:r>
            <a:endParaRPr lang="en-US" dirty="0"/>
          </a:p>
        </p:txBody>
      </p:sp>
      <p:sp>
        <p:nvSpPr>
          <p:cNvPr id="30" name="Rounded Rectangle 29"/>
          <p:cNvSpPr/>
          <p:nvPr/>
        </p:nvSpPr>
        <p:spPr>
          <a:xfrm>
            <a:off x="100584" y="4966716"/>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252984" y="5119116"/>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405384" y="5271516"/>
            <a:ext cx="1380744"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GUIs</a:t>
            </a:r>
            <a:endParaRPr lang="en-US" dirty="0"/>
          </a:p>
        </p:txBody>
      </p:sp>
      <p:cxnSp>
        <p:nvCxnSpPr>
          <p:cNvPr id="34" name="Straight Connector 33"/>
          <p:cNvCxnSpPr/>
          <p:nvPr/>
        </p:nvCxnSpPr>
        <p:spPr>
          <a:xfrm>
            <a:off x="4572000" y="1752600"/>
            <a:ext cx="0" cy="4976384"/>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2984" y="4305300"/>
            <a:ext cx="8662416" cy="0"/>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45959" y="3821668"/>
            <a:ext cx="1794081" cy="369332"/>
          </a:xfrm>
          <a:prstGeom prst="rect">
            <a:avLst/>
          </a:prstGeom>
          <a:noFill/>
        </p:spPr>
        <p:txBody>
          <a:bodyPr wrap="none" rtlCol="0">
            <a:spAutoFit/>
          </a:bodyPr>
          <a:lstStyle/>
          <a:p>
            <a:r>
              <a:rPr lang="en-US" dirty="0" smtClean="0"/>
              <a:t>Batch processed</a:t>
            </a:r>
            <a:endParaRPr lang="en-US" dirty="0"/>
          </a:p>
        </p:txBody>
      </p:sp>
      <p:sp>
        <p:nvSpPr>
          <p:cNvPr id="68" name="TextBox 67"/>
          <p:cNvSpPr txBox="1"/>
          <p:nvPr/>
        </p:nvSpPr>
        <p:spPr>
          <a:xfrm>
            <a:off x="363903" y="4343400"/>
            <a:ext cx="1237839" cy="369332"/>
          </a:xfrm>
          <a:prstGeom prst="rect">
            <a:avLst/>
          </a:prstGeom>
          <a:noFill/>
        </p:spPr>
        <p:txBody>
          <a:bodyPr wrap="none" rtlCol="0">
            <a:spAutoFit/>
          </a:bodyPr>
          <a:lstStyle/>
          <a:p>
            <a:r>
              <a:rPr lang="en-US" dirty="0" smtClean="0"/>
              <a:t>Interactive</a:t>
            </a:r>
            <a:endParaRPr lang="en-US" dirty="0"/>
          </a:p>
        </p:txBody>
      </p:sp>
      <p:sp>
        <p:nvSpPr>
          <p:cNvPr id="69" name="TextBox 68"/>
          <p:cNvSpPr txBox="1"/>
          <p:nvPr/>
        </p:nvSpPr>
        <p:spPr>
          <a:xfrm>
            <a:off x="4806696" y="6420612"/>
            <a:ext cx="2507418" cy="369332"/>
          </a:xfrm>
          <a:prstGeom prst="rect">
            <a:avLst/>
          </a:prstGeom>
          <a:noFill/>
        </p:spPr>
        <p:txBody>
          <a:bodyPr wrap="none" rtlCol="0">
            <a:spAutoFit/>
          </a:bodyPr>
          <a:lstStyle/>
          <a:p>
            <a:r>
              <a:rPr lang="en-US" dirty="0" smtClean="0"/>
              <a:t>Distributed and parallel</a:t>
            </a:r>
            <a:endParaRPr lang="en-US" dirty="0"/>
          </a:p>
        </p:txBody>
      </p:sp>
      <p:sp>
        <p:nvSpPr>
          <p:cNvPr id="70" name="TextBox 69"/>
          <p:cNvSpPr txBox="1"/>
          <p:nvPr/>
        </p:nvSpPr>
        <p:spPr>
          <a:xfrm>
            <a:off x="3095244" y="6402324"/>
            <a:ext cx="1322798" cy="369332"/>
          </a:xfrm>
          <a:prstGeom prst="rect">
            <a:avLst/>
          </a:prstGeom>
          <a:noFill/>
        </p:spPr>
        <p:txBody>
          <a:bodyPr wrap="none" rtlCol="0">
            <a:spAutoFit/>
          </a:bodyPr>
          <a:lstStyle/>
          <a:p>
            <a:r>
              <a:rPr lang="en-US" dirty="0" smtClean="0"/>
              <a:t>Single node</a:t>
            </a:r>
            <a:endParaRPr lang="en-US" dirty="0"/>
          </a:p>
        </p:txBody>
      </p:sp>
      <p:sp>
        <p:nvSpPr>
          <p:cNvPr id="81" name="TextBox 80"/>
          <p:cNvSpPr txBox="1"/>
          <p:nvPr/>
        </p:nvSpPr>
        <p:spPr>
          <a:xfrm>
            <a:off x="4261104" y="4198822"/>
            <a:ext cx="844296" cy="215444"/>
          </a:xfrm>
          <a:prstGeom prst="rect">
            <a:avLst/>
          </a:prstGeom>
          <a:solidFill>
            <a:schemeClr val="bg1"/>
          </a:solidFill>
        </p:spPr>
        <p:txBody>
          <a:bodyPr wrap="square" lIns="0" tIns="0" rIns="0" bIns="0" rtlCol="0">
            <a:spAutoFit/>
          </a:bodyPr>
          <a:lstStyle/>
          <a:p>
            <a:r>
              <a:rPr lang="en-US" sz="1400" dirty="0" smtClean="0"/>
              <a:t>Data flow</a:t>
            </a:r>
            <a:endParaRPr lang="en-US" sz="1400" dirty="0"/>
          </a:p>
        </p:txBody>
      </p:sp>
      <p:sp>
        <p:nvSpPr>
          <p:cNvPr id="80" name="U-Turn Arrow 79"/>
          <p:cNvSpPr/>
          <p:nvPr/>
        </p:nvSpPr>
        <p:spPr>
          <a:xfrm rot="5400000">
            <a:off x="4383786" y="3889510"/>
            <a:ext cx="541020" cy="877824"/>
          </a:xfrm>
          <a:prstGeom prst="uturnArrow">
            <a:avLst>
              <a:gd name="adj1" fmla="val 9722"/>
              <a:gd name="adj2" fmla="val 18056"/>
              <a:gd name="adj3" fmla="val 25000"/>
              <a:gd name="adj4" fmla="val 44271"/>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39995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Today:</a:t>
            </a:r>
          </a:p>
          <a:p>
            <a:pPr lvl="1"/>
            <a:r>
              <a:rPr lang="en-US" dirty="0" smtClean="0"/>
              <a:t>Introduction</a:t>
            </a:r>
            <a:endParaRPr lang="en-US" dirty="0" smtClean="0"/>
          </a:p>
          <a:p>
            <a:pPr lvl="1"/>
            <a:r>
              <a:rPr lang="en-US" dirty="0" smtClean="0"/>
              <a:t>Case-study: life science data</a:t>
            </a:r>
            <a:endParaRPr lang="en-US" dirty="0" smtClean="0"/>
          </a:p>
          <a:p>
            <a:pPr lvl="1"/>
            <a:r>
              <a:rPr lang="en-US" b="1" dirty="0" smtClean="0"/>
              <a:t>My research</a:t>
            </a:r>
            <a:endParaRPr lang="en-US" b="1" dirty="0" smtClean="0"/>
          </a:p>
          <a:p>
            <a:r>
              <a:rPr lang="en-US" dirty="0" smtClean="0"/>
              <a:t>15.10:</a:t>
            </a:r>
          </a:p>
          <a:p>
            <a:pPr lvl="1"/>
            <a:r>
              <a:rPr lang="en-US" dirty="0"/>
              <a:t>S</a:t>
            </a:r>
            <a:r>
              <a:rPr lang="en-US" dirty="0" smtClean="0"/>
              <a:t>torage</a:t>
            </a:r>
          </a:p>
          <a:p>
            <a:pPr lvl="1"/>
            <a:r>
              <a:rPr lang="en-US" dirty="0" smtClean="0"/>
              <a:t>Batch processing</a:t>
            </a:r>
          </a:p>
          <a:p>
            <a:r>
              <a:rPr lang="en-US" dirty="0" smtClean="0"/>
              <a:t>22.10</a:t>
            </a:r>
          </a:p>
          <a:p>
            <a:pPr lvl="1"/>
            <a:r>
              <a:rPr lang="en-US" dirty="0" smtClean="0"/>
              <a:t>Analytics</a:t>
            </a:r>
          </a:p>
          <a:p>
            <a:pPr lvl="1"/>
            <a:r>
              <a:rPr lang="en-US" dirty="0" smtClean="0"/>
              <a:t>Interactive processing</a:t>
            </a:r>
          </a:p>
          <a:p>
            <a:pPr lvl="1"/>
            <a:endParaRPr lang="en-US" dirty="0"/>
          </a:p>
        </p:txBody>
      </p:sp>
    </p:spTree>
    <p:extLst>
      <p:ext uri="{BB962C8B-B14F-4D97-AF65-F5344CB8AC3E}">
        <p14:creationId xmlns:p14="http://schemas.microsoft.com/office/powerpoint/2010/main" val="31591390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a:t>
            </a:r>
            <a:endParaRPr lang="en-US" dirty="0"/>
          </a:p>
        </p:txBody>
      </p:sp>
      <p:pic>
        <p:nvPicPr>
          <p:cNvPr id="4" name="Picture 4" descr="An external file that holds a picture, illustration, etc.&#10;Object name is 169.S1067502708002417.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93" y="2808193"/>
            <a:ext cx="7125784" cy="13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355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224" y="1056354"/>
            <a:ext cx="6108312" cy="557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39093" y="3661033"/>
            <a:ext cx="3238038" cy="369332"/>
          </a:xfrm>
          <a:prstGeom prst="rect">
            <a:avLst/>
          </a:prstGeom>
          <a:solidFill>
            <a:schemeClr val="tx2">
              <a:lumMod val="40000"/>
              <a:lumOff val="60000"/>
            </a:schemeClr>
          </a:solidFill>
        </p:spPr>
        <p:txBody>
          <a:bodyPr wrap="square" rtlCol="0">
            <a:spAutoFit/>
          </a:bodyPr>
          <a:lstStyle/>
          <a:p>
            <a:r>
              <a:rPr lang="en-US" dirty="0" smtClean="0"/>
              <a:t>Increase in </a:t>
            </a:r>
            <a:r>
              <a:rPr lang="en-US" dirty="0" err="1" smtClean="0"/>
              <a:t>bionformaticians</a:t>
            </a:r>
            <a:r>
              <a:rPr lang="en-US" dirty="0" smtClean="0"/>
              <a:t>?</a:t>
            </a:r>
            <a:endParaRPr lang="en-US" dirty="0"/>
          </a:p>
        </p:txBody>
      </p:sp>
      <p:grpSp>
        <p:nvGrpSpPr>
          <p:cNvPr id="10" name="Group 9"/>
          <p:cNvGrpSpPr/>
          <p:nvPr/>
        </p:nvGrpSpPr>
        <p:grpSpPr>
          <a:xfrm>
            <a:off x="4102086" y="4912536"/>
            <a:ext cx="4169518" cy="740187"/>
            <a:chOff x="4102086" y="4912536"/>
            <a:chExt cx="4169518" cy="740187"/>
          </a:xfrm>
        </p:grpSpPr>
        <p:cxnSp>
          <p:nvCxnSpPr>
            <p:cNvPr id="6" name="Straight Connector 5"/>
            <p:cNvCxnSpPr/>
            <p:nvPr/>
          </p:nvCxnSpPr>
          <p:spPr>
            <a:xfrm>
              <a:off x="4102086" y="5641485"/>
              <a:ext cx="4169518" cy="1123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23886" y="4912536"/>
              <a:ext cx="710451" cy="369332"/>
            </a:xfrm>
            <a:prstGeom prst="rect">
              <a:avLst/>
            </a:prstGeom>
            <a:noFill/>
            <a:ln>
              <a:solidFill>
                <a:schemeClr val="accent4"/>
              </a:solidFill>
            </a:ln>
          </p:spPr>
          <p:txBody>
            <a:bodyPr wrap="none" rtlCol="0">
              <a:spAutoFit/>
            </a:bodyPr>
            <a:lstStyle/>
            <a:p>
              <a:r>
                <a:rPr lang="en-US" dirty="0" smtClean="0"/>
                <a:t>@</a:t>
              </a:r>
              <a:r>
                <a:rPr lang="en-US" dirty="0" err="1" smtClean="0"/>
                <a:t>UiT</a:t>
              </a:r>
              <a:endParaRPr lang="en-US" dirty="0"/>
            </a:p>
          </p:txBody>
        </p:sp>
        <p:cxnSp>
          <p:nvCxnSpPr>
            <p:cNvPr id="9" name="Straight Arrow Connector 8"/>
            <p:cNvCxnSpPr/>
            <p:nvPr/>
          </p:nvCxnSpPr>
          <p:spPr>
            <a:xfrm>
              <a:off x="6304851" y="5281868"/>
              <a:ext cx="224302" cy="359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075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Observation: the people analyzing genomics data are the main bottleneck for novel scientific insight</a:t>
            </a:r>
          </a:p>
          <a:p>
            <a:r>
              <a:rPr lang="en-US" dirty="0" smtClean="0"/>
              <a:t>Make bioinformatics more efficient</a:t>
            </a:r>
          </a:p>
          <a:p>
            <a:pPr lvl="1"/>
            <a:r>
              <a:rPr lang="en-US" dirty="0" smtClean="0"/>
              <a:t>System support for data management</a:t>
            </a:r>
          </a:p>
          <a:p>
            <a:pPr lvl="1"/>
            <a:r>
              <a:rPr lang="en-US" dirty="0" smtClean="0"/>
              <a:t>System support for next-generation bioinformatics algorithms</a:t>
            </a:r>
          </a:p>
          <a:p>
            <a:pPr lvl="1"/>
            <a:r>
              <a:rPr lang="en-US" dirty="0" smtClean="0"/>
              <a:t>Tools for data exploration</a:t>
            </a:r>
          </a:p>
          <a:p>
            <a:pPr lvl="1"/>
            <a:r>
              <a:rPr lang="en-US" dirty="0" smtClean="0"/>
              <a:t>Take care of scalability, replication, fault-tolerance, data communication, performance, resource allocation…</a:t>
            </a:r>
          </a:p>
          <a:p>
            <a:endParaRPr lang="en-US" dirty="0"/>
          </a:p>
        </p:txBody>
      </p:sp>
      <p:sp>
        <p:nvSpPr>
          <p:cNvPr id="3" name="Title 2"/>
          <p:cNvSpPr>
            <a:spLocks noGrp="1"/>
          </p:cNvSpPr>
          <p:nvPr>
            <p:ph type="title"/>
          </p:nvPr>
        </p:nvSpPr>
        <p:spPr/>
        <p:txBody>
          <a:bodyPr/>
          <a:lstStyle/>
          <a:p>
            <a:r>
              <a:rPr lang="en-US" dirty="0" smtClean="0"/>
              <a:t>My Research Goals</a:t>
            </a:r>
            <a:endParaRPr lang="en-US" dirty="0"/>
          </a:p>
        </p:txBody>
      </p:sp>
    </p:spTree>
    <p:extLst>
      <p:ext uri="{BB962C8B-B14F-4D97-AF65-F5344CB8AC3E}">
        <p14:creationId xmlns:p14="http://schemas.microsoft.com/office/powerpoint/2010/main" val="319674903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p:cNvSpPr>
            <a:spLocks noGrp="1" noChangeArrowheads="1"/>
          </p:cNvSpPr>
          <p:nvPr>
            <p:ph type="title"/>
          </p:nvPr>
        </p:nvSpPr>
        <p:spPr/>
        <p:txBody>
          <a:bodyPr/>
          <a:lstStyle/>
          <a:p>
            <a:r>
              <a:rPr lang="en-US" altLang="en-US" dirty="0" smtClean="0"/>
              <a:t>Google for Bioinformatics</a:t>
            </a:r>
            <a:endParaRPr lang="en-US" altLang="en-US" dirty="0"/>
          </a:p>
        </p:txBody>
      </p:sp>
      <p:sp>
        <p:nvSpPr>
          <p:cNvPr id="2" name="Content Placeholder 1"/>
          <p:cNvSpPr>
            <a:spLocks noGrp="1"/>
          </p:cNvSpPr>
          <p:nvPr>
            <p:ph idx="1"/>
          </p:nvPr>
        </p:nvSpPr>
        <p:spPr/>
        <p:txBody>
          <a:bodyPr/>
          <a:lstStyle/>
          <a:p>
            <a:r>
              <a:rPr lang="en-US" dirty="0">
                <a:hlinkClick r:id="rId3"/>
              </a:rPr>
              <a:t>http://imp.princeton.edu</a:t>
            </a:r>
            <a:r>
              <a:rPr lang="en-US" dirty="0" smtClean="0">
                <a:hlinkClick r:id="rId3"/>
              </a:rPr>
              <a:t>/</a:t>
            </a:r>
            <a:endParaRPr lang="en-US" dirty="0" smtClean="0"/>
          </a:p>
          <a:p>
            <a:endParaRPr lang="en-US" dirty="0"/>
          </a:p>
          <a:p>
            <a:r>
              <a:rPr lang="en-US" dirty="0" smtClean="0"/>
              <a:t>IMP parts:</a:t>
            </a:r>
          </a:p>
          <a:p>
            <a:pPr lvl="1"/>
            <a:r>
              <a:rPr lang="en-US" dirty="0" smtClean="0"/>
              <a:t>Interactive visualization</a:t>
            </a:r>
          </a:p>
          <a:p>
            <a:pPr lvl="1"/>
            <a:r>
              <a:rPr lang="en-US" dirty="0" smtClean="0"/>
              <a:t>Prediction algorithm</a:t>
            </a:r>
          </a:p>
          <a:p>
            <a:pPr lvl="1"/>
            <a:r>
              <a:rPr lang="en-US" dirty="0" smtClean="0"/>
              <a:t>Data integration pipeline</a:t>
            </a:r>
          </a:p>
          <a:p>
            <a:pPr lvl="1"/>
            <a:r>
              <a:rPr lang="en-US" dirty="0" smtClean="0"/>
              <a:t>Tens of terabytes of data</a:t>
            </a:r>
          </a:p>
          <a:p>
            <a:pPr lvl="1"/>
            <a:endParaRPr lang="en-US" dirty="0"/>
          </a:p>
          <a:p>
            <a:r>
              <a:rPr lang="en-US" dirty="0" smtClean="0"/>
              <a:t>Collaboration with Profs. Olga Troyanskaya and Kai Li (Princeton)</a:t>
            </a:r>
          </a:p>
          <a:p>
            <a:pPr lvl="1"/>
            <a:endParaRPr lang="en-US" dirty="0" smtClean="0"/>
          </a:p>
          <a:p>
            <a:pPr lvl="1"/>
            <a:endParaRPr lang="en-US" dirty="0"/>
          </a:p>
        </p:txBody>
      </p:sp>
      <p:sp>
        <p:nvSpPr>
          <p:cNvPr id="4" name="TextBox 3"/>
          <p:cNvSpPr txBox="1"/>
          <p:nvPr/>
        </p:nvSpPr>
        <p:spPr>
          <a:xfrm>
            <a:off x="4396604" y="2466350"/>
            <a:ext cx="4532010" cy="2185214"/>
          </a:xfrm>
          <a:prstGeom prst="rect">
            <a:avLst/>
          </a:prstGeom>
          <a:noFill/>
          <a:ln>
            <a:solidFill>
              <a:srgbClr val="00617F"/>
            </a:solidFill>
          </a:ln>
        </p:spPr>
        <p:txBody>
          <a:bodyPr wrap="none" rtlCol="0">
            <a:spAutoFit/>
          </a:bodyPr>
          <a:lstStyle/>
          <a:p>
            <a:pPr marL="342900" indent="-342900">
              <a:lnSpc>
                <a:spcPct val="110000"/>
              </a:lnSpc>
              <a:buFont typeface="Arial"/>
              <a:buChar char="•"/>
            </a:pPr>
            <a:r>
              <a:rPr lang="en-US" sz="2800" dirty="0" smtClean="0"/>
              <a:t>Our parts:</a:t>
            </a:r>
          </a:p>
          <a:p>
            <a:pPr marL="800100" lvl="1" indent="-342900">
              <a:lnSpc>
                <a:spcPct val="110000"/>
              </a:lnSpc>
              <a:buFont typeface="Arial"/>
              <a:buChar char="•"/>
            </a:pPr>
            <a:r>
              <a:rPr lang="en-US" sz="2400" dirty="0" smtClean="0"/>
              <a:t>Scalable visualization</a:t>
            </a:r>
          </a:p>
          <a:p>
            <a:pPr marL="800100" lvl="1" indent="-342900">
              <a:lnSpc>
                <a:spcPct val="110000"/>
              </a:lnSpc>
              <a:buFont typeface="Arial"/>
              <a:buChar char="•"/>
            </a:pPr>
            <a:r>
              <a:rPr lang="en-US" sz="2400" dirty="0" smtClean="0"/>
              <a:t>Parallel prediction algorithm</a:t>
            </a:r>
          </a:p>
          <a:p>
            <a:pPr marL="800100" lvl="1" indent="-342900">
              <a:lnSpc>
                <a:spcPct val="110000"/>
              </a:lnSpc>
              <a:buFont typeface="Arial"/>
              <a:buChar char="•"/>
            </a:pPr>
            <a:r>
              <a:rPr lang="en-US" sz="2400" dirty="0" smtClean="0"/>
              <a:t>Scalable pipeline</a:t>
            </a:r>
          </a:p>
          <a:p>
            <a:pPr marL="800100" lvl="1" indent="-342900">
              <a:lnSpc>
                <a:spcPct val="110000"/>
              </a:lnSpc>
              <a:buFont typeface="Arial"/>
              <a:buChar char="•"/>
            </a:pPr>
            <a:r>
              <a:rPr lang="en-US" sz="2400" dirty="0" smtClean="0"/>
              <a:t>Data management</a:t>
            </a:r>
            <a:endParaRPr lang="en-US" sz="2400" dirty="0"/>
          </a:p>
        </p:txBody>
      </p:sp>
      <p:sp>
        <p:nvSpPr>
          <p:cNvPr id="3" name="TextBox 2"/>
          <p:cNvSpPr txBox="1"/>
          <p:nvPr/>
        </p:nvSpPr>
        <p:spPr>
          <a:xfrm>
            <a:off x="1611295" y="3106917"/>
            <a:ext cx="5828653" cy="1815882"/>
          </a:xfrm>
          <a:prstGeom prst="rect">
            <a:avLst/>
          </a:prstGeom>
          <a:solidFill>
            <a:schemeClr val="tx2">
              <a:lumMod val="40000"/>
              <a:lumOff val="60000"/>
            </a:schemeClr>
          </a:solidFill>
        </p:spPr>
        <p:txBody>
          <a:bodyPr wrap="square" rtlCol="0">
            <a:spAutoFit/>
          </a:bodyPr>
          <a:lstStyle/>
          <a:p>
            <a:r>
              <a:rPr lang="en-US" sz="2800" dirty="0" smtClean="0"/>
              <a:t>What is missing?</a:t>
            </a:r>
          </a:p>
          <a:p>
            <a:pPr marL="285750" indent="-285750">
              <a:buFont typeface="Arial"/>
              <a:buChar char="•"/>
            </a:pPr>
            <a:r>
              <a:rPr lang="en-US" sz="2800" dirty="0" smtClean="0"/>
              <a:t>Automated testing of pipeline data</a:t>
            </a:r>
          </a:p>
          <a:p>
            <a:pPr marL="285750" indent="-285750">
              <a:buFont typeface="Arial"/>
              <a:buChar char="•"/>
            </a:pPr>
            <a:r>
              <a:rPr lang="en-US" sz="2800" dirty="0" smtClean="0"/>
              <a:t>Better fault tolerance in pipeline</a:t>
            </a:r>
          </a:p>
          <a:p>
            <a:pPr marL="285750" indent="-285750">
              <a:buFont typeface="Arial"/>
              <a:buChar char="•"/>
            </a:pPr>
            <a:r>
              <a:rPr lang="en-US" sz="2800" dirty="0" smtClean="0"/>
              <a:t>Graphical user </a:t>
            </a:r>
            <a:r>
              <a:rPr lang="en-US" sz="2800" dirty="0" smtClean="0"/>
              <a:t>interface</a:t>
            </a:r>
            <a:endParaRPr lang="en-US" sz="2800" dirty="0" smtClean="0"/>
          </a:p>
        </p:txBody>
      </p:sp>
    </p:spTree>
    <p:extLst>
      <p:ext uri="{BB962C8B-B14F-4D97-AF65-F5344CB8AC3E}">
        <p14:creationId xmlns:p14="http://schemas.microsoft.com/office/powerpoint/2010/main" val="710404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72214"/>
            <a:ext cx="7408333" cy="4253949"/>
          </a:xfrm>
        </p:spPr>
        <p:txBody>
          <a:bodyPr>
            <a:normAutofit/>
          </a:bodyPr>
          <a:lstStyle/>
          <a:p>
            <a:r>
              <a:rPr lang="en-US" dirty="0" smtClean="0"/>
              <a:t>Data storage and compression</a:t>
            </a:r>
          </a:p>
          <a:p>
            <a:pPr lvl="1"/>
            <a:r>
              <a:rPr lang="en-US" dirty="0" smtClean="0"/>
              <a:t>Collaborator Kai Li is expert on compression and storage systems (among other things)</a:t>
            </a:r>
          </a:p>
          <a:p>
            <a:r>
              <a:rPr lang="en-US" dirty="0" smtClean="0"/>
              <a:t>Data cleaning and management</a:t>
            </a:r>
          </a:p>
          <a:p>
            <a:pPr lvl="1"/>
            <a:r>
              <a:rPr lang="en-US" dirty="0" smtClean="0"/>
              <a:t>Challenging to integrate all available data</a:t>
            </a:r>
          </a:p>
          <a:p>
            <a:r>
              <a:rPr lang="en-US" dirty="0" smtClean="0"/>
              <a:t>Data analytics on </a:t>
            </a:r>
            <a:r>
              <a:rPr lang="en-US" dirty="0" err="1" smtClean="0"/>
              <a:t>peta</a:t>
            </a:r>
            <a:r>
              <a:rPr lang="en-US" dirty="0" smtClean="0"/>
              <a:t>-scale heterogeneous datasets</a:t>
            </a:r>
          </a:p>
          <a:p>
            <a:pPr lvl="1"/>
            <a:r>
              <a:rPr lang="en-US" dirty="0" smtClean="0"/>
              <a:t>Support for advanced machine learning applications</a:t>
            </a:r>
          </a:p>
          <a:p>
            <a:r>
              <a:rPr lang="en-US" dirty="0" smtClean="0"/>
              <a:t>Data exploration tools</a:t>
            </a:r>
          </a:p>
          <a:p>
            <a:pPr lvl="1"/>
            <a:r>
              <a:rPr lang="en-US" dirty="0" smtClean="0"/>
              <a:t>Scalability and easy to use (all tools are used by biologists)</a:t>
            </a:r>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Computer Science Challenges</a:t>
            </a:r>
            <a:endParaRPr lang="en-US" dirty="0"/>
          </a:p>
        </p:txBody>
      </p:sp>
    </p:spTree>
    <p:extLst>
      <p:ext uri="{BB962C8B-B14F-4D97-AF65-F5344CB8AC3E}">
        <p14:creationId xmlns:p14="http://schemas.microsoft.com/office/powerpoint/2010/main" val="310044592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073"/>
            <a:ext cx="7880116" cy="1216926"/>
          </a:xfrm>
        </p:spPr>
        <p:txBody>
          <a:bodyPr/>
          <a:lstStyle/>
          <a:p>
            <a:r>
              <a:rPr lang="en-US" dirty="0" smtClean="0"/>
              <a:t>Marine </a:t>
            </a:r>
            <a:r>
              <a:rPr lang="en-US" dirty="0" err="1" smtClean="0"/>
              <a:t>bioprospecting</a:t>
            </a:r>
            <a:endParaRPr lang="en-US" dirty="0"/>
          </a:p>
        </p:txBody>
      </p:sp>
      <p:sp>
        <p:nvSpPr>
          <p:cNvPr id="4" name="Rectangle 3"/>
          <p:cNvSpPr/>
          <p:nvPr/>
        </p:nvSpPr>
        <p:spPr>
          <a:xfrm>
            <a:off x="854133" y="3047777"/>
            <a:ext cx="1213768" cy="7641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Sequencer</a:t>
            </a:r>
            <a:endParaRPr lang="en-US" dirty="0"/>
          </a:p>
        </p:txBody>
      </p:sp>
      <p:sp>
        <p:nvSpPr>
          <p:cNvPr id="5" name="Can 4"/>
          <p:cNvSpPr/>
          <p:nvPr/>
        </p:nvSpPr>
        <p:spPr>
          <a:xfrm>
            <a:off x="981831" y="3897695"/>
            <a:ext cx="914400" cy="74293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DB´s</a:t>
            </a:r>
            <a:endParaRPr lang="en-US" dirty="0"/>
          </a:p>
        </p:txBody>
      </p:sp>
      <p:sp>
        <p:nvSpPr>
          <p:cNvPr id="6" name="Rectangle 5"/>
          <p:cNvSpPr/>
          <p:nvPr/>
        </p:nvSpPr>
        <p:spPr>
          <a:xfrm>
            <a:off x="2877080" y="3354762"/>
            <a:ext cx="348396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METApipe</a:t>
            </a:r>
            <a:endParaRPr lang="en-US" dirty="0"/>
          </a:p>
        </p:txBody>
      </p:sp>
      <p:sp>
        <p:nvSpPr>
          <p:cNvPr id="7" name="Rectangle 6"/>
          <p:cNvSpPr/>
          <p:nvPr/>
        </p:nvSpPr>
        <p:spPr>
          <a:xfrm>
            <a:off x="7125267" y="3354762"/>
            <a:ext cx="105642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MetaRep</a:t>
            </a:r>
            <a:endParaRPr lang="en-US" dirty="0"/>
          </a:p>
        </p:txBody>
      </p:sp>
      <p:cxnSp>
        <p:nvCxnSpPr>
          <p:cNvPr id="9" name="Straight Arrow Connector 8"/>
          <p:cNvCxnSpPr>
            <a:stCxn id="5" idx="4"/>
            <a:endCxn id="6" idx="1"/>
          </p:cNvCxnSpPr>
          <p:nvPr/>
        </p:nvCxnSpPr>
        <p:spPr>
          <a:xfrm flipV="1">
            <a:off x="1896231" y="3811962"/>
            <a:ext cx="980849"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3"/>
            <a:endCxn id="6" idx="1"/>
          </p:cNvCxnSpPr>
          <p:nvPr/>
        </p:nvCxnSpPr>
        <p:spPr>
          <a:xfrm>
            <a:off x="2067901" y="3429870"/>
            <a:ext cx="809179" cy="382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3"/>
            <a:endCxn id="7" idx="1"/>
          </p:cNvCxnSpPr>
          <p:nvPr/>
        </p:nvCxnSpPr>
        <p:spPr>
          <a:xfrm>
            <a:off x="6361044" y="3811962"/>
            <a:ext cx="7642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854133" y="4732119"/>
            <a:ext cx="550691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GeStore</a:t>
            </a:r>
            <a:r>
              <a:rPr lang="en-US" dirty="0" smtClean="0"/>
              <a:t> (incremental updates)</a:t>
            </a:r>
            <a:endParaRPr lang="en-US" dirty="0"/>
          </a:p>
        </p:txBody>
      </p:sp>
      <p:sp>
        <p:nvSpPr>
          <p:cNvPr id="18" name="Rounded Rectangle 17"/>
          <p:cNvSpPr/>
          <p:nvPr/>
        </p:nvSpPr>
        <p:spPr>
          <a:xfrm>
            <a:off x="903275" y="2009701"/>
            <a:ext cx="732756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Galaxy (computation specification)</a:t>
            </a:r>
            <a:endParaRPr lang="en-US" dirty="0"/>
          </a:p>
        </p:txBody>
      </p:sp>
      <p:sp>
        <p:nvSpPr>
          <p:cNvPr id="13" name="Rounded Rectangle 12"/>
          <p:cNvSpPr/>
          <p:nvPr/>
        </p:nvSpPr>
        <p:spPr>
          <a:xfrm>
            <a:off x="854133" y="5646519"/>
            <a:ext cx="7327561"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(Interactive data processing, Iterative pipeline steering)</a:t>
            </a:r>
            <a:endParaRPr lang="en-US" dirty="0">
              <a:solidFill>
                <a:schemeClr val="tx1"/>
              </a:solidFill>
            </a:endParaRPr>
          </a:p>
        </p:txBody>
      </p:sp>
    </p:spTree>
    <p:extLst>
      <p:ext uri="{BB962C8B-B14F-4D97-AF65-F5344CB8AC3E}">
        <p14:creationId xmlns:p14="http://schemas.microsoft.com/office/powerpoint/2010/main" val="70924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Today:</a:t>
            </a:r>
          </a:p>
          <a:p>
            <a:pPr lvl="1"/>
            <a:r>
              <a:rPr lang="en-US" dirty="0" smtClean="0"/>
              <a:t>Introduction</a:t>
            </a:r>
            <a:endParaRPr lang="en-US" dirty="0" smtClean="0"/>
          </a:p>
          <a:p>
            <a:pPr lvl="1"/>
            <a:r>
              <a:rPr lang="en-US" dirty="0" smtClean="0"/>
              <a:t>Case-study: life science data</a:t>
            </a:r>
            <a:endParaRPr lang="en-US" dirty="0" smtClean="0"/>
          </a:p>
          <a:p>
            <a:pPr lvl="1"/>
            <a:r>
              <a:rPr lang="en-US" dirty="0" smtClean="0"/>
              <a:t>My research</a:t>
            </a:r>
            <a:endParaRPr lang="en-US" dirty="0" smtClean="0"/>
          </a:p>
          <a:p>
            <a:r>
              <a:rPr lang="en-US" dirty="0" smtClean="0"/>
              <a:t>15.10:</a:t>
            </a:r>
          </a:p>
          <a:p>
            <a:pPr lvl="1"/>
            <a:r>
              <a:rPr lang="en-US" dirty="0"/>
              <a:t>S</a:t>
            </a:r>
            <a:r>
              <a:rPr lang="en-US" dirty="0" smtClean="0"/>
              <a:t>torage</a:t>
            </a:r>
          </a:p>
          <a:p>
            <a:pPr lvl="1"/>
            <a:r>
              <a:rPr lang="en-US" dirty="0" smtClean="0"/>
              <a:t>Batch processing</a:t>
            </a:r>
          </a:p>
          <a:p>
            <a:r>
              <a:rPr lang="en-US" dirty="0" smtClean="0"/>
              <a:t>22.10</a:t>
            </a:r>
          </a:p>
          <a:p>
            <a:pPr lvl="1"/>
            <a:r>
              <a:rPr lang="en-US" dirty="0" smtClean="0"/>
              <a:t>Analytics</a:t>
            </a:r>
          </a:p>
          <a:p>
            <a:pPr lvl="1"/>
            <a:r>
              <a:rPr lang="en-US" dirty="0" smtClean="0"/>
              <a:t>Interactive processing</a:t>
            </a:r>
          </a:p>
          <a:p>
            <a:pPr lvl="1"/>
            <a:endParaRPr lang="en-US" dirty="0"/>
          </a:p>
        </p:txBody>
      </p:sp>
    </p:spTree>
    <p:extLst>
      <p:ext uri="{BB962C8B-B14F-4D97-AF65-F5344CB8AC3E}">
        <p14:creationId xmlns:p14="http://schemas.microsoft.com/office/powerpoint/2010/main" val="33868313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Data management</a:t>
            </a:r>
          </a:p>
          <a:p>
            <a:pPr lvl="1"/>
            <a:r>
              <a:rPr lang="en-US" dirty="0" smtClean="0"/>
              <a:t>Multiple users in research and industry</a:t>
            </a:r>
          </a:p>
          <a:p>
            <a:r>
              <a:rPr lang="en-US" dirty="0" smtClean="0"/>
              <a:t>Simple and flexible workflow management</a:t>
            </a:r>
          </a:p>
          <a:p>
            <a:pPr lvl="1"/>
            <a:r>
              <a:rPr lang="en-US" dirty="0" smtClean="0"/>
              <a:t>Users have different needs</a:t>
            </a:r>
          </a:p>
          <a:p>
            <a:r>
              <a:rPr lang="en-US" dirty="0" smtClean="0"/>
              <a:t>Simple and flexible data exploration and visualization</a:t>
            </a:r>
          </a:p>
          <a:p>
            <a:r>
              <a:rPr lang="en-US" dirty="0"/>
              <a:t>Cost-effective </a:t>
            </a:r>
            <a:r>
              <a:rPr lang="en-US" dirty="0" smtClean="0"/>
              <a:t>processing</a:t>
            </a:r>
          </a:p>
          <a:p>
            <a:r>
              <a:rPr lang="en-US" dirty="0" smtClean="0"/>
              <a:t>Integration with national supercomputing resources</a:t>
            </a:r>
            <a:endParaRPr lang="en-US" dirty="0"/>
          </a:p>
        </p:txBody>
      </p:sp>
      <p:sp>
        <p:nvSpPr>
          <p:cNvPr id="3" name="Title 2"/>
          <p:cNvSpPr>
            <a:spLocks noGrp="1"/>
          </p:cNvSpPr>
          <p:nvPr>
            <p:ph type="title"/>
          </p:nvPr>
        </p:nvSpPr>
        <p:spPr/>
        <p:txBody>
          <a:bodyPr/>
          <a:lstStyle/>
          <a:p>
            <a:r>
              <a:rPr lang="en-US" dirty="0" smtClean="0"/>
              <a:t>Compute Science Challenges</a:t>
            </a:r>
            <a:endParaRPr lang="en-US" dirty="0"/>
          </a:p>
        </p:txBody>
      </p:sp>
    </p:spTree>
    <p:extLst>
      <p:ext uri="{BB962C8B-B14F-4D97-AF65-F5344CB8AC3E}">
        <p14:creationId xmlns:p14="http://schemas.microsoft.com/office/powerpoint/2010/main" val="42148842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89550" y="3035135"/>
            <a:ext cx="110836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Statistical</a:t>
            </a:r>
            <a:br>
              <a:rPr lang="en-US" dirty="0" smtClean="0"/>
            </a:br>
            <a:r>
              <a:rPr lang="en-US" dirty="0" smtClean="0"/>
              <a:t>analysis</a:t>
            </a:r>
            <a:endParaRPr lang="en-US" dirty="0"/>
          </a:p>
        </p:txBody>
      </p:sp>
      <p:sp>
        <p:nvSpPr>
          <p:cNvPr id="2" name="Title 1"/>
          <p:cNvSpPr>
            <a:spLocks noGrp="1"/>
          </p:cNvSpPr>
          <p:nvPr>
            <p:ph type="title"/>
          </p:nvPr>
        </p:nvSpPr>
        <p:spPr/>
        <p:txBody>
          <a:bodyPr/>
          <a:lstStyle/>
          <a:p>
            <a:r>
              <a:rPr lang="en-US" dirty="0" smtClean="0"/>
              <a:t>A cure for cancer</a:t>
            </a:r>
            <a:endParaRPr lang="en-US" dirty="0"/>
          </a:p>
        </p:txBody>
      </p:sp>
      <p:sp>
        <p:nvSpPr>
          <p:cNvPr id="4" name="Can 3"/>
          <p:cNvSpPr/>
          <p:nvPr/>
        </p:nvSpPr>
        <p:spPr>
          <a:xfrm>
            <a:off x="1667274" y="3089617"/>
            <a:ext cx="1085272" cy="12161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NOWAC</a:t>
            </a:r>
            <a:endParaRPr lang="en-US" dirty="0"/>
          </a:p>
        </p:txBody>
      </p:sp>
      <p:sp>
        <p:nvSpPr>
          <p:cNvPr id="6" name="Rectangle 5"/>
          <p:cNvSpPr/>
          <p:nvPr/>
        </p:nvSpPr>
        <p:spPr>
          <a:xfrm>
            <a:off x="3851010" y="3139040"/>
            <a:ext cx="110836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Statistical</a:t>
            </a:r>
            <a:br>
              <a:rPr lang="en-US" dirty="0" smtClean="0"/>
            </a:br>
            <a:r>
              <a:rPr lang="en-US" dirty="0" smtClean="0"/>
              <a:t>analysis</a:t>
            </a:r>
            <a:endParaRPr lang="en-US" dirty="0"/>
          </a:p>
        </p:txBody>
      </p:sp>
      <p:sp>
        <p:nvSpPr>
          <p:cNvPr id="5" name="Rectangle 4"/>
          <p:cNvSpPr/>
          <p:nvPr/>
        </p:nvSpPr>
        <p:spPr>
          <a:xfrm>
            <a:off x="3698610" y="3240630"/>
            <a:ext cx="110836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Statistical</a:t>
            </a:r>
            <a:br>
              <a:rPr lang="en-US" dirty="0" smtClean="0"/>
            </a:br>
            <a:r>
              <a:rPr lang="en-US" dirty="0" smtClean="0"/>
              <a:t>analysis</a:t>
            </a:r>
            <a:endParaRPr lang="en-US" dirty="0"/>
          </a:p>
        </p:txBody>
      </p:sp>
      <p:cxnSp>
        <p:nvCxnSpPr>
          <p:cNvPr id="9" name="Straight Arrow Connector 8"/>
          <p:cNvCxnSpPr>
            <a:stCxn id="4" idx="4"/>
            <a:endCxn id="5" idx="1"/>
          </p:cNvCxnSpPr>
          <p:nvPr/>
        </p:nvCxnSpPr>
        <p:spPr>
          <a:xfrm>
            <a:off x="2752546" y="3697693"/>
            <a:ext cx="946064" cy="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6158747" y="3139040"/>
            <a:ext cx="1528450"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Visualization</a:t>
            </a:r>
            <a:endParaRPr lang="en-US" dirty="0">
              <a:solidFill>
                <a:schemeClr val="tx1"/>
              </a:solidFill>
            </a:endParaRPr>
          </a:p>
        </p:txBody>
      </p:sp>
      <p:cxnSp>
        <p:nvCxnSpPr>
          <p:cNvPr id="12" name="Straight Arrow Connector 11"/>
          <p:cNvCxnSpPr>
            <a:stCxn id="6" idx="3"/>
            <a:endCxn id="10" idx="1"/>
          </p:cNvCxnSpPr>
          <p:nvPr/>
        </p:nvCxnSpPr>
        <p:spPr>
          <a:xfrm>
            <a:off x="4959374" y="3596240"/>
            <a:ext cx="119937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550926" y="4447957"/>
            <a:ext cx="6214942" cy="9144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cleaning and parameter tuning</a:t>
            </a:r>
            <a:endParaRPr lang="en-US" dirty="0">
              <a:solidFill>
                <a:schemeClr val="tx1"/>
              </a:solidFill>
            </a:endParaRPr>
          </a:p>
        </p:txBody>
      </p:sp>
    </p:spTree>
    <p:extLst>
      <p:ext uri="{BB962C8B-B14F-4D97-AF65-F5344CB8AC3E}">
        <p14:creationId xmlns:p14="http://schemas.microsoft.com/office/powerpoint/2010/main" val="68963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analytics</a:t>
            </a:r>
          </a:p>
          <a:p>
            <a:r>
              <a:rPr lang="en-US" dirty="0" smtClean="0"/>
              <a:t>User interfaces</a:t>
            </a:r>
          </a:p>
          <a:p>
            <a:pPr lvl="1"/>
            <a:r>
              <a:rPr lang="en-US" dirty="0" smtClean="0"/>
              <a:t>For analytics and data management</a:t>
            </a:r>
          </a:p>
          <a:p>
            <a:r>
              <a:rPr lang="en-US" dirty="0" smtClean="0"/>
              <a:t>Very large interactive 3D visualizations</a:t>
            </a:r>
            <a:endParaRPr lang="en-US" dirty="0"/>
          </a:p>
        </p:txBody>
      </p:sp>
      <p:sp>
        <p:nvSpPr>
          <p:cNvPr id="3" name="Title 2"/>
          <p:cNvSpPr>
            <a:spLocks noGrp="1"/>
          </p:cNvSpPr>
          <p:nvPr>
            <p:ph type="title"/>
          </p:nvPr>
        </p:nvSpPr>
        <p:spPr/>
        <p:txBody>
          <a:bodyPr/>
          <a:lstStyle/>
          <a:p>
            <a:r>
              <a:rPr lang="en-US" dirty="0" smtClean="0"/>
              <a:t>Computer Science Challenges</a:t>
            </a:r>
            <a:endParaRPr lang="en-US" dirty="0"/>
          </a:p>
        </p:txBody>
      </p:sp>
    </p:spTree>
    <p:extLst>
      <p:ext uri="{BB962C8B-B14F-4D97-AF65-F5344CB8AC3E}">
        <p14:creationId xmlns:p14="http://schemas.microsoft.com/office/powerpoint/2010/main" val="28273346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Big data opportunities and challenges</a:t>
            </a:r>
          </a:p>
          <a:p>
            <a:r>
              <a:rPr lang="en-US" dirty="0" smtClean="0"/>
              <a:t>Next-generation sequencing data</a:t>
            </a:r>
          </a:p>
          <a:p>
            <a:pPr lvl="1"/>
            <a:r>
              <a:rPr lang="en-US" dirty="0" smtClean="0"/>
              <a:t>Domain background</a:t>
            </a:r>
          </a:p>
          <a:p>
            <a:pPr lvl="1"/>
            <a:r>
              <a:rPr lang="en-US" dirty="0" smtClean="0"/>
              <a:t>Technology producing data</a:t>
            </a:r>
          </a:p>
          <a:p>
            <a:pPr lvl="1"/>
            <a:r>
              <a:rPr lang="en-US" dirty="0" smtClean="0"/>
              <a:t>Challenges for building infrastructure</a:t>
            </a:r>
          </a:p>
          <a:p>
            <a:r>
              <a:rPr lang="en-US" dirty="0" smtClean="0"/>
              <a:t>My own research</a:t>
            </a:r>
          </a:p>
          <a:p>
            <a:endParaRPr lang="en-US" dirty="0"/>
          </a:p>
          <a:p>
            <a:r>
              <a:rPr lang="en-US" dirty="0" smtClean="0"/>
              <a:t>Next week: systems for storing and processing all the data</a:t>
            </a:r>
          </a:p>
          <a:p>
            <a:endParaRPr lang="en-US" dirty="0"/>
          </a:p>
        </p:txBody>
      </p:sp>
    </p:spTree>
    <p:extLst>
      <p:ext uri="{BB962C8B-B14F-4D97-AF65-F5344CB8AC3E}">
        <p14:creationId xmlns:p14="http://schemas.microsoft.com/office/powerpoint/2010/main" val="2455133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players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Industry:</a:t>
            </a:r>
          </a:p>
          <a:p>
            <a:pPr lvl="1"/>
            <a:r>
              <a:rPr lang="en-US" dirty="0" smtClean="0"/>
              <a:t>Google, Facebook, Twitter, Amazon, Netflix, Visa, …</a:t>
            </a:r>
          </a:p>
          <a:p>
            <a:pPr lvl="1"/>
            <a:r>
              <a:rPr lang="en-US" dirty="0" smtClean="0"/>
              <a:t>Use data to provide services</a:t>
            </a:r>
          </a:p>
          <a:p>
            <a:pPr lvl="1"/>
            <a:r>
              <a:rPr lang="en-US" dirty="0" smtClean="0"/>
              <a:t>Use data to make money</a:t>
            </a:r>
          </a:p>
          <a:p>
            <a:pPr lvl="1"/>
            <a:r>
              <a:rPr lang="en-US" dirty="0" smtClean="0"/>
              <a:t>Has developed (most of the) technology for managing and processing </a:t>
            </a:r>
            <a:r>
              <a:rPr lang="en-US" dirty="0" err="1" smtClean="0"/>
              <a:t>peta</a:t>
            </a:r>
            <a:r>
              <a:rPr lang="en-US" dirty="0" smtClean="0"/>
              <a:t>-scale datasets</a:t>
            </a:r>
          </a:p>
          <a:p>
            <a:r>
              <a:rPr lang="en-US" dirty="0" smtClean="0"/>
              <a:t>Government:</a:t>
            </a:r>
          </a:p>
          <a:p>
            <a:pPr lvl="1"/>
            <a:r>
              <a:rPr lang="en-US" dirty="0" smtClean="0"/>
              <a:t>NSA, </a:t>
            </a:r>
            <a:r>
              <a:rPr lang="en-US" dirty="0" err="1" smtClean="0"/>
              <a:t>Skatteetaten</a:t>
            </a:r>
            <a:r>
              <a:rPr lang="en-US" dirty="0" smtClean="0"/>
              <a:t>, </a:t>
            </a:r>
            <a:r>
              <a:rPr lang="en-US" dirty="0" err="1" smtClean="0"/>
              <a:t>Kartverket</a:t>
            </a:r>
            <a:r>
              <a:rPr lang="en-US" dirty="0" smtClean="0"/>
              <a:t>, e-</a:t>
            </a:r>
            <a:r>
              <a:rPr lang="en-US" dirty="0" err="1" smtClean="0"/>
              <a:t>resept</a:t>
            </a:r>
            <a:r>
              <a:rPr lang="en-US" dirty="0" smtClean="0"/>
              <a:t>, …</a:t>
            </a:r>
          </a:p>
          <a:p>
            <a:pPr lvl="1"/>
            <a:r>
              <a:rPr lang="en-US" dirty="0" smtClean="0"/>
              <a:t>Use data to make (hopefully) informed decisions</a:t>
            </a:r>
          </a:p>
          <a:p>
            <a:pPr lvl="1"/>
            <a:r>
              <a:rPr lang="en-US" dirty="0" smtClean="0"/>
              <a:t>Make data available for public and commercial services</a:t>
            </a:r>
          </a:p>
          <a:p>
            <a:r>
              <a:rPr lang="en-US" dirty="0" smtClean="0"/>
              <a:t>Science</a:t>
            </a:r>
          </a:p>
          <a:p>
            <a:pPr lvl="1"/>
            <a:r>
              <a:rPr lang="en-US" dirty="0" smtClean="0">
                <a:hlinkClick r:id="rId2"/>
              </a:rPr>
              <a:t>Jim Gray</a:t>
            </a:r>
            <a:r>
              <a:rPr lang="en-US" dirty="0" smtClean="0">
                <a:hlinkClick r:id="rId2"/>
              </a:rPr>
              <a:t>´s last talk</a:t>
            </a:r>
            <a:endParaRPr lang="en-US" dirty="0" smtClean="0"/>
          </a:p>
          <a:p>
            <a:pPr lvl="1"/>
            <a:r>
              <a:rPr lang="en-US" dirty="0" smtClean="0">
                <a:hlinkClick r:id="rId3"/>
              </a:rPr>
              <a:t>4</a:t>
            </a:r>
            <a:r>
              <a:rPr lang="en-US" baseline="30000" dirty="0" smtClean="0">
                <a:hlinkClick r:id="rId3"/>
              </a:rPr>
              <a:t>th</a:t>
            </a:r>
            <a:r>
              <a:rPr lang="en-US" dirty="0" smtClean="0">
                <a:hlinkClick r:id="rId3"/>
              </a:rPr>
              <a:t> paradigm book</a:t>
            </a:r>
            <a:endParaRPr lang="en-US" dirty="0" smtClean="0"/>
          </a:p>
        </p:txBody>
      </p:sp>
    </p:spTree>
    <p:extLst>
      <p:ext uri="{BB962C8B-B14F-4D97-AF65-F5344CB8AC3E}">
        <p14:creationId xmlns:p14="http://schemas.microsoft.com/office/powerpoint/2010/main" val="3142447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Today:</a:t>
            </a:r>
          </a:p>
          <a:p>
            <a:pPr lvl="1"/>
            <a:r>
              <a:rPr lang="en-US" dirty="0" smtClean="0"/>
              <a:t>Introduction</a:t>
            </a:r>
            <a:endParaRPr lang="en-US" dirty="0" smtClean="0"/>
          </a:p>
          <a:p>
            <a:pPr lvl="1"/>
            <a:r>
              <a:rPr lang="en-US" b="1" dirty="0" smtClean="0"/>
              <a:t>Case-study: life science data</a:t>
            </a:r>
          </a:p>
          <a:p>
            <a:pPr lvl="2"/>
            <a:r>
              <a:rPr lang="en-US" b="1" dirty="0" smtClean="0"/>
              <a:t>Biology</a:t>
            </a:r>
          </a:p>
          <a:p>
            <a:pPr lvl="2"/>
            <a:r>
              <a:rPr lang="en-US" b="1" dirty="0" smtClean="0"/>
              <a:t>Biotechnology</a:t>
            </a:r>
          </a:p>
          <a:p>
            <a:pPr lvl="2"/>
            <a:r>
              <a:rPr lang="en-US" b="1" dirty="0" smtClean="0"/>
              <a:t>Computer science challenges</a:t>
            </a:r>
            <a:endParaRPr lang="en-US" b="1" dirty="0" smtClean="0"/>
          </a:p>
          <a:p>
            <a:pPr lvl="1"/>
            <a:r>
              <a:rPr lang="en-US" dirty="0" smtClean="0"/>
              <a:t>My research</a:t>
            </a:r>
            <a:endParaRPr lang="en-US" dirty="0" smtClean="0"/>
          </a:p>
          <a:p>
            <a:r>
              <a:rPr lang="en-US" dirty="0" smtClean="0"/>
              <a:t>15.10:</a:t>
            </a:r>
          </a:p>
          <a:p>
            <a:pPr lvl="1"/>
            <a:r>
              <a:rPr lang="en-US" dirty="0"/>
              <a:t>S</a:t>
            </a:r>
            <a:r>
              <a:rPr lang="en-US" dirty="0" smtClean="0"/>
              <a:t>torage</a:t>
            </a:r>
          </a:p>
          <a:p>
            <a:pPr lvl="1"/>
            <a:r>
              <a:rPr lang="en-US" dirty="0" smtClean="0"/>
              <a:t>Batch processing</a:t>
            </a:r>
          </a:p>
          <a:p>
            <a:r>
              <a:rPr lang="en-US" dirty="0" smtClean="0"/>
              <a:t>22.10</a:t>
            </a:r>
          </a:p>
          <a:p>
            <a:pPr lvl="1"/>
            <a:r>
              <a:rPr lang="en-US" dirty="0" smtClean="0"/>
              <a:t>Analytics</a:t>
            </a:r>
          </a:p>
          <a:p>
            <a:pPr lvl="1"/>
            <a:r>
              <a:rPr lang="en-US" dirty="0" smtClean="0"/>
              <a:t>Interactive processing</a:t>
            </a:r>
          </a:p>
          <a:p>
            <a:pPr lvl="1"/>
            <a:endParaRPr lang="en-US" dirty="0"/>
          </a:p>
        </p:txBody>
      </p:sp>
    </p:spTree>
    <p:extLst>
      <p:ext uri="{BB962C8B-B14F-4D97-AF65-F5344CB8AC3E}">
        <p14:creationId xmlns:p14="http://schemas.microsoft.com/office/powerpoint/2010/main" val="31591390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Biology</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215" y="1752600"/>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830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Cell</a:t>
            </a:r>
            <a:endParaRPr lang="en-US" dirty="0"/>
          </a:p>
        </p:txBody>
      </p:sp>
      <p:pic>
        <p:nvPicPr>
          <p:cNvPr id="3074" name="Picture 2" descr="http://upload.wikimedia.org/wikipedia/commons/thumb/5/5a/Average_prokaryote_cell-_en.svg/300px-Average_prokaryote_cell-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486400" cy="4462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5256"/>
            <a:ext cx="9143999" cy="369332"/>
          </a:xfrm>
          <a:prstGeom prst="rect">
            <a:avLst/>
          </a:prstGeom>
          <a:noFill/>
        </p:spPr>
        <p:txBody>
          <a:bodyPr wrap="square" rtlCol="0">
            <a:spAutoFit/>
          </a:bodyPr>
          <a:lstStyle/>
          <a:p>
            <a:pPr algn="ctr"/>
            <a:r>
              <a:rPr lang="en-US" dirty="0" smtClean="0"/>
              <a:t>Source: </a:t>
            </a:r>
            <a:r>
              <a:rPr lang="en-US" dirty="0" err="1" smtClean="0"/>
              <a:t>wikipedia</a:t>
            </a:r>
            <a:endParaRPr lang="en-US" dirty="0"/>
          </a:p>
        </p:txBody>
      </p:sp>
    </p:spTree>
    <p:extLst>
      <p:ext uri="{BB962C8B-B14F-4D97-AF65-F5344CB8AC3E}">
        <p14:creationId xmlns:p14="http://schemas.microsoft.com/office/powerpoint/2010/main" val="35765326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Mal_blaa_engelsk</Template>
  <TotalTime>490</TotalTime>
  <Words>1756</Words>
  <Application>Microsoft Macintosh PowerPoint</Application>
  <PresentationFormat>On-screen Show (4:3)</PresentationFormat>
  <Paragraphs>387</Paragraphs>
  <Slides>53</Slides>
  <Notes>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Mal_blaa_engelsk</vt:lpstr>
      <vt:lpstr>Data intensive computing</vt:lpstr>
      <vt:lpstr>“Data, data everywhere”</vt:lpstr>
      <vt:lpstr>Big Data Sources</vt:lpstr>
      <vt:lpstr>PowerPoint Presentation</vt:lpstr>
      <vt:lpstr>Outline</vt:lpstr>
      <vt:lpstr>Big data players</vt:lpstr>
      <vt:lpstr>Outline</vt:lpstr>
      <vt:lpstr>Biology</vt:lpstr>
      <vt:lpstr>1. Cell</vt:lpstr>
      <vt:lpstr>2. Evolution</vt:lpstr>
      <vt:lpstr>3. Genes</vt:lpstr>
      <vt:lpstr>4. Homeostasis</vt:lpstr>
      <vt:lpstr>5. Energy</vt:lpstr>
      <vt:lpstr>DNA</vt:lpstr>
      <vt:lpstr>Human Genome</vt:lpstr>
      <vt:lpstr>Genomics</vt:lpstr>
      <vt:lpstr>Genomics Instruments</vt:lpstr>
      <vt:lpstr>Microarrays to Next-generation Sequencing</vt:lpstr>
      <vt:lpstr>“What would you do if you could sequence everything?”</vt:lpstr>
      <vt:lpstr>Next Generation Sequencing (simplified)</vt:lpstr>
      <vt:lpstr>Biology (again)</vt:lpstr>
      <vt:lpstr>Chemistry</vt:lpstr>
      <vt:lpstr>Astronomy</vt:lpstr>
      <vt:lpstr>Image Analysis</vt:lpstr>
      <vt:lpstr>Base Calling</vt:lpstr>
      <vt:lpstr>PowerPoint Presentation</vt:lpstr>
      <vt:lpstr>Amzon AWS</vt:lpstr>
      <vt:lpstr>PowerPoint Presentation</vt:lpstr>
      <vt:lpstr>End-File Format (FASTQ)</vt:lpstr>
      <vt:lpstr>Sequence Analysis</vt:lpstr>
      <vt:lpstr>Big Data in Life Science</vt:lpstr>
      <vt:lpstr>How Bad Is It?</vt:lpstr>
      <vt:lpstr>Microarray Pipeline</vt:lpstr>
      <vt:lpstr>Microarray Pipeline</vt:lpstr>
      <vt:lpstr>Next-generation sequencing pipeline</vt:lpstr>
      <vt:lpstr>Next-generation sequencing – pipeline  (per Experiment)</vt:lpstr>
      <vt:lpstr>Cost of Sequence Based Screening (on Amazon EC2)</vt:lpstr>
      <vt:lpstr>Big Data in Science</vt:lpstr>
      <vt:lpstr>Scientific Storage Systems</vt:lpstr>
      <vt:lpstr>Life Sciences (in 2010)</vt:lpstr>
      <vt:lpstr>LHC vs. Life Sciences</vt:lpstr>
      <vt:lpstr>Life Science eInfrastructure</vt:lpstr>
      <vt:lpstr>Outline</vt:lpstr>
      <vt:lpstr>Main goal</vt:lpstr>
      <vt:lpstr>Motivation</vt:lpstr>
      <vt:lpstr>My Research Goals</vt:lpstr>
      <vt:lpstr>Google for Bioinformatics</vt:lpstr>
      <vt:lpstr>Computer Science Challenges</vt:lpstr>
      <vt:lpstr>Marine bioprospecting</vt:lpstr>
      <vt:lpstr>Compute Science Challenges</vt:lpstr>
      <vt:lpstr>A cure for cancer</vt:lpstr>
      <vt:lpstr>Computer Science Challenges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55</cp:revision>
  <dcterms:created xsi:type="dcterms:W3CDTF">2013-08-07T10:42:41Z</dcterms:created>
  <dcterms:modified xsi:type="dcterms:W3CDTF">2013-10-07T22:57:01Z</dcterms:modified>
</cp:coreProperties>
</file>