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293" r:id="rId3"/>
    <p:sldId id="260" r:id="rId4"/>
    <p:sldId id="261" r:id="rId5"/>
    <p:sldId id="265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4" r:id="rId25"/>
    <p:sldId id="287" r:id="rId26"/>
    <p:sldId id="288" r:id="rId27"/>
    <p:sldId id="289" r:id="rId28"/>
    <p:sldId id="290" r:id="rId29"/>
    <p:sldId id="291" r:id="rId30"/>
    <p:sldId id="304" r:id="rId31"/>
    <p:sldId id="283" r:id="rId32"/>
    <p:sldId id="285" r:id="rId33"/>
    <p:sldId id="292" r:id="rId34"/>
    <p:sldId id="295" r:id="rId35"/>
    <p:sldId id="294" r:id="rId36"/>
    <p:sldId id="296" r:id="rId37"/>
    <p:sldId id="297" r:id="rId38"/>
    <p:sldId id="298" r:id="rId39"/>
    <p:sldId id="299" r:id="rId40"/>
    <p:sldId id="305" r:id="rId41"/>
    <p:sldId id="300" r:id="rId42"/>
    <p:sldId id="286" r:id="rId43"/>
    <p:sldId id="301" r:id="rId44"/>
    <p:sldId id="302" r:id="rId45"/>
    <p:sldId id="303" r:id="rId46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 snapToGrid="0" snapToObjects="1">
      <p:cViewPr varScale="1">
        <p:scale>
          <a:sx n="142" d="100"/>
          <a:sy n="142" d="100"/>
        </p:scale>
        <p:origin x="-480" y="-112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Box</a:t>
            </a:r>
            <a:r>
              <a:rPr lang="en-US" baseline="0" dirty="0" smtClean="0"/>
              <a:t> 2.2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Box</a:t>
            </a:r>
            <a:r>
              <a:rPr lang="en-US" baseline="0" dirty="0" smtClean="0"/>
              <a:t> 2.1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85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Slightly modified</a:t>
            </a:r>
            <a:r>
              <a:rPr lang="en-US" baseline="0" dirty="0" smtClean="0"/>
              <a:t> table 3.1 from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2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Box</a:t>
            </a:r>
            <a:r>
              <a:rPr lang="en-US" baseline="0" dirty="0" smtClean="0"/>
              <a:t> 24.1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9/17/13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9/17/13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9/17/13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9/17/13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9/17/13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9/17/13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projects/ladis2009/talks/dean-keynote-ladis2009.pdf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Inf-2202 Concurrent and System Level Programming</a:t>
            </a:r>
          </a:p>
          <a:p>
            <a:r>
              <a:rPr lang="en-US" sz="2000" dirty="0" smtClean="0"/>
              <a:t>Fall 2013</a:t>
            </a:r>
          </a:p>
          <a:p>
            <a:r>
              <a:rPr lang="en-US" sz="2000" dirty="0" smtClean="0"/>
              <a:t>Lars Ailo Bongo (larsab@cs.uit.no)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technique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42530"/>
              </p:ext>
            </p:extLst>
          </p:nvPr>
        </p:nvGraphicFramePr>
        <p:xfrm>
          <a:off x="328613" y="1751013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968"/>
                <a:gridCol w="1865671"/>
                <a:gridCol w="2138516"/>
                <a:gridCol w="1862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Modeling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Post-prototype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Time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languages/ simulator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Trade-off</a:t>
                      </a:r>
                      <a:r>
                        <a:rPr lang="en-US" baseline="0" dirty="0" smtClean="0"/>
                        <a:t>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 Scalability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0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Response time, turnaround time, reaction time</a:t>
            </a:r>
          </a:p>
          <a:p>
            <a:pPr lvl="1"/>
            <a:r>
              <a:rPr lang="en-US" dirty="0" smtClean="0"/>
              <a:t>Throughput, bandwidth/ capacity</a:t>
            </a:r>
          </a:p>
          <a:p>
            <a:pPr lvl="1"/>
            <a:r>
              <a:rPr lang="en-US" dirty="0" smtClean="0"/>
              <a:t>Efficiency, utilization, idle time</a:t>
            </a:r>
          </a:p>
          <a:p>
            <a:pPr lvl="1"/>
            <a:r>
              <a:rPr lang="en-US" dirty="0" smtClean="0"/>
              <a:t>Reliability, availability, mean time to failure</a:t>
            </a:r>
          </a:p>
          <a:p>
            <a:pPr lvl="1"/>
            <a:r>
              <a:rPr lang="en-US" dirty="0" smtClean="0"/>
              <a:t>Cost/performance ratio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Energy </a:t>
            </a:r>
            <a:r>
              <a:rPr lang="en-US" dirty="0" err="1" smtClean="0"/>
              <a:t>effeciency</a:t>
            </a:r>
            <a:endParaRPr lang="en-US" dirty="0" smtClean="0"/>
          </a:p>
          <a:p>
            <a:r>
              <a:rPr lang="en-US" dirty="0" smtClean="0"/>
              <a:t>Mean, max, median, minimum?</a:t>
            </a:r>
          </a:p>
          <a:p>
            <a:r>
              <a:rPr lang="en-US" dirty="0" smtClean="0"/>
              <a:t>Variability</a:t>
            </a:r>
          </a:p>
          <a:p>
            <a:r>
              <a:rPr lang="en-US" dirty="0" smtClean="0"/>
              <a:t>Completeness</a:t>
            </a:r>
          </a:p>
        </p:txBody>
      </p:sp>
    </p:spTree>
    <p:extLst>
      <p:ext uri="{BB962C8B-B14F-4D97-AF65-F5344CB8AC3E}">
        <p14:creationId xmlns:p14="http://schemas.microsoft.com/office/powerpoint/2010/main" val="249219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</a:p>
          <a:p>
            <a:r>
              <a:rPr lang="en-US" dirty="0" smtClean="0"/>
              <a:t>Measurable</a:t>
            </a:r>
          </a:p>
          <a:p>
            <a:r>
              <a:rPr lang="en-US" dirty="0" smtClean="0"/>
              <a:t>Acceptable</a:t>
            </a:r>
          </a:p>
          <a:p>
            <a:r>
              <a:rPr lang="en-US" dirty="0" smtClean="0"/>
              <a:t>Realizable</a:t>
            </a:r>
          </a:p>
          <a:p>
            <a:r>
              <a:rPr lang="en-US" dirty="0" smtClean="0"/>
              <a:t>Thorough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0300" y="1751183"/>
            <a:ext cx="391584" cy="2267752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b="1" dirty="0" smtClean="0"/>
              <a:t>Measurement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73758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Essence: monitor the system while it is being subjected to a particular workload</a:t>
            </a:r>
          </a:p>
          <a:p>
            <a:pPr lvl="1"/>
            <a:r>
              <a:rPr lang="en-US" dirty="0" smtClean="0"/>
              <a:t>Need to understand system</a:t>
            </a:r>
          </a:p>
          <a:p>
            <a:pPr lvl="1"/>
            <a:r>
              <a:rPr lang="en-US" dirty="0" smtClean="0"/>
              <a:t>Need to understand how system is used (workload)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different types of workloads?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Which workloads are used in related work?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are representative workload types selected?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is the measured workload data summarized?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is the system performance monitored?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the workload be placed on the system in a controlled manner?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are the evaluation results presented?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2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workload</a:t>
            </a:r>
          </a:p>
          <a:p>
            <a:pPr lvl="1"/>
            <a:r>
              <a:rPr lang="en-US" dirty="0" smtClean="0"/>
              <a:t>Obviously realistic</a:t>
            </a:r>
          </a:p>
          <a:p>
            <a:pPr lvl="1"/>
            <a:r>
              <a:rPr lang="en-US" dirty="0" smtClean="0"/>
              <a:t>Difficult to repeat</a:t>
            </a:r>
          </a:p>
          <a:p>
            <a:r>
              <a:rPr lang="en-US" dirty="0" smtClean="0"/>
              <a:t>Synthetic workload</a:t>
            </a:r>
          </a:p>
          <a:p>
            <a:pPr lvl="1"/>
            <a:r>
              <a:rPr lang="en-US" dirty="0" smtClean="0"/>
              <a:t>Similar characteristics to real workload</a:t>
            </a:r>
          </a:p>
          <a:p>
            <a:pPr lvl="1"/>
            <a:r>
              <a:rPr lang="en-US" dirty="0" smtClean="0"/>
              <a:t>Easier to work with (port, scale, repeat, analyze)</a:t>
            </a:r>
          </a:p>
          <a:p>
            <a:pPr lvl="1"/>
            <a:r>
              <a:rPr lang="en-US" dirty="0" smtClean="0"/>
              <a:t>Micro-benchmark: measure one type of operation</a:t>
            </a:r>
          </a:p>
          <a:p>
            <a:pPr lvl="1"/>
            <a:r>
              <a:rPr lang="en-US" dirty="0" smtClean="0"/>
              <a:t>Kernel: small part of application</a:t>
            </a:r>
          </a:p>
          <a:p>
            <a:pPr lvl="1"/>
            <a:r>
              <a:rPr lang="en-US" dirty="0" smtClean="0"/>
              <a:t>Synthetic program: simplified application</a:t>
            </a:r>
          </a:p>
          <a:p>
            <a:pPr lvl="1"/>
            <a:r>
              <a:rPr lang="en-US" dirty="0" smtClean="0"/>
              <a:t>Benchmark: one (or more) applications</a:t>
            </a:r>
          </a:p>
        </p:txBody>
      </p:sp>
    </p:spTree>
    <p:extLst>
      <p:ext uri="{BB962C8B-B14F-4D97-AF65-F5344CB8AC3E}">
        <p14:creationId xmlns:p14="http://schemas.microsoft.com/office/powerpoint/2010/main" val="8686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 exercised</a:t>
            </a:r>
          </a:p>
          <a:p>
            <a:r>
              <a:rPr lang="en-US" dirty="0" smtClean="0"/>
              <a:t>Level of detail</a:t>
            </a:r>
          </a:p>
          <a:p>
            <a:r>
              <a:rPr lang="en-US" dirty="0" smtClean="0"/>
              <a:t>Representativeness</a:t>
            </a:r>
          </a:p>
          <a:p>
            <a:r>
              <a:rPr lang="en-US" dirty="0" smtClean="0"/>
              <a:t>Repeatability</a:t>
            </a:r>
          </a:p>
        </p:txBody>
      </p:sp>
    </p:spTree>
    <p:extLst>
      <p:ext uri="{BB962C8B-B14F-4D97-AF65-F5344CB8AC3E}">
        <p14:creationId xmlns:p14="http://schemas.microsoft.com/office/powerpoint/2010/main" val="423527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statistical techniques</a:t>
            </a:r>
          </a:p>
          <a:p>
            <a:r>
              <a:rPr lang="en-US" dirty="0" smtClean="0"/>
              <a:t>Will skip this part</a:t>
            </a:r>
          </a:p>
        </p:txBody>
      </p:sp>
    </p:spTree>
    <p:extLst>
      <p:ext uri="{BB962C8B-B14F-4D97-AF65-F5344CB8AC3E}">
        <p14:creationId xmlns:p14="http://schemas.microsoft.com/office/powerpoint/2010/main" val="332075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tool to observe activities in a system</a:t>
            </a:r>
          </a:p>
          <a:p>
            <a:pPr lvl="1"/>
            <a:r>
              <a:rPr lang="en-US" dirty="0" smtClean="0"/>
              <a:t>Observe performance</a:t>
            </a:r>
          </a:p>
          <a:p>
            <a:pPr lvl="1"/>
            <a:r>
              <a:rPr lang="en-US" dirty="0" smtClean="0"/>
              <a:t>Collect performance statistics</a:t>
            </a:r>
          </a:p>
          <a:p>
            <a:pPr lvl="1"/>
            <a:r>
              <a:rPr lang="en-US" dirty="0" smtClean="0"/>
              <a:t>Analyze the data</a:t>
            </a:r>
          </a:p>
          <a:p>
            <a:pPr lvl="1"/>
            <a:r>
              <a:rPr lang="en-US" dirty="0" smtClean="0"/>
              <a:t>Display results</a:t>
            </a:r>
          </a:p>
          <a:p>
            <a:r>
              <a:rPr lang="en-US" dirty="0" smtClean="0"/>
              <a:t>Central part of any performance measurement</a:t>
            </a:r>
          </a:p>
        </p:txBody>
      </p:sp>
    </p:spTree>
    <p:extLst>
      <p:ext uri="{BB962C8B-B14F-4D97-AF65-F5344CB8AC3E}">
        <p14:creationId xmlns:p14="http://schemas.microsoft.com/office/powerpoint/2010/main" val="93618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Event: change in system state</a:t>
            </a:r>
          </a:p>
          <a:p>
            <a:r>
              <a:rPr lang="en-US" dirty="0" smtClean="0"/>
              <a:t>Trace: log of events (with timestamps and additional information)</a:t>
            </a:r>
          </a:p>
          <a:p>
            <a:r>
              <a:rPr lang="en-US" dirty="0" smtClean="0"/>
              <a:t>Overhead: perturbation</a:t>
            </a:r>
          </a:p>
          <a:p>
            <a:r>
              <a:rPr lang="en-US" dirty="0" smtClean="0"/>
              <a:t>Domain: set of observable activities</a:t>
            </a:r>
          </a:p>
          <a:p>
            <a:r>
              <a:rPr lang="en-US" dirty="0" smtClean="0"/>
              <a:t>Input rate/ sample rate: maximum frequency of events that can be observed</a:t>
            </a:r>
          </a:p>
          <a:p>
            <a:r>
              <a:rPr lang="en-US" dirty="0" smtClean="0"/>
              <a:t>Resolution: coarseness of the observed information</a:t>
            </a:r>
          </a:p>
          <a:p>
            <a:r>
              <a:rPr lang="en-US" dirty="0" smtClean="0"/>
              <a:t>Input width: event size (rate * width = storage overhead)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0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/ recommended reading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393" y="2006989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5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Software/ hardware</a:t>
            </a:r>
          </a:p>
          <a:p>
            <a:r>
              <a:rPr lang="en-US" dirty="0" smtClean="0"/>
              <a:t>Online/ offline</a:t>
            </a:r>
          </a:p>
          <a:p>
            <a:r>
              <a:rPr lang="en-US" dirty="0" smtClean="0"/>
              <a:t>Sampling / event-driven</a:t>
            </a:r>
          </a:p>
          <a:p>
            <a:r>
              <a:rPr lang="en-US" dirty="0" smtClean="0"/>
              <a:t>Automated analysis?</a:t>
            </a:r>
            <a:endParaRPr lang="en-US" dirty="0" smtClean="0"/>
          </a:p>
          <a:p>
            <a:r>
              <a:rPr lang="en-US" dirty="0" smtClean="0"/>
              <a:t>Adaptive system?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48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monitor -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mechanism: trap, trace, timer</a:t>
            </a:r>
          </a:p>
          <a:p>
            <a:r>
              <a:rPr lang="en-US" dirty="0" smtClean="0"/>
              <a:t>Buffer size and number of buffers</a:t>
            </a:r>
          </a:p>
          <a:p>
            <a:r>
              <a:rPr lang="en-US" dirty="0" smtClean="0"/>
              <a:t>Buffer overflow</a:t>
            </a:r>
          </a:p>
          <a:p>
            <a:r>
              <a:rPr lang="en-US" dirty="0" smtClean="0"/>
              <a:t>Data compression or online analysis</a:t>
            </a:r>
          </a:p>
          <a:p>
            <a:r>
              <a:rPr lang="en-US" dirty="0" smtClean="0"/>
              <a:t>On/off switch</a:t>
            </a:r>
          </a:p>
          <a:p>
            <a:r>
              <a:rPr lang="en-US" dirty="0" smtClean="0"/>
              <a:t>Programming language</a:t>
            </a:r>
          </a:p>
          <a:p>
            <a:r>
              <a:rPr lang="en-US" dirty="0" smtClean="0"/>
              <a:t>Priority</a:t>
            </a:r>
          </a:p>
          <a:p>
            <a:r>
              <a:rPr lang="en-US" dirty="0" smtClean="0"/>
              <a:t>Exception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1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monitor – common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Management: decide what parameters and states to change</a:t>
            </a:r>
          </a:p>
          <a:p>
            <a:r>
              <a:rPr lang="en-US" dirty="0" smtClean="0"/>
              <a:t>Console: control system parameters and states</a:t>
            </a:r>
          </a:p>
          <a:p>
            <a:r>
              <a:rPr lang="en-US" dirty="0" smtClean="0"/>
              <a:t>Interpretation: make use of results</a:t>
            </a:r>
          </a:p>
          <a:p>
            <a:r>
              <a:rPr lang="en-US" dirty="0" smtClean="0"/>
              <a:t>Presentation: present analysis results</a:t>
            </a:r>
          </a:p>
          <a:p>
            <a:r>
              <a:rPr lang="en-US" dirty="0" smtClean="0"/>
              <a:t>Analysis: analyze gathered data</a:t>
            </a:r>
          </a:p>
          <a:p>
            <a:r>
              <a:rPr lang="en-US" dirty="0" smtClean="0"/>
              <a:t>Collection: collect gathered data</a:t>
            </a:r>
          </a:p>
          <a:p>
            <a:r>
              <a:rPr lang="en-US" dirty="0" smtClean="0"/>
              <a:t>Observation: gather raw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0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monitor – common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Management</a:t>
            </a:r>
          </a:p>
          <a:p>
            <a:r>
              <a:rPr lang="en-US" dirty="0" smtClean="0"/>
              <a:t>Console</a:t>
            </a:r>
          </a:p>
          <a:p>
            <a:r>
              <a:rPr lang="en-US" dirty="0" smtClean="0"/>
              <a:t>Interpretation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Collection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Decide what parameters and states to change</a:t>
            </a:r>
          </a:p>
          <a:p>
            <a:pPr lvl="1"/>
            <a:r>
              <a:rPr lang="en-US" dirty="0" smtClean="0"/>
              <a:t>Implicit spying (for example monitor a bus)</a:t>
            </a:r>
          </a:p>
          <a:p>
            <a:pPr lvl="1"/>
            <a:r>
              <a:rPr lang="en-US" dirty="0" smtClean="0"/>
              <a:t>Explicit instrumentation (add timer calls)</a:t>
            </a:r>
          </a:p>
          <a:p>
            <a:pPr lvl="1"/>
            <a:r>
              <a:rPr lang="en-US" dirty="0" smtClean="0"/>
              <a:t>Probing (send requests)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obtain maximum  information with minimum number of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23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(performance) variable</a:t>
            </a:r>
          </a:p>
          <a:p>
            <a:r>
              <a:rPr lang="en-US" dirty="0" smtClean="0"/>
              <a:t>Factors</a:t>
            </a:r>
          </a:p>
          <a:p>
            <a:r>
              <a:rPr lang="en-US" dirty="0" smtClean="0"/>
              <a:t>Levels</a:t>
            </a:r>
          </a:p>
          <a:p>
            <a:r>
              <a:rPr lang="en-US" dirty="0" smtClean="0"/>
              <a:t>Primary factors</a:t>
            </a:r>
          </a:p>
          <a:p>
            <a:r>
              <a:rPr lang="en-US" dirty="0" smtClean="0"/>
              <a:t>Secondary factors</a:t>
            </a:r>
          </a:p>
          <a:p>
            <a:r>
              <a:rPr lang="en-US" dirty="0" smtClean="0"/>
              <a:t>Replication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Experimental unit</a:t>
            </a:r>
          </a:p>
          <a:p>
            <a:r>
              <a:rPr lang="en-US" dirty="0" smtClean="0"/>
              <a:t>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1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Unclear goals</a:t>
            </a:r>
          </a:p>
          <a:p>
            <a:r>
              <a:rPr lang="en-US" dirty="0" smtClean="0"/>
              <a:t>Ignoring variation due to experimental variation</a:t>
            </a:r>
          </a:p>
          <a:p>
            <a:r>
              <a:rPr lang="en-US" dirty="0" smtClean="0"/>
              <a:t>Not controlling important parameters</a:t>
            </a:r>
          </a:p>
          <a:p>
            <a:r>
              <a:rPr lang="en-US" dirty="0" smtClean="0"/>
              <a:t>Not isolating different factors</a:t>
            </a:r>
          </a:p>
          <a:p>
            <a:r>
              <a:rPr lang="en-US" dirty="0" smtClean="0"/>
              <a:t>Using simple one-factor-at-a-time design</a:t>
            </a:r>
          </a:p>
          <a:p>
            <a:r>
              <a:rPr lang="en-US" dirty="0" smtClean="0"/>
              <a:t>Conducting to many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4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Start with a typical configuration</a:t>
            </a:r>
          </a:p>
          <a:p>
            <a:pPr lvl="1"/>
            <a:r>
              <a:rPr lang="en-US" dirty="0" smtClean="0"/>
              <a:t>Vary one factor at a time</a:t>
            </a:r>
          </a:p>
          <a:p>
            <a:pPr lvl="1"/>
            <a:r>
              <a:rPr lang="en-US" dirty="0" smtClean="0"/>
              <a:t>Analyze how that factor effects performance</a:t>
            </a:r>
          </a:p>
          <a:p>
            <a:pPr lvl="1"/>
            <a:r>
              <a:rPr lang="en-US" dirty="0" smtClean="0"/>
              <a:t>Advantage: few experiments</a:t>
            </a:r>
          </a:p>
          <a:p>
            <a:pPr lvl="1"/>
            <a:r>
              <a:rPr lang="en-US" dirty="0" smtClean="0"/>
              <a:t>Disadvantage: not statistically efficient, does not take into account factor interaction</a:t>
            </a:r>
          </a:p>
          <a:p>
            <a:pPr lvl="1"/>
            <a:r>
              <a:rPr lang="en-US" dirty="0" smtClean="0"/>
              <a:t>Not recommended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17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design</a:t>
            </a:r>
          </a:p>
          <a:p>
            <a:r>
              <a:rPr lang="en-US" dirty="0" smtClean="0"/>
              <a:t>Full factorial design</a:t>
            </a:r>
          </a:p>
          <a:p>
            <a:pPr lvl="1"/>
            <a:r>
              <a:rPr lang="en-US" dirty="0" smtClean="0"/>
              <a:t>Utilize every possible combination of all levels of all factors</a:t>
            </a:r>
          </a:p>
          <a:p>
            <a:pPr lvl="1"/>
            <a:r>
              <a:rPr lang="en-US" dirty="0" smtClean="0"/>
              <a:t>Advantage: full coverage</a:t>
            </a:r>
          </a:p>
          <a:p>
            <a:pPr lvl="1"/>
            <a:r>
              <a:rPr lang="en-US" dirty="0" smtClean="0"/>
              <a:t>Disadvantage: cost of study</a:t>
            </a:r>
          </a:p>
          <a:p>
            <a:pPr lvl="1"/>
            <a:r>
              <a:rPr lang="en-US" dirty="0" smtClean="0"/>
              <a:t>In practice:</a:t>
            </a:r>
          </a:p>
          <a:p>
            <a:pPr lvl="2"/>
            <a:r>
              <a:rPr lang="en-US" dirty="0" smtClean="0"/>
              <a:t>Reduce number of levels per factor</a:t>
            </a:r>
          </a:p>
          <a:p>
            <a:pPr lvl="2"/>
            <a:r>
              <a:rPr lang="en-US" dirty="0" smtClean="0"/>
              <a:t>Reduce the number of factors</a:t>
            </a:r>
          </a:p>
          <a:p>
            <a:pPr lvl="2"/>
            <a:r>
              <a:rPr lang="en-US" dirty="0" smtClean="0"/>
              <a:t>Use fractional design</a:t>
            </a:r>
          </a:p>
          <a:p>
            <a:pPr lvl="1"/>
            <a:r>
              <a:rPr lang="en-US" dirty="0" smtClean="0"/>
              <a:t>Most commonly used in systems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15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design</a:t>
            </a:r>
          </a:p>
          <a:p>
            <a:r>
              <a:rPr lang="en-US" dirty="0" smtClean="0"/>
              <a:t>Full factorial design</a:t>
            </a:r>
          </a:p>
          <a:p>
            <a:r>
              <a:rPr lang="en-US" dirty="0" smtClean="0"/>
              <a:t>Fractional factorial design</a:t>
            </a:r>
          </a:p>
          <a:p>
            <a:pPr lvl="1"/>
            <a:r>
              <a:rPr lang="en-US" dirty="0" smtClean="0"/>
              <a:t>If full factorial design not practical</a:t>
            </a:r>
          </a:p>
          <a:p>
            <a:pPr lvl="1"/>
            <a:r>
              <a:rPr lang="en-US" dirty="0" smtClean="0"/>
              <a:t>Change several factors at a time</a:t>
            </a:r>
          </a:p>
          <a:p>
            <a:pPr lvl="1"/>
            <a:r>
              <a:rPr lang="en-US" dirty="0" smtClean="0"/>
              <a:t>Must know how to design such an experiment (not covered 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87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steps (for your master thesis)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a good paper with related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Study experiment goals and </a:t>
            </a:r>
            <a:r>
              <a:rPr lang="en-US" dirty="0" smtClean="0"/>
              <a:t>presentation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experimental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Copy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Conduct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02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with the monitored data</a:t>
            </a:r>
          </a:p>
          <a:p>
            <a:pPr lvl="1"/>
            <a:r>
              <a:rPr lang="en-US" dirty="0" smtClean="0"/>
              <a:t>Performance tuning</a:t>
            </a:r>
          </a:p>
          <a:p>
            <a:pPr lvl="1"/>
            <a:r>
              <a:rPr lang="en-US" dirty="0" smtClean="0"/>
              <a:t>Capacity tuning</a:t>
            </a:r>
          </a:p>
          <a:p>
            <a:r>
              <a:rPr lang="en-US" dirty="0" smtClean="0"/>
              <a:t>How to present the results</a:t>
            </a:r>
          </a:p>
          <a:p>
            <a:r>
              <a:rPr lang="en-US" dirty="0" smtClean="0"/>
              <a:t>How to cheat when presenting the results</a:t>
            </a:r>
          </a:p>
          <a:p>
            <a:r>
              <a:rPr lang="en-US" dirty="0" smtClean="0"/>
              <a:t>Probability theory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Experimental analysis</a:t>
            </a:r>
          </a:p>
        </p:txBody>
      </p:sp>
    </p:spTree>
    <p:extLst>
      <p:ext uri="{BB962C8B-B14F-4D97-AF65-F5344CB8AC3E}">
        <p14:creationId xmlns:p14="http://schemas.microsoft.com/office/powerpoint/2010/main" val="330808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b="1" dirty="0" smtClean="0"/>
              <a:t>Simulation</a:t>
            </a:r>
          </a:p>
          <a:p>
            <a:pPr lvl="1"/>
            <a:r>
              <a:rPr lang="en-US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4996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Simulation</a:t>
            </a:r>
            <a:r>
              <a:rPr lang="en-US" dirty="0"/>
              <a:t> is the imitation of the operation of a real-world process or system over time [</a:t>
            </a:r>
            <a:r>
              <a:rPr lang="en-US" dirty="0" err="1"/>
              <a:t>wikipedia</a:t>
            </a:r>
            <a:r>
              <a:rPr lang="en-US" dirty="0" smtClean="0"/>
              <a:t>]</a:t>
            </a:r>
          </a:p>
          <a:p>
            <a:r>
              <a:rPr lang="en-US" dirty="0" smtClean="0"/>
              <a:t>If system is not available</a:t>
            </a:r>
          </a:p>
          <a:p>
            <a:r>
              <a:rPr lang="en-US" dirty="0" smtClean="0"/>
              <a:t>If experimental environment is not available </a:t>
            </a:r>
          </a:p>
          <a:p>
            <a:r>
              <a:rPr lang="en-US" dirty="0" smtClean="0"/>
              <a:t>Easy to compare several alternatives (workloads, designs, environments)</a:t>
            </a:r>
          </a:p>
          <a:p>
            <a:r>
              <a:rPr lang="en-US" dirty="0" smtClean="0"/>
              <a:t>Must be designed to provide realistic results</a:t>
            </a:r>
          </a:p>
          <a:p>
            <a:r>
              <a:rPr lang="en-US" dirty="0" smtClean="0"/>
              <a:t>Many simulators available</a:t>
            </a:r>
          </a:p>
          <a:p>
            <a:r>
              <a:rPr lang="en-US" dirty="0" smtClean="0"/>
              <a:t>Can simulate a part of a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67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developing:</a:t>
            </a:r>
          </a:p>
          <a:p>
            <a:pPr lvl="1"/>
            <a:r>
              <a:rPr lang="en-US" dirty="0" smtClean="0"/>
              <a:t>Is the goal properly specified?</a:t>
            </a:r>
          </a:p>
          <a:p>
            <a:pPr lvl="1"/>
            <a:r>
              <a:rPr lang="en-US" dirty="0" smtClean="0"/>
              <a:t>Is the level of detail appropriate for the goal?</a:t>
            </a:r>
          </a:p>
          <a:p>
            <a:r>
              <a:rPr lang="en-US" dirty="0" smtClean="0"/>
              <a:t>Checks during development</a:t>
            </a:r>
          </a:p>
          <a:p>
            <a:pPr lvl="1"/>
            <a:r>
              <a:rPr lang="en-US" dirty="0" smtClean="0"/>
              <a:t>Is the model reviewed regularly eh end user?</a:t>
            </a:r>
          </a:p>
          <a:p>
            <a:pPr lvl="1"/>
            <a:r>
              <a:rPr lang="en-US" dirty="0" smtClean="0"/>
              <a:t>Is the model documented?</a:t>
            </a:r>
          </a:p>
          <a:p>
            <a:r>
              <a:rPr lang="en-US" dirty="0" smtClean="0"/>
              <a:t>Checks during simulation:</a:t>
            </a:r>
          </a:p>
          <a:p>
            <a:pPr lvl="1"/>
            <a:r>
              <a:rPr lang="en-US" dirty="0" smtClean="0"/>
              <a:t>Is the simulation length appropriate?</a:t>
            </a:r>
          </a:p>
          <a:p>
            <a:pPr lvl="1"/>
            <a:r>
              <a:rPr lang="en-US" dirty="0" smtClean="0"/>
              <a:t>Are the initial transients removed before computation?</a:t>
            </a:r>
          </a:p>
          <a:p>
            <a:pPr lvl="1"/>
            <a:r>
              <a:rPr lang="en-US" dirty="0" smtClean="0"/>
              <a:t>Has the model been verified thoroughly?</a:t>
            </a:r>
          </a:p>
          <a:p>
            <a:pPr lvl="1"/>
            <a:r>
              <a:rPr lang="en-US" dirty="0" smtClean="0"/>
              <a:t>Has the model been validated before using its results?</a:t>
            </a:r>
          </a:p>
          <a:p>
            <a:pPr lvl="1"/>
            <a:r>
              <a:rPr lang="en-US" dirty="0" smtClean="0"/>
              <a:t>If there are any surprising results, have they been validated?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449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Inappropriate level of detail</a:t>
            </a:r>
          </a:p>
          <a:p>
            <a:r>
              <a:rPr lang="en-US" dirty="0" smtClean="0"/>
              <a:t>Improper language</a:t>
            </a:r>
          </a:p>
          <a:p>
            <a:r>
              <a:rPr lang="en-US" dirty="0" smtClean="0"/>
              <a:t>Unverified models</a:t>
            </a:r>
          </a:p>
          <a:p>
            <a:r>
              <a:rPr lang="en-US" dirty="0" smtClean="0"/>
              <a:t>Invalid models</a:t>
            </a:r>
          </a:p>
          <a:p>
            <a:r>
              <a:rPr lang="en-US" dirty="0" smtClean="0"/>
              <a:t>Improperly handled initial conditions</a:t>
            </a:r>
          </a:p>
          <a:p>
            <a:r>
              <a:rPr lang="en-US" dirty="0" smtClean="0"/>
              <a:t>Too short simulations</a:t>
            </a:r>
          </a:p>
          <a:p>
            <a:r>
              <a:rPr lang="en-US" dirty="0" smtClean="0"/>
              <a:t>Poor random-number generators or seeds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30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Emulation</a:t>
            </a:r>
            <a:r>
              <a:rPr lang="en-US" dirty="0" smtClean="0"/>
              <a:t>: duplicate functions of guest system on host</a:t>
            </a:r>
          </a:p>
          <a:p>
            <a:pPr lvl="1"/>
            <a:r>
              <a:rPr lang="en-US" dirty="0" smtClean="0"/>
              <a:t>Focus: exact reproduction of behavior</a:t>
            </a:r>
          </a:p>
          <a:p>
            <a:r>
              <a:rPr lang="en-US" b="1" dirty="0" smtClean="0"/>
              <a:t>State variables</a:t>
            </a:r>
            <a:r>
              <a:rPr lang="en-US" dirty="0" smtClean="0"/>
              <a:t>: defines state of system</a:t>
            </a:r>
          </a:p>
          <a:p>
            <a:r>
              <a:rPr lang="en-US" b="1" dirty="0" smtClean="0"/>
              <a:t>Event: </a:t>
            </a:r>
            <a:r>
              <a:rPr lang="en-US" dirty="0" smtClean="0"/>
              <a:t>change in system state</a:t>
            </a:r>
          </a:p>
          <a:p>
            <a:r>
              <a:rPr lang="en-US" b="1" dirty="0" smtClean="0"/>
              <a:t>Continuous-time model: </a:t>
            </a:r>
            <a:r>
              <a:rPr lang="en-US" dirty="0" smtClean="0"/>
              <a:t>system state is defined at all times</a:t>
            </a:r>
          </a:p>
          <a:p>
            <a:r>
              <a:rPr lang="en-US" b="1" dirty="0" smtClean="0"/>
              <a:t>Discrete-time model:</a:t>
            </a:r>
            <a:r>
              <a:rPr lang="en-US" dirty="0" smtClean="0"/>
              <a:t> system state only defined at particular instants of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45330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Continuous state model</a:t>
            </a:r>
          </a:p>
          <a:p>
            <a:r>
              <a:rPr lang="en-US" b="1" dirty="0" smtClean="0"/>
              <a:t>Discrete state model</a:t>
            </a:r>
          </a:p>
          <a:p>
            <a:r>
              <a:rPr lang="en-US" b="1" dirty="0" smtClean="0"/>
              <a:t>Deterministic model: </a:t>
            </a:r>
            <a:r>
              <a:rPr lang="en-US" dirty="0" smtClean="0"/>
              <a:t>output can be predicted with certainty</a:t>
            </a:r>
          </a:p>
          <a:p>
            <a:r>
              <a:rPr lang="en-US" b="1" dirty="0" smtClean="0"/>
              <a:t>Probabilistic model: </a:t>
            </a:r>
            <a:r>
              <a:rPr lang="en-US" dirty="0" smtClean="0"/>
              <a:t>different result for same input parameters</a:t>
            </a:r>
          </a:p>
          <a:p>
            <a:r>
              <a:rPr lang="en-US" b="1" dirty="0" smtClean="0"/>
              <a:t>Static model: </a:t>
            </a:r>
            <a:r>
              <a:rPr lang="en-US" dirty="0" smtClean="0"/>
              <a:t> time is not a variable</a:t>
            </a:r>
          </a:p>
          <a:p>
            <a:r>
              <a:rPr lang="en-US" b="1" dirty="0" smtClean="0"/>
              <a:t>Dynamic model: </a:t>
            </a:r>
            <a:r>
              <a:rPr lang="en-US" dirty="0" smtClean="0"/>
              <a:t>time is a </a:t>
            </a:r>
            <a:r>
              <a:rPr lang="en-US" dirty="0" err="1" smtClean="0"/>
              <a:t>variale</a:t>
            </a:r>
            <a:endParaRPr lang="en-US" dirty="0" smtClean="0"/>
          </a:p>
          <a:p>
            <a:r>
              <a:rPr lang="en-US" b="1" dirty="0" smtClean="0"/>
              <a:t>Linear model</a:t>
            </a:r>
          </a:p>
          <a:p>
            <a:r>
              <a:rPr lang="en-US" b="1" dirty="0" smtClean="0"/>
              <a:t>Non-linear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3121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Open model</a:t>
            </a:r>
            <a:r>
              <a:rPr lang="en-US" dirty="0" smtClean="0"/>
              <a:t>: input is external to model</a:t>
            </a:r>
          </a:p>
          <a:p>
            <a:r>
              <a:rPr lang="en-US" b="1" dirty="0" smtClean="0"/>
              <a:t>Closed model</a:t>
            </a:r>
            <a:r>
              <a:rPr lang="en-US" dirty="0" smtClean="0"/>
              <a:t>: no external input</a:t>
            </a:r>
          </a:p>
          <a:p>
            <a:r>
              <a:rPr lang="en-US" b="1" dirty="0" smtClean="0"/>
              <a:t>Stable model</a:t>
            </a:r>
            <a:r>
              <a:rPr lang="en-US" dirty="0" smtClean="0"/>
              <a:t>: behavior settles eventually</a:t>
            </a:r>
          </a:p>
          <a:p>
            <a:r>
              <a:rPr lang="en-US" b="1" dirty="0" smtClean="0"/>
              <a:t>Unstable model: </a:t>
            </a:r>
            <a:r>
              <a:rPr lang="en-US" dirty="0" smtClean="0"/>
              <a:t>behavior consciously changing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99223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Emulation</a:t>
            </a:r>
          </a:p>
          <a:p>
            <a:r>
              <a:rPr lang="en-US" dirty="0" smtClean="0"/>
              <a:t>Monte Carlo</a:t>
            </a:r>
          </a:p>
          <a:p>
            <a:r>
              <a:rPr lang="en-US" dirty="0" smtClean="0"/>
              <a:t>Trace-driven</a:t>
            </a:r>
          </a:p>
          <a:p>
            <a:r>
              <a:rPr lang="en-US" dirty="0" smtClean="0"/>
              <a:t>Discrete-event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8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languages (</a:t>
            </a:r>
            <a:r>
              <a:rPr lang="en-US" dirty="0" err="1" smtClean="0"/>
              <a:t>Simula</a:t>
            </a:r>
            <a:r>
              <a:rPr lang="en-US" dirty="0" smtClean="0"/>
              <a:t> I, </a:t>
            </a:r>
            <a:r>
              <a:rPr lang="en-US" dirty="0" err="1" smtClean="0"/>
              <a:t>Simula</a:t>
            </a:r>
            <a:r>
              <a:rPr lang="en-US" dirty="0" smtClean="0"/>
              <a:t> 67)</a:t>
            </a:r>
          </a:p>
          <a:p>
            <a:r>
              <a:rPr lang="en-US" dirty="0" smtClean="0"/>
              <a:t>Ole-Johan Dahl, Kristen </a:t>
            </a:r>
            <a:r>
              <a:rPr lang="en-US" dirty="0" err="1" smtClean="0"/>
              <a:t>Nygaard</a:t>
            </a:r>
            <a:endParaRPr lang="en-US" dirty="0" smtClean="0"/>
          </a:p>
          <a:p>
            <a:pPr lvl="1"/>
            <a:r>
              <a:rPr lang="en-US" dirty="0" err="1" smtClean="0"/>
              <a:t>Norsk</a:t>
            </a:r>
            <a:r>
              <a:rPr lang="en-US" dirty="0" smtClean="0"/>
              <a:t> </a:t>
            </a:r>
            <a:r>
              <a:rPr lang="en-US" dirty="0" err="1" smtClean="0"/>
              <a:t>Regnesentral</a:t>
            </a:r>
            <a:r>
              <a:rPr lang="en-US" dirty="0" smtClean="0"/>
              <a:t>, 1960s</a:t>
            </a:r>
          </a:p>
          <a:p>
            <a:r>
              <a:rPr lang="en-US" dirty="0" smtClean="0"/>
              <a:t>First object oriented language</a:t>
            </a:r>
          </a:p>
          <a:p>
            <a:r>
              <a:rPr lang="en-US" dirty="0" smtClean="0"/>
              <a:t>Turing award 2001</a:t>
            </a:r>
          </a:p>
          <a:p>
            <a:r>
              <a:rPr lang="en-US" dirty="0" smtClean="0"/>
              <a:t>IEEE John von Neumann Medal 2002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930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simulation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773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b="1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4996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mathematical model</a:t>
            </a:r>
            <a:r>
              <a:rPr lang="en-US" dirty="0"/>
              <a:t> is a description of </a:t>
            </a:r>
            <a:r>
              <a:rPr lang="en-US" dirty="0" smtClean="0"/>
              <a:t>a system using mathematical </a:t>
            </a:r>
            <a:r>
              <a:rPr lang="en-US" dirty="0"/>
              <a:t>concepts and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Very cost effective</a:t>
            </a:r>
          </a:p>
          <a:p>
            <a:r>
              <a:rPr lang="en-US" dirty="0" smtClean="0"/>
              <a:t>Limited detail</a:t>
            </a:r>
          </a:p>
        </p:txBody>
      </p:sp>
    </p:spTree>
    <p:extLst>
      <p:ext uri="{BB962C8B-B14F-4D97-AF65-F5344CB8AC3E}">
        <p14:creationId xmlns:p14="http://schemas.microsoft.com/office/powerpoint/2010/main" val="6992664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Designs, Lessons and Advice from Building Large Distributed </a:t>
            </a:r>
            <a:r>
              <a:rPr lang="en-US" dirty="0" smtClean="0">
                <a:hlinkClick r:id="rId2"/>
              </a:rPr>
              <a:t>Systems</a:t>
            </a:r>
            <a:r>
              <a:rPr lang="en-US" dirty="0" smtClean="0"/>
              <a:t>. Jeff Dean. LADIS</a:t>
            </a:r>
            <a:r>
              <a:rPr lang="en-US" dirty="0" smtClean="0"/>
              <a:t>´09 keynote talk.</a:t>
            </a:r>
          </a:p>
          <a:p>
            <a:pPr lvl="1"/>
            <a:r>
              <a:rPr lang="en-US" dirty="0" smtClean="0"/>
              <a:t>Slides 23—29</a:t>
            </a:r>
          </a:p>
        </p:txBody>
      </p:sp>
    </p:spTree>
    <p:extLst>
      <p:ext uri="{BB962C8B-B14F-4D97-AF65-F5344CB8AC3E}">
        <p14:creationId xmlns:p14="http://schemas.microsoft.com/office/powerpoint/2010/main" val="30682484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How to do it</a:t>
            </a:r>
          </a:p>
          <a:p>
            <a:pPr lvl="1"/>
            <a:r>
              <a:rPr lang="en-US" dirty="0" smtClean="0"/>
              <a:t>How not to do it</a:t>
            </a:r>
          </a:p>
          <a:p>
            <a:r>
              <a:rPr lang="en-US" dirty="0" smtClean="0"/>
              <a:t>Measurements:</a:t>
            </a:r>
          </a:p>
          <a:p>
            <a:pPr lvl="1"/>
            <a:r>
              <a:rPr lang="en-US" dirty="0" smtClean="0"/>
              <a:t>Best results</a:t>
            </a:r>
          </a:p>
          <a:p>
            <a:pPr lvl="1"/>
            <a:r>
              <a:rPr lang="en-US" dirty="0" smtClean="0"/>
              <a:t>Most expensive</a:t>
            </a:r>
          </a:p>
          <a:p>
            <a:r>
              <a:rPr lang="en-US" dirty="0" smtClean="0"/>
              <a:t>Simulation:</a:t>
            </a:r>
          </a:p>
          <a:p>
            <a:pPr lvl="1"/>
            <a:r>
              <a:rPr lang="en-US" dirty="0" smtClean="0"/>
              <a:t>Good results</a:t>
            </a:r>
          </a:p>
          <a:p>
            <a:pPr lvl="1"/>
            <a:r>
              <a:rPr lang="en-US" dirty="0" smtClean="0"/>
              <a:t>Some effort</a:t>
            </a:r>
          </a:p>
          <a:p>
            <a:r>
              <a:rPr lang="en-US" dirty="0" smtClean="0"/>
              <a:t>Modeling:</a:t>
            </a:r>
          </a:p>
          <a:p>
            <a:pPr lvl="1"/>
            <a:r>
              <a:rPr lang="en-US" dirty="0" smtClean="0"/>
              <a:t>Initial results</a:t>
            </a:r>
          </a:p>
          <a:p>
            <a:pPr lvl="1"/>
            <a:r>
              <a:rPr lang="en-US" dirty="0" smtClean="0"/>
              <a:t>Easy and cheap</a:t>
            </a:r>
          </a:p>
          <a:p>
            <a:r>
              <a:rPr lang="en-US" dirty="0" smtClean="0"/>
              <a:t>In practice a combination should be used</a:t>
            </a:r>
          </a:p>
        </p:txBody>
      </p:sp>
    </p:spTree>
    <p:extLst>
      <p:ext uri="{BB962C8B-B14F-4D97-AF65-F5344CB8AC3E}">
        <p14:creationId xmlns:p14="http://schemas.microsoft.com/office/powerpoint/2010/main" val="376197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a performance evaluation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State the goals of the study and define the system boundaries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services and possible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performance metrics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and workload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factors and their values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evaluation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the workload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the experiments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Analyze and interpret the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Presents the results. Start over,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9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system correctly defined and the goals clearly stated?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the goals stated in an unbiased manner?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all steps of the analysis followed systematically?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problem clearly understood before analyzing it?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the performance metrics relevant for this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workload correct for this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evaluation technique appropriate?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list of parameters that affect performance that affect performance complete?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3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Have all parameters that affect performance been chosen as factors to be varied?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experimental design efficient in terms of time and results?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level of detail proper?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measured data presented with analysis and interpretation?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analysis statistically correct?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Has the sensitivity analysis been done?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Would errors in the input cause an insignificant change in the results?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0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Have the outliers in the input or output been treated properly?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Have the future changes in the system and workload been taken into account?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Has the variance of input been taken into account?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Has the variance of the results been analyzed?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Is the analysis easy to explain?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Is the presentation style suitable for its audience?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Have the results been graphically presented as much as possible?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Are the assumptions and limitations of the analysis clearly documented?</a:t>
            </a:r>
          </a:p>
        </p:txBody>
      </p:sp>
    </p:spTree>
    <p:extLst>
      <p:ext uri="{BB962C8B-B14F-4D97-AF65-F5344CB8AC3E}">
        <p14:creationId xmlns:p14="http://schemas.microsoft.com/office/powerpoint/2010/main" val="367312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techniques and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r>
              <a:rPr lang="en-US" dirty="0" smtClean="0"/>
              <a:t>technique</a:t>
            </a:r>
            <a:endParaRPr lang="en-US" dirty="0" smtClean="0"/>
          </a:p>
          <a:p>
            <a:pPr lvl="1"/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Measurements</a:t>
            </a:r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Wall-clock time, system time, latency, throughput, scalability, correctness, availability, utilization, smoothness, usability…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5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2363</TotalTime>
  <Words>1655</Words>
  <Application>Microsoft Macintosh PowerPoint</Application>
  <PresentationFormat>On-screen Show (4:3)</PresentationFormat>
  <Paragraphs>358</Paragraphs>
  <Slides>45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Mal_blaa_engelsk</vt:lpstr>
      <vt:lpstr>Performance evaluation</vt:lpstr>
      <vt:lpstr>Source / recommended reading</vt:lpstr>
      <vt:lpstr>Outline</vt:lpstr>
      <vt:lpstr>Motivation</vt:lpstr>
      <vt:lpstr>Steps for a performance evaluation study</vt:lpstr>
      <vt:lpstr>How to avoid common mistakes</vt:lpstr>
      <vt:lpstr>How to avoid common mistakes</vt:lpstr>
      <vt:lpstr>How to avoid common mistakes</vt:lpstr>
      <vt:lpstr>Selection of techniques and metrics</vt:lpstr>
      <vt:lpstr>Selection of technique</vt:lpstr>
      <vt:lpstr>Selection of performance metrics</vt:lpstr>
      <vt:lpstr>Performance requirements</vt:lpstr>
      <vt:lpstr>Outline</vt:lpstr>
      <vt:lpstr>Performance measurements</vt:lpstr>
      <vt:lpstr>Workload types</vt:lpstr>
      <vt:lpstr>Workload selection</vt:lpstr>
      <vt:lpstr>Workload characterization</vt:lpstr>
      <vt:lpstr>Monitors</vt:lpstr>
      <vt:lpstr>Terminology</vt:lpstr>
      <vt:lpstr>Monitor classification</vt:lpstr>
      <vt:lpstr>Software monitor - design issues</vt:lpstr>
      <vt:lpstr>Software monitor – common layers</vt:lpstr>
      <vt:lpstr>Software monitor – common layers</vt:lpstr>
      <vt:lpstr>Experimental design</vt:lpstr>
      <vt:lpstr>Terminology</vt:lpstr>
      <vt:lpstr>Common mistakes</vt:lpstr>
      <vt:lpstr>Experimental designs</vt:lpstr>
      <vt:lpstr>Experimental designs</vt:lpstr>
      <vt:lpstr>Experimental designs</vt:lpstr>
      <vt:lpstr>Experimental design steps (for your master thesis)</vt:lpstr>
      <vt:lpstr>Issues not covered</vt:lpstr>
      <vt:lpstr>Outline</vt:lpstr>
      <vt:lpstr>Simulation</vt:lpstr>
      <vt:lpstr>Checklist</vt:lpstr>
      <vt:lpstr>Common mistakes</vt:lpstr>
      <vt:lpstr>Terminology</vt:lpstr>
      <vt:lpstr>Terminology</vt:lpstr>
      <vt:lpstr>Terminology</vt:lpstr>
      <vt:lpstr>Types of simulation</vt:lpstr>
      <vt:lpstr>Simula</vt:lpstr>
      <vt:lpstr>Not covered</vt:lpstr>
      <vt:lpstr>Outline</vt:lpstr>
      <vt:lpstr>Analytical modeling</vt:lpstr>
      <vt:lpstr>Modeling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 Ailo Bongo</cp:lastModifiedBy>
  <cp:revision>95</cp:revision>
  <dcterms:created xsi:type="dcterms:W3CDTF">2013-08-07T10:42:41Z</dcterms:created>
  <dcterms:modified xsi:type="dcterms:W3CDTF">2013-09-17T10:35:16Z</dcterms:modified>
</cp:coreProperties>
</file>