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67" r:id="rId3"/>
    <p:sldId id="268" r:id="rId4"/>
    <p:sldId id="260" r:id="rId5"/>
    <p:sldId id="269" r:id="rId6"/>
    <p:sldId id="270" r:id="rId7"/>
    <p:sldId id="271" r:id="rId8"/>
    <p:sldId id="292" r:id="rId9"/>
    <p:sldId id="266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62" r:id="rId20"/>
    <p:sldId id="284" r:id="rId21"/>
    <p:sldId id="283" r:id="rId22"/>
    <p:sldId id="285" r:id="rId23"/>
    <p:sldId id="281" r:id="rId24"/>
    <p:sldId id="282" r:id="rId25"/>
    <p:sldId id="286" r:id="rId26"/>
    <p:sldId id="287" r:id="rId27"/>
    <p:sldId id="288" r:id="rId28"/>
    <p:sldId id="264" r:id="rId29"/>
    <p:sldId id="289" r:id="rId30"/>
    <p:sldId id="291" r:id="rId31"/>
  </p:sldIdLst>
  <p:sldSz cx="9144000" cy="6858000" type="screen4x3"/>
  <p:notesSz cx="6858000" cy="914400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523"/>
    <a:srgbClr val="EDEDED"/>
    <a:srgbClr val="FFB952"/>
    <a:srgbClr val="B1B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88831" autoAdjust="0"/>
  </p:normalViewPr>
  <p:slideViewPr>
    <p:cSldViewPr snapToGrid="0" snapToObjects="1">
      <p:cViewPr varScale="1">
        <p:scale>
          <a:sx n="66" d="100"/>
          <a:sy n="66" d="100"/>
        </p:scale>
        <p:origin x="-1494" y="-108"/>
      </p:cViewPr>
      <p:guideLst>
        <p:guide orient="horz" pos="3865"/>
        <p:guide pos="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4FD84-A865-4DA5-854E-0CDDD71870ED}" type="datetimeFigureOut">
              <a:rPr lang="en-US" smtClean="0"/>
              <a:t>02-Sep-13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F2613-CE8E-41E4-99D3-886A2423C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01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Highly parallel computing (</a:t>
            </a:r>
            <a:r>
              <a:rPr lang="en-US" dirty="0" err="1" smtClean="0"/>
              <a:t>bbok</a:t>
            </a:r>
            <a:r>
              <a:rPr lang="en-US" dirty="0" smtClean="0"/>
              <a:t>), </a:t>
            </a:r>
            <a:r>
              <a:rPr lang="en-US" dirty="0" err="1" smtClean="0"/>
              <a:t>Almasi</a:t>
            </a:r>
            <a:r>
              <a:rPr lang="en-US" dirty="0" smtClean="0"/>
              <a:t> and Gottlieb, 1989.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F2613-CE8E-41E4-99D3-886A2423C9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21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</a:t>
            </a:r>
            <a:r>
              <a:rPr lang="en-US" baseline="0" dirty="0" smtClean="0"/>
              <a:t> is from: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Parallel Computer Architecture: A Hardware/Software Approach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David Culler, J.P. Singh,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Gupta. Morgan Kaufmann. 1998.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F2613-CE8E-41E4-99D3-886A2423C9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8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BSP: http://dl.acm.org/citation.cfm?id=79181&amp;CFID=355958399&amp;CFTOKEN=92782375</a:t>
            </a:r>
          </a:p>
          <a:p>
            <a:r>
              <a:rPr lang="en-US" dirty="0" err="1" smtClean="0"/>
              <a:t>Pregel</a:t>
            </a:r>
            <a:r>
              <a:rPr lang="en-US" dirty="0" smtClean="0"/>
              <a:t>:</a:t>
            </a:r>
            <a:r>
              <a:rPr lang="en-US" baseline="0" dirty="0" smtClean="0"/>
              <a:t> dl.acm.org/</a:t>
            </a:r>
            <a:r>
              <a:rPr lang="en-US" baseline="0" dirty="0" err="1" smtClean="0"/>
              <a:t>citation.cfm?id</a:t>
            </a:r>
            <a:r>
              <a:rPr lang="en-US" baseline="0" dirty="0" smtClean="0"/>
              <a:t>=1807184</a:t>
            </a:r>
          </a:p>
          <a:p>
            <a:r>
              <a:rPr lang="en-US" dirty="0" smtClean="0"/>
              <a:t>BSV: http://dl.acm.org/citation.cfm?id=2442995</a:t>
            </a:r>
          </a:p>
          <a:p>
            <a:r>
              <a:rPr lang="en-US" dirty="0" smtClean="0"/>
              <a:t>Wikipedia1: http://en.wikipedia.org/wiki/Dataflow_architecture</a:t>
            </a:r>
          </a:p>
          <a:p>
            <a:r>
              <a:rPr lang="en-US" dirty="0" smtClean="0"/>
              <a:t>Wikipedia2: http://en.wikipedia.org/wiki/Dataflow_programming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F2613-CE8E-41E4-99D3-886A2423C9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1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from: Parallel Computer Architecture: A Hardware/Software Approach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David Culler, J.P. Singh,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Gupta. Morgan Kaufmann. 1998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F2613-CE8E-41E4-99D3-886A2423C9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19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from: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Parallel Computer Architecture: A Hardware/Software Approach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David Culler, J.P. Singh,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Gupta. Morgan Kaufmann. 1998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F2613-CE8E-41E4-99D3-886A2423C90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93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from:</a:t>
            </a:r>
            <a:r>
              <a:rPr lang="en-US" baseline="0" dirty="0" smtClean="0"/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Parallel Computer Architecture: A Hardware/Software Approach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David Culler, J.P. Singh,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Gupta. Morgan Kaufmann. 1998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F2613-CE8E-41E4-99D3-886A2423C90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34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910403"/>
            <a:ext cx="7772400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94365" y="3666178"/>
            <a:ext cx="7763835" cy="17526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cxnSp>
        <p:nvCxnSpPr>
          <p:cNvPr id="15" name="Rett linje 14"/>
          <p:cNvCxnSpPr/>
          <p:nvPr userDrawn="1"/>
        </p:nvCxnSpPr>
        <p:spPr>
          <a:xfrm flipV="1">
            <a:off x="2190060" y="3750273"/>
            <a:ext cx="6953942" cy="3107727"/>
          </a:xfrm>
          <a:prstGeom prst="line">
            <a:avLst/>
          </a:prstGeom>
          <a:ln w="25400" cap="flat" cmpd="sng" algn="ctr">
            <a:solidFill>
              <a:schemeClr val="accent4">
                <a:lumMod val="60000"/>
                <a:lumOff val="40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 userDrawn="1"/>
        </p:nvCxnSpPr>
        <p:spPr>
          <a:xfrm rot="16200000" flipH="1">
            <a:off x="4816284" y="3694065"/>
            <a:ext cx="4297813" cy="2030055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/>
          <p:cNvCxnSpPr/>
          <p:nvPr userDrawn="1"/>
        </p:nvCxnSpPr>
        <p:spPr>
          <a:xfrm>
            <a:off x="5370147" y="4006212"/>
            <a:ext cx="3773855" cy="150419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 rot="5400000">
            <a:off x="2187498" y="2118964"/>
            <a:ext cx="6858000" cy="2620072"/>
          </a:xfrm>
          <a:prstGeom prst="line">
            <a:avLst/>
          </a:prstGeom>
          <a:ln w="50800" cap="flat" cmpd="sng" algn="ctr">
            <a:solidFill>
              <a:srgbClr val="F1B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/>
          <p:cNvCxnSpPr/>
          <p:nvPr userDrawn="1"/>
        </p:nvCxnSpPr>
        <p:spPr>
          <a:xfrm>
            <a:off x="790575" y="3470437"/>
            <a:ext cx="4579572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Bilde 19" descr="LogoNors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049" y="5990437"/>
            <a:ext cx="532755" cy="532755"/>
          </a:xfrm>
          <a:prstGeom prst="rect">
            <a:avLst/>
          </a:prstGeom>
        </p:spPr>
      </p:pic>
      <p:pic>
        <p:nvPicPr>
          <p:cNvPr id="21" name="Bilde 20" descr="UiT_Navn_en_blaa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60025" cy="22867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02.09.2013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1748" y="1837780"/>
            <a:ext cx="4038600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37780"/>
            <a:ext cx="3902216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02.09.2013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02.09.2013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54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02.09.2013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02.09.2013</a:t>
            </a:fld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 dirty="0"/>
          </a:p>
        </p:txBody>
      </p:sp>
      <p:sp>
        <p:nvSpPr>
          <p:cNvPr id="7" name="Rektangel 6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694365" y="3666178"/>
            <a:ext cx="7763835" cy="17526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n-NO" dirty="0"/>
          </a:p>
        </p:txBody>
      </p:sp>
      <p:cxnSp>
        <p:nvCxnSpPr>
          <p:cNvPr id="10" name="Rett linje 9"/>
          <p:cNvCxnSpPr/>
          <p:nvPr userDrawn="1"/>
        </p:nvCxnSpPr>
        <p:spPr>
          <a:xfrm flipV="1">
            <a:off x="2190060" y="3750273"/>
            <a:ext cx="6953942" cy="3107727"/>
          </a:xfrm>
          <a:prstGeom prst="line">
            <a:avLst/>
          </a:prstGeom>
          <a:ln w="25400" cap="flat" cmpd="sng" algn="ctr">
            <a:solidFill>
              <a:schemeClr val="accent4">
                <a:lumMod val="60000"/>
                <a:lumOff val="40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 userDrawn="1"/>
        </p:nvCxnSpPr>
        <p:spPr>
          <a:xfrm rot="16200000" flipH="1">
            <a:off x="4816284" y="3694065"/>
            <a:ext cx="4297813" cy="2030055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5370147" y="4006212"/>
            <a:ext cx="3773855" cy="150419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 userDrawn="1"/>
        </p:nvCxnSpPr>
        <p:spPr>
          <a:xfrm rot="5400000">
            <a:off x="2187498" y="2118964"/>
            <a:ext cx="6858000" cy="2620072"/>
          </a:xfrm>
          <a:prstGeom prst="line">
            <a:avLst/>
          </a:prstGeom>
          <a:ln w="50800" cap="flat" cmpd="sng" algn="ctr">
            <a:solidFill>
              <a:srgbClr val="F1B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Undertittel 2"/>
          <p:cNvSpPr txBox="1">
            <a:spLocks/>
          </p:cNvSpPr>
          <p:nvPr userDrawn="1"/>
        </p:nvSpPr>
        <p:spPr>
          <a:xfrm>
            <a:off x="706461" y="5870703"/>
            <a:ext cx="7763835" cy="374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uit.no</a:t>
            </a:r>
            <a:endParaRPr kumimoji="0" lang="nn-NO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  <p:pic>
        <p:nvPicPr>
          <p:cNvPr id="17" name="Bilde 16" descr="LogoNors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049" y="5990437"/>
            <a:ext cx="532755" cy="532755"/>
          </a:xfrm>
          <a:prstGeom prst="rect">
            <a:avLst/>
          </a:prstGeom>
        </p:spPr>
      </p:pic>
      <p:pic>
        <p:nvPicPr>
          <p:cNvPr id="18" name="Bilde 17" descr="UiT_Navn_en_blaa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60025" cy="228671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2" y="0"/>
            <a:ext cx="9144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54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70300" y="300207"/>
            <a:ext cx="7880116" cy="12169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9282" y="1751183"/>
            <a:ext cx="8229600" cy="4374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376" y="6356350"/>
            <a:ext cx="647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fld id="{8DF9E8F3-4849-FA48-B4C8-2D894E979956}" type="datetimeFigureOut">
              <a:rPr lang="nn-NO" smtClean="0"/>
              <a:pPr/>
              <a:t>02.09.2013</a:t>
            </a:fld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9119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827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fld id="{48967F36-0B61-F749-ACDB-F36D75792314}" type="slidenum">
              <a:rPr lang="nn-NO" smtClean="0"/>
              <a:pPr/>
              <a:t>‹#›</a:t>
            </a:fld>
            <a:endParaRPr lang="nn-NO" dirty="0"/>
          </a:p>
        </p:txBody>
      </p:sp>
      <p:cxnSp>
        <p:nvCxnSpPr>
          <p:cNvPr id="10" name="Rett linje 9"/>
          <p:cNvCxnSpPr/>
          <p:nvPr/>
        </p:nvCxnSpPr>
        <p:spPr>
          <a:xfrm rot="5400000">
            <a:off x="7719376" y="5433376"/>
            <a:ext cx="2085544" cy="76370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 rot="10800000" flipV="1">
            <a:off x="6927456" y="5850106"/>
            <a:ext cx="2216545" cy="1007893"/>
          </a:xfrm>
          <a:prstGeom prst="line">
            <a:avLst/>
          </a:prstGeom>
          <a:ln>
            <a:solidFill>
              <a:schemeClr val="accent3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 rot="5400000">
            <a:off x="8334481" y="6048478"/>
            <a:ext cx="1161841" cy="457200"/>
          </a:xfrm>
          <a:prstGeom prst="line">
            <a:avLst/>
          </a:prstGeom>
          <a:ln w="19050" cap="flat" cmpd="sng" algn="ctr">
            <a:solidFill>
              <a:schemeClr val="accent1"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/>
          <p:nvPr/>
        </p:nvCxnSpPr>
        <p:spPr>
          <a:xfrm>
            <a:off x="770102" y="1603376"/>
            <a:ext cx="7788780" cy="1588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600" b="1" i="0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Open Sans Light"/>
          <a:ea typeface="+mn-ea"/>
          <a:cs typeface="Open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Parallel programs</a:t>
            </a:r>
            <a:endParaRPr lang="en-US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Inf-2202 Concurrent and System Level Programming</a:t>
            </a:r>
          </a:p>
          <a:p>
            <a:r>
              <a:rPr lang="en-US" sz="2000" dirty="0" smtClean="0"/>
              <a:t>Fall 2013</a:t>
            </a:r>
          </a:p>
          <a:p>
            <a:r>
              <a:rPr lang="en-US" sz="2000" dirty="0" smtClean="0"/>
              <a:t>Lars Ailo Bongo (larsab@cs.uit.no)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abstractions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 defined operations</a:t>
            </a:r>
          </a:p>
          <a:p>
            <a:r>
              <a:rPr lang="en-US" dirty="0" smtClean="0"/>
              <a:t>Suitable for optimization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516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or more threads of control operating on data</a:t>
            </a:r>
          </a:p>
          <a:p>
            <a:r>
              <a:rPr lang="en-US" dirty="0" smtClean="0"/>
              <a:t>What data can be named by which threads</a:t>
            </a:r>
          </a:p>
          <a:p>
            <a:r>
              <a:rPr lang="en-US" dirty="0" smtClean="0"/>
              <a:t>What operations can be performed on the named data</a:t>
            </a:r>
          </a:p>
          <a:p>
            <a:r>
              <a:rPr lang="en-US" dirty="0" smtClean="0"/>
              <a:t>What ordering exists among those operations</a:t>
            </a:r>
          </a:p>
          <a:p>
            <a:endParaRPr lang="en-US" dirty="0"/>
          </a:p>
          <a:p>
            <a:r>
              <a:rPr lang="en-US" dirty="0" smtClean="0"/>
              <a:t>Programming model for a uniprocessor?</a:t>
            </a:r>
          </a:p>
          <a:p>
            <a:r>
              <a:rPr lang="en-US" dirty="0" smtClean="0"/>
              <a:t>Programming model with </a:t>
            </a:r>
            <a:r>
              <a:rPr lang="en-US" dirty="0" err="1" smtClean="0"/>
              <a:t>pthreads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Why need for explicit synchronization primitives?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57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Critical at each level of the architecture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Example: naming in shared address space</a:t>
            </a:r>
            <a:endParaRPr lang="en-US" dirty="0"/>
          </a:p>
        </p:txBody>
      </p:sp>
      <p:pic>
        <p:nvPicPr>
          <p:cNvPr id="4" name="Picture 2" descr="C:\Users\larsab\Dropbox\Camera Uploads\2013-08-27 13.31.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" t="14815" r="8414" b="41164"/>
          <a:stretch/>
        </p:blipFill>
        <p:spPr bwMode="auto">
          <a:xfrm>
            <a:off x="670299" y="2329543"/>
            <a:ext cx="8045461" cy="301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295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Operations that can be performed on the data</a:t>
            </a:r>
          </a:p>
          <a:p>
            <a:endParaRPr lang="en-US" dirty="0"/>
          </a:p>
          <a:p>
            <a:r>
              <a:rPr lang="en-US" dirty="0" smtClean="0"/>
              <a:t>Example: shared address space</a:t>
            </a:r>
          </a:p>
        </p:txBody>
      </p:sp>
    </p:spTree>
    <p:extLst>
      <p:ext uri="{BB962C8B-B14F-4D97-AF65-F5344CB8AC3E}">
        <p14:creationId xmlns:p14="http://schemas.microsoft.com/office/powerpoint/2010/main" val="1921889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at all layers in the architecture</a:t>
            </a:r>
          </a:p>
          <a:p>
            <a:r>
              <a:rPr lang="en-US" dirty="0" smtClean="0"/>
              <a:t>Performance tricks</a:t>
            </a:r>
          </a:p>
          <a:p>
            <a:r>
              <a:rPr lang="en-US" dirty="0" smtClean="0"/>
              <a:t>If implicit ordering is not enough, need synchronization:</a:t>
            </a:r>
          </a:p>
          <a:p>
            <a:pPr lvl="1"/>
            <a:r>
              <a:rPr lang="en-US" dirty="0" smtClean="0"/>
              <a:t>Mutual exclusion</a:t>
            </a:r>
          </a:p>
          <a:p>
            <a:pPr lvl="1"/>
            <a:r>
              <a:rPr lang="en-US" dirty="0" smtClean="0"/>
              <a:t>Events / condition variables</a:t>
            </a:r>
          </a:p>
          <a:p>
            <a:pPr lvl="2"/>
            <a:r>
              <a:rPr lang="en-US" dirty="0" smtClean="0"/>
              <a:t>Point-to-point</a:t>
            </a:r>
          </a:p>
          <a:p>
            <a:pPr lvl="2"/>
            <a:r>
              <a:rPr lang="en-US" dirty="0" smtClean="0"/>
              <a:t>Global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62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and </a:t>
            </a:r>
            <a:r>
              <a:rPr lang="en-US" dirty="0" smtClean="0"/>
              <a:t>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Related to each other</a:t>
            </a:r>
          </a:p>
          <a:p>
            <a:r>
              <a:rPr lang="en-US" dirty="0" smtClean="0"/>
              <a:t>Caching</a:t>
            </a:r>
          </a:p>
          <a:p>
            <a:r>
              <a:rPr lang="en-US" dirty="0" smtClean="0"/>
              <a:t>IPC</a:t>
            </a:r>
          </a:p>
          <a:p>
            <a:r>
              <a:rPr lang="en-US" dirty="0" smtClean="0"/>
              <a:t>Binding of data:</a:t>
            </a:r>
          </a:p>
          <a:p>
            <a:pPr lvl="1"/>
            <a:r>
              <a:rPr lang="en-US" dirty="0" smtClean="0"/>
              <a:t>Write</a:t>
            </a:r>
          </a:p>
          <a:p>
            <a:pPr lvl="1"/>
            <a:r>
              <a:rPr lang="en-US" dirty="0" smtClean="0"/>
              <a:t>Read</a:t>
            </a:r>
          </a:p>
          <a:p>
            <a:pPr lvl="1"/>
            <a:r>
              <a:rPr lang="en-US" dirty="0" smtClean="0"/>
              <a:t>Data transfer</a:t>
            </a:r>
          </a:p>
          <a:p>
            <a:pPr lvl="1"/>
            <a:r>
              <a:rPr lang="en-US" dirty="0" smtClean="0"/>
              <a:t>Data copy</a:t>
            </a:r>
          </a:p>
          <a:p>
            <a:pPr lvl="1"/>
            <a:r>
              <a:rPr lang="en-US" dirty="0" smtClean="0"/>
              <a:t>IPC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291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types, addressing modes, communication abstractions specifies naming, ordering and synchronization for shared objects</a:t>
            </a:r>
          </a:p>
          <a:p>
            <a:r>
              <a:rPr lang="en-US" dirty="0" smtClean="0"/>
              <a:t>Performance characteristics specifies how they are actually used</a:t>
            </a:r>
          </a:p>
          <a:p>
            <a:r>
              <a:rPr lang="en-US" dirty="0" smtClean="0"/>
              <a:t>Metrics</a:t>
            </a:r>
          </a:p>
          <a:p>
            <a:pPr lvl="1"/>
            <a:r>
              <a:rPr lang="en-US" dirty="0" smtClean="0"/>
              <a:t>Latency: the time for an operation</a:t>
            </a:r>
          </a:p>
          <a:p>
            <a:pPr lvl="1"/>
            <a:r>
              <a:rPr lang="en-US" dirty="0" smtClean="0"/>
              <a:t>Bandwidth: rate at which operations are performed</a:t>
            </a:r>
          </a:p>
          <a:p>
            <a:pPr lvl="1"/>
            <a:r>
              <a:rPr lang="en-US" dirty="0" smtClean="0"/>
              <a:t>Cost: impact on execution time</a:t>
            </a:r>
          </a:p>
        </p:txBody>
      </p:sp>
    </p:spTree>
    <p:extLst>
      <p:ext uri="{BB962C8B-B14F-4D97-AF65-F5344CB8AC3E}">
        <p14:creationId xmlns:p14="http://schemas.microsoft.com/office/powerpoint/2010/main" val="3461014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architectures</a:t>
            </a:r>
          </a:p>
          <a:p>
            <a:r>
              <a:rPr lang="en-US" dirty="0" smtClean="0"/>
              <a:t>Fundamental design issues</a:t>
            </a:r>
          </a:p>
          <a:p>
            <a:r>
              <a:rPr lang="en-US" b="1" dirty="0" smtClean="0"/>
              <a:t>Case studies</a:t>
            </a:r>
          </a:p>
          <a:p>
            <a:r>
              <a:rPr lang="en-US" dirty="0" smtClean="0"/>
              <a:t>Parallelization process</a:t>
            </a:r>
          </a:p>
          <a:p>
            <a:r>
              <a:rPr lang="en-US" dirty="0" smtClean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3545552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architectures</a:t>
            </a:r>
          </a:p>
          <a:p>
            <a:r>
              <a:rPr lang="en-US" dirty="0" smtClean="0"/>
              <a:t>Fundamental design issues</a:t>
            </a:r>
          </a:p>
          <a:p>
            <a:r>
              <a:rPr lang="en-US" dirty="0" smtClean="0"/>
              <a:t>Case studies</a:t>
            </a:r>
          </a:p>
          <a:p>
            <a:r>
              <a:rPr lang="en-US" b="1" dirty="0" smtClean="0"/>
              <a:t>Parallelization process</a:t>
            </a:r>
          </a:p>
          <a:p>
            <a:r>
              <a:rPr lang="en-US" dirty="0" smtClean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631269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Goals: performance, good resource utilization </a:t>
            </a:r>
          </a:p>
          <a:p>
            <a:r>
              <a:rPr lang="en-US" dirty="0" smtClean="0"/>
              <a:t>Task: piece of work</a:t>
            </a:r>
          </a:p>
          <a:p>
            <a:r>
              <a:rPr lang="en-US" dirty="0" smtClean="0"/>
              <a:t>Process/thread: entity that performs the work</a:t>
            </a:r>
          </a:p>
          <a:p>
            <a:r>
              <a:rPr lang="en-US" dirty="0" smtClean="0"/>
              <a:t>Processor/core: physical processor cores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Decomposition of the computation into tasks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Assignment of tasks to processors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Orchestration of necessary data access, communication, and synchronization among processes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Mapping of threads to 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253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 programming</a:t>
            </a:r>
          </a:p>
          <a:p>
            <a:pPr lvl="1"/>
            <a:r>
              <a:rPr lang="en-US" dirty="0" smtClean="0"/>
              <a:t>The parallelization process</a:t>
            </a:r>
          </a:p>
          <a:p>
            <a:pPr lvl="1"/>
            <a:r>
              <a:rPr lang="en-US" dirty="0" smtClean="0"/>
              <a:t>Optimization of parallel programs</a:t>
            </a:r>
          </a:p>
          <a:p>
            <a:r>
              <a:rPr lang="en-US" dirty="0" smtClean="0"/>
              <a:t>Performance analysis</a:t>
            </a:r>
          </a:p>
          <a:p>
            <a:r>
              <a:rPr lang="en-US" dirty="0" smtClean="0"/>
              <a:t>Data-intensive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80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Goals: </a:t>
            </a:r>
          </a:p>
          <a:p>
            <a:pPr lvl="1"/>
            <a:r>
              <a:rPr lang="en-US" dirty="0" smtClean="0"/>
              <a:t>Performance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esource utilization</a:t>
            </a:r>
          </a:p>
          <a:p>
            <a:pPr lvl="1"/>
            <a:r>
              <a:rPr lang="en-US" dirty="0" smtClean="0"/>
              <a:t>Small effort</a:t>
            </a:r>
          </a:p>
          <a:p>
            <a:r>
              <a:rPr lang="en-US" dirty="0" smtClean="0"/>
              <a:t>May be done at any layer</a:t>
            </a:r>
          </a:p>
        </p:txBody>
      </p:sp>
    </p:spTree>
    <p:extLst>
      <p:ext uri="{BB962C8B-B14F-4D97-AF65-F5344CB8AC3E}">
        <p14:creationId xmlns:p14="http://schemas.microsoft.com/office/powerpoint/2010/main" val="1370824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 process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Task: piece of work</a:t>
            </a:r>
          </a:p>
          <a:p>
            <a:r>
              <a:rPr lang="en-US" dirty="0" smtClean="0"/>
              <a:t>Process/thread: entity that performs the work</a:t>
            </a:r>
          </a:p>
          <a:p>
            <a:r>
              <a:rPr lang="en-US" dirty="0" smtClean="0"/>
              <a:t>Processor/core: physical processor cores</a:t>
            </a:r>
          </a:p>
        </p:txBody>
      </p:sp>
    </p:spTree>
    <p:extLst>
      <p:ext uri="{BB962C8B-B14F-4D97-AF65-F5344CB8AC3E}">
        <p14:creationId xmlns:p14="http://schemas.microsoft.com/office/powerpoint/2010/main" val="1370824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 process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Decomposition of the computation into tasks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Assignment of tasks to processors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Orchestration of necessary data access, communication, and synchronization among processes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Mapping of threads to 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308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the parallelization process</a:t>
            </a:r>
            <a:endParaRPr lang="en-US" dirty="0"/>
          </a:p>
        </p:txBody>
      </p:sp>
      <p:pic>
        <p:nvPicPr>
          <p:cNvPr id="2050" name="Picture 2" descr="C:\Users\larsab\Dropbox\Camera Uploads\2013-08-27 13.32.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 b="27406"/>
          <a:stretch/>
        </p:blipFill>
        <p:spPr bwMode="auto">
          <a:xfrm>
            <a:off x="0" y="2177147"/>
            <a:ext cx="9144000" cy="42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020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Split computation into a collection of tasks</a:t>
            </a:r>
          </a:p>
          <a:p>
            <a:r>
              <a:rPr lang="en-US" dirty="0" smtClean="0"/>
              <a:t>Algorithmic</a:t>
            </a:r>
          </a:p>
          <a:p>
            <a:r>
              <a:rPr lang="en-US" dirty="0" smtClean="0"/>
              <a:t>Task granularity limits parallelism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 Amdahl’s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155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Algorithmic</a:t>
            </a:r>
          </a:p>
          <a:p>
            <a:r>
              <a:rPr lang="en-US" dirty="0" smtClean="0"/>
              <a:t>Goal: load balancing</a:t>
            </a:r>
          </a:p>
          <a:p>
            <a:pPr lvl="1"/>
            <a:r>
              <a:rPr lang="en-US" dirty="0" smtClean="0"/>
              <a:t>All processes should do equal amount of work</a:t>
            </a:r>
          </a:p>
          <a:p>
            <a:pPr lvl="1"/>
            <a:r>
              <a:rPr lang="en-US" dirty="0" smtClean="0"/>
              <a:t>Important for performance</a:t>
            </a:r>
          </a:p>
          <a:p>
            <a:r>
              <a:rPr lang="en-US" dirty="0" smtClean="0"/>
              <a:t>Goal: reduce communication volume</a:t>
            </a:r>
          </a:p>
          <a:p>
            <a:pPr lvl="1"/>
            <a:r>
              <a:rPr lang="en-US" dirty="0" smtClean="0"/>
              <a:t>Send minimum amount of data</a:t>
            </a:r>
          </a:p>
          <a:p>
            <a:r>
              <a:rPr lang="en-US" dirty="0" smtClean="0"/>
              <a:t>Two types:</a:t>
            </a:r>
          </a:p>
          <a:p>
            <a:pPr lvl="1"/>
            <a:r>
              <a:rPr lang="en-US" dirty="0" smtClean="0"/>
              <a:t>Static</a:t>
            </a:r>
          </a:p>
          <a:p>
            <a:pPr lvl="1"/>
            <a:r>
              <a:rPr lang="en-US" dirty="0" smtClean="0"/>
              <a:t>Dynamic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757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Orchestration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to computer architecture, programming model, and programming language</a:t>
            </a:r>
          </a:p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Reduce communication cost</a:t>
            </a:r>
          </a:p>
          <a:p>
            <a:pPr lvl="1"/>
            <a:r>
              <a:rPr lang="en-US" dirty="0" smtClean="0"/>
              <a:t>Reduce synchronization cost</a:t>
            </a:r>
          </a:p>
          <a:p>
            <a:pPr lvl="1"/>
            <a:r>
              <a:rPr lang="en-US" dirty="0" smtClean="0"/>
              <a:t>Locality of data</a:t>
            </a:r>
          </a:p>
          <a:p>
            <a:pPr lvl="1"/>
            <a:r>
              <a:rPr lang="en-US" dirty="0" smtClean="0"/>
              <a:t>Efficient scheduling</a:t>
            </a:r>
          </a:p>
          <a:p>
            <a:pPr lvl="1"/>
            <a:r>
              <a:rPr lang="en-US" dirty="0" smtClean="0"/>
              <a:t>Reduce overhead</a:t>
            </a:r>
          </a:p>
        </p:txBody>
      </p:sp>
    </p:spTree>
    <p:extLst>
      <p:ext uri="{BB962C8B-B14F-4D97-AF65-F5344CB8AC3E}">
        <p14:creationId xmlns:p14="http://schemas.microsoft.com/office/powerpoint/2010/main" val="1860638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to system or programming environment</a:t>
            </a:r>
          </a:p>
          <a:p>
            <a:pPr lvl="1"/>
            <a:r>
              <a:rPr lang="en-US" dirty="0" smtClean="0"/>
              <a:t>Parallel system resource allocator</a:t>
            </a:r>
          </a:p>
          <a:p>
            <a:pPr lvl="1"/>
            <a:r>
              <a:rPr lang="en-US" dirty="0" smtClean="0"/>
              <a:t>Queuing systems</a:t>
            </a:r>
          </a:p>
          <a:p>
            <a:pPr lvl="1"/>
            <a:r>
              <a:rPr lang="en-US" dirty="0" smtClean="0"/>
              <a:t>OS scheduler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50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parallelization process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7919798"/>
              </p:ext>
            </p:extLst>
          </p:nvPr>
        </p:nvGraphicFramePr>
        <p:xfrm>
          <a:off x="328613" y="1751013"/>
          <a:ext cx="82296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844"/>
                <a:gridCol w="1393372"/>
                <a:gridCol w="51763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Architecture dependent?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Major performance goals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Decomposition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Mostly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Expose enough</a:t>
                      </a:r>
                      <a:r>
                        <a:rPr lang="en-US" baseline="0" dirty="0" smtClean="0"/>
                        <a:t> concurrency but not too much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Assignment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Mostly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Balance</a:t>
                      </a:r>
                      <a:r>
                        <a:rPr lang="en-US" baseline="0" dirty="0" smtClean="0"/>
                        <a:t> workload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Reduce communication volume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Orchestration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Reduce </a:t>
                      </a:r>
                      <a:r>
                        <a:rPr lang="en-US" dirty="0" err="1" smtClean="0"/>
                        <a:t>noninherent</a:t>
                      </a:r>
                      <a:r>
                        <a:rPr lang="en-US" dirty="0" smtClean="0"/>
                        <a:t> communication via data locality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Reduce communication and synchronization cost as seen by the processor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Reduce serialization to shared</a:t>
                      </a:r>
                      <a:r>
                        <a:rPr lang="en-US" baseline="0" dirty="0" smtClean="0"/>
                        <a:t> resources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Schedule tasks to satisfy dependencies early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Mapping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Put related</a:t>
                      </a:r>
                      <a:r>
                        <a:rPr lang="en-US" baseline="0" dirty="0" smtClean="0"/>
                        <a:t> threads on the same core if necessary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Exploit locality in chip and network topology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655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from chapter 2.3 in </a:t>
            </a:r>
            <a:r>
              <a:rPr lang="en-US" i="1" dirty="0"/>
              <a:t>Parallel Computer Architecture: A Hardware/Software Approach</a:t>
            </a:r>
            <a:r>
              <a:rPr lang="en-US" dirty="0"/>
              <a:t>. David Culler, J.P. Singh, </a:t>
            </a:r>
            <a:r>
              <a:rPr lang="en-US" dirty="0" err="1"/>
              <a:t>Anoop</a:t>
            </a:r>
            <a:r>
              <a:rPr lang="en-US" dirty="0"/>
              <a:t> Gupta. Morgan Kaufmann. </a:t>
            </a:r>
            <a:r>
              <a:rPr lang="en-US" dirty="0" smtClean="0"/>
              <a:t>1998.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09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Supercomputing</a:t>
            </a:r>
          </a:p>
          <a:p>
            <a:pPr lvl="1"/>
            <a:r>
              <a:rPr lang="en-US" dirty="0" smtClean="0"/>
              <a:t>Traditionally scientific applications</a:t>
            </a:r>
          </a:p>
          <a:p>
            <a:pPr lvl="2"/>
            <a:r>
              <a:rPr lang="en-US" dirty="0" smtClean="0"/>
              <a:t>Parallel programming was hard</a:t>
            </a:r>
            <a:endParaRPr lang="en-US" dirty="0" smtClean="0">
              <a:sym typeface="Wingdings" panose="05000000000000000000" pitchFamily="2" charset="2"/>
            </a:endParaRP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Parallel architectures were expensive</a:t>
            </a:r>
          </a:p>
          <a:p>
            <a:pPr lvl="1"/>
            <a:r>
              <a:rPr lang="en-US" dirty="0" smtClean="0"/>
              <a:t>Still important!</a:t>
            </a:r>
          </a:p>
          <a:p>
            <a:r>
              <a:rPr lang="en-US" dirty="0" smtClean="0"/>
              <a:t>Data intensive computing</a:t>
            </a:r>
          </a:p>
          <a:p>
            <a:pPr lvl="1"/>
            <a:r>
              <a:rPr lang="en-US" dirty="0" smtClean="0"/>
              <a:t>Will return to this topic</a:t>
            </a:r>
          </a:p>
          <a:p>
            <a:r>
              <a:rPr lang="en-US" dirty="0" smtClean="0"/>
              <a:t>Server applications</a:t>
            </a:r>
          </a:p>
          <a:p>
            <a:pPr lvl="1"/>
            <a:r>
              <a:rPr lang="en-US" dirty="0" smtClean="0"/>
              <a:t>Databases, Web servers, App servers,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Desktop applications</a:t>
            </a:r>
          </a:p>
          <a:p>
            <a:pPr lvl="1"/>
            <a:r>
              <a:rPr lang="en-US" dirty="0" smtClean="0"/>
              <a:t>Games, image processing,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Mobile phone applications</a:t>
            </a:r>
          </a:p>
          <a:p>
            <a:pPr lvl="1"/>
            <a:r>
              <a:rPr lang="en-US" dirty="0" smtClean="0"/>
              <a:t>Multimedia, sensor based,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/>
              <a:t>GPU and hardware accelerator </a:t>
            </a:r>
            <a:r>
              <a:rPr lang="en-US" dirty="0" smtClean="0"/>
              <a:t>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612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 example program using Python threads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803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Parallel architectures</a:t>
            </a:r>
          </a:p>
          <a:p>
            <a:r>
              <a:rPr lang="en-US" dirty="0" smtClean="0"/>
              <a:t>Fundamental design issues</a:t>
            </a:r>
          </a:p>
          <a:p>
            <a:r>
              <a:rPr lang="en-US" dirty="0" smtClean="0"/>
              <a:t>Case studies</a:t>
            </a:r>
          </a:p>
          <a:p>
            <a:r>
              <a:rPr lang="en-US" dirty="0" smtClean="0"/>
              <a:t>Parallelization process</a:t>
            </a:r>
          </a:p>
          <a:p>
            <a:r>
              <a:rPr lang="en-US" dirty="0" smtClean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301408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parallel computer is “a collection of processing elements that communicate and cooperate to solve large problems fast</a:t>
            </a:r>
            <a:r>
              <a:rPr lang="en-US" dirty="0"/>
              <a:t>” (</a:t>
            </a:r>
            <a:r>
              <a:rPr lang="en-US" dirty="0" err="1" smtClean="0"/>
              <a:t>Almasi</a:t>
            </a:r>
            <a:r>
              <a:rPr lang="en-US" dirty="0" smtClean="0"/>
              <a:t> and Gottlieb, 1989)</a:t>
            </a:r>
          </a:p>
          <a:p>
            <a:pPr lvl="1"/>
            <a:r>
              <a:rPr lang="en-US" dirty="0" smtClean="0"/>
              <a:t>Conventional computer architecture</a:t>
            </a:r>
          </a:p>
          <a:p>
            <a:pPr lvl="1"/>
            <a:r>
              <a:rPr lang="en-US" dirty="0" smtClean="0"/>
              <a:t>+ communication among processes</a:t>
            </a:r>
          </a:p>
          <a:p>
            <a:pPr lvl="1"/>
            <a:r>
              <a:rPr lang="en-US" dirty="0" smtClean="0"/>
              <a:t>+ coordination among processes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716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282" y="1751183"/>
            <a:ext cx="8229600" cy="2283788"/>
          </a:xfrm>
        </p:spPr>
        <p:txBody>
          <a:bodyPr/>
          <a:lstStyle/>
          <a:p>
            <a:r>
              <a:rPr lang="en-US" dirty="0" smtClean="0"/>
              <a:t>Hardware/ software boundary?</a:t>
            </a:r>
          </a:p>
          <a:p>
            <a:r>
              <a:rPr lang="en-US" dirty="0" smtClean="0"/>
              <a:t>User/ system boundary?</a:t>
            </a:r>
          </a:p>
          <a:p>
            <a:r>
              <a:rPr lang="en-US" dirty="0" smtClean="0"/>
              <a:t>Defines:</a:t>
            </a:r>
          </a:p>
          <a:p>
            <a:pPr lvl="1"/>
            <a:r>
              <a:rPr lang="en-US" dirty="0" smtClean="0"/>
              <a:t>Basic communication operations</a:t>
            </a:r>
          </a:p>
          <a:p>
            <a:pPr lvl="1"/>
            <a:r>
              <a:rPr lang="en-US" dirty="0" smtClean="0"/>
              <a:t>Organizational structures to realize these operations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larsab\Dropbox\Camera Uploads\2013-08-27 13.31.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" t="14815" r="8414" b="41164"/>
          <a:stretch/>
        </p:blipFill>
        <p:spPr bwMode="auto">
          <a:xfrm>
            <a:off x="670300" y="3839029"/>
            <a:ext cx="8045461" cy="301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994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Shared address space</a:t>
            </a:r>
          </a:p>
          <a:p>
            <a:r>
              <a:rPr lang="en-US" dirty="0" smtClean="0"/>
              <a:t>Message passing</a:t>
            </a:r>
          </a:p>
          <a:p>
            <a:r>
              <a:rPr lang="en-US" dirty="0" smtClean="0"/>
              <a:t>Data parallel processing</a:t>
            </a:r>
          </a:p>
          <a:p>
            <a:pPr lvl="1"/>
            <a:r>
              <a:rPr lang="en-US" dirty="0" smtClean="0"/>
              <a:t>Bulk synchronous processing (Valiant 1990)</a:t>
            </a:r>
          </a:p>
          <a:p>
            <a:pPr lvl="1"/>
            <a:r>
              <a:rPr lang="en-US" dirty="0" smtClean="0"/>
              <a:t>Google’s </a:t>
            </a:r>
            <a:r>
              <a:rPr lang="en-US" dirty="0" err="1" smtClean="0"/>
              <a:t>Pregel</a:t>
            </a:r>
            <a:r>
              <a:rPr lang="en-US" dirty="0"/>
              <a:t> (</a:t>
            </a:r>
            <a:r>
              <a:rPr lang="en-US" dirty="0" err="1" smtClean="0"/>
              <a:t>Malewicz</a:t>
            </a:r>
            <a:r>
              <a:rPr lang="en-US" dirty="0" smtClean="0"/>
              <a:t>, et al., 2010) </a:t>
            </a:r>
          </a:p>
          <a:p>
            <a:pPr lvl="1"/>
            <a:r>
              <a:rPr lang="en-US" dirty="0" smtClean="0"/>
              <a:t>Bulk synchronous visualization (Bongo, 2013)</a:t>
            </a:r>
          </a:p>
          <a:p>
            <a:r>
              <a:rPr lang="en-US" dirty="0" smtClean="0"/>
              <a:t>Dataflow architectures (wikipedia1, wikipedia2)</a:t>
            </a:r>
          </a:p>
          <a:p>
            <a:pPr lvl="1"/>
            <a:r>
              <a:rPr lang="en-US" dirty="0" smtClean="0"/>
              <a:t>VHDL, Verilog, Linda, Yahoo Pipes(?), Galaxy (?)</a:t>
            </a:r>
          </a:p>
        </p:txBody>
      </p:sp>
    </p:spTree>
    <p:extLst>
      <p:ext uri="{BB962C8B-B14F-4D97-AF65-F5344CB8AC3E}">
        <p14:creationId xmlns:p14="http://schemas.microsoft.com/office/powerpoint/2010/main" val="3060183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architectures</a:t>
            </a:r>
          </a:p>
          <a:p>
            <a:r>
              <a:rPr lang="en-US" b="1" dirty="0" smtClean="0"/>
              <a:t>Fundamental design issues</a:t>
            </a:r>
          </a:p>
          <a:p>
            <a:r>
              <a:rPr lang="en-US" dirty="0" smtClean="0"/>
              <a:t>Case studies</a:t>
            </a:r>
          </a:p>
          <a:p>
            <a:r>
              <a:rPr lang="en-US" dirty="0" smtClean="0"/>
              <a:t>Parallelization process</a:t>
            </a:r>
          </a:p>
          <a:p>
            <a:r>
              <a:rPr lang="en-US" dirty="0" smtClean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3425950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design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 abstraction</a:t>
            </a:r>
          </a:p>
          <a:p>
            <a:r>
              <a:rPr lang="en-US" dirty="0" smtClean="0"/>
              <a:t>Programming model requirements</a:t>
            </a:r>
          </a:p>
          <a:p>
            <a:r>
              <a:rPr lang="en-US" dirty="0" smtClean="0"/>
              <a:t>Naming</a:t>
            </a:r>
          </a:p>
          <a:p>
            <a:r>
              <a:rPr lang="en-US" dirty="0" smtClean="0"/>
              <a:t>Ordering</a:t>
            </a:r>
          </a:p>
          <a:p>
            <a:r>
              <a:rPr lang="en-US" dirty="0" smtClean="0"/>
              <a:t>Communication and replication</a:t>
            </a:r>
          </a:p>
          <a:p>
            <a:r>
              <a:rPr lang="en-US" dirty="0" smtClean="0"/>
              <a:t>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028728"/>
      </p:ext>
    </p:extLst>
  </p:cSld>
  <p:clrMapOvr>
    <a:masterClrMapping/>
  </p:clrMapOvr>
</p:sld>
</file>

<file path=ppt/theme/theme1.xml><?xml version="1.0" encoding="utf-8"?>
<a:theme xmlns:a="http://schemas.openxmlformats.org/drawingml/2006/main" name="Mal_blaa_engelsk">
  <a:themeElements>
    <a:clrScheme name="Egendefinert 5">
      <a:dk1>
        <a:sysClr val="windowText" lastClr="000000"/>
      </a:dk1>
      <a:lt1>
        <a:sysClr val="window" lastClr="FFFFFF"/>
      </a:lt1>
      <a:dk2>
        <a:srgbClr val="00617F"/>
      </a:dk2>
      <a:lt2>
        <a:srgbClr val="EEECE1"/>
      </a:lt2>
      <a:accent1>
        <a:srgbClr val="00617F"/>
      </a:accent1>
      <a:accent2>
        <a:srgbClr val="CB343B"/>
      </a:accent2>
      <a:accent3>
        <a:srgbClr val="15718F"/>
      </a:accent3>
      <a:accent4>
        <a:srgbClr val="59A1A2"/>
      </a:accent4>
      <a:accent5>
        <a:srgbClr val="26828C"/>
      </a:accent5>
      <a:accent6>
        <a:srgbClr val="DE7C00"/>
      </a:accent6>
      <a:hlink>
        <a:srgbClr val="007396"/>
      </a:hlink>
      <a:folHlink>
        <a:srgbClr val="A6BB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Mal_blaa_engelsk</Template>
  <TotalTime>4029</TotalTime>
  <Words>922</Words>
  <Application>Microsoft Office PowerPoint</Application>
  <PresentationFormat>On-screen Show (4:3)</PresentationFormat>
  <Paragraphs>225</Paragraphs>
  <Slides>30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Mal_blaa_engelsk</vt:lpstr>
      <vt:lpstr>Parallel programs</vt:lpstr>
      <vt:lpstr>Course topics</vt:lpstr>
      <vt:lpstr>Parallel programs</vt:lpstr>
      <vt:lpstr>Outline</vt:lpstr>
      <vt:lpstr>Parallel architectures</vt:lpstr>
      <vt:lpstr>Communication architecture</vt:lpstr>
      <vt:lpstr>Parallel architectures</vt:lpstr>
      <vt:lpstr>Outline</vt:lpstr>
      <vt:lpstr>Fundamental design issues</vt:lpstr>
      <vt:lpstr>Communication abstractions</vt:lpstr>
      <vt:lpstr>Programming model</vt:lpstr>
      <vt:lpstr>Naming</vt:lpstr>
      <vt:lpstr>Operations</vt:lpstr>
      <vt:lpstr>Ordering</vt:lpstr>
      <vt:lpstr>Communication and replication</vt:lpstr>
      <vt:lpstr>Performance</vt:lpstr>
      <vt:lpstr>Outline</vt:lpstr>
      <vt:lpstr>Outline</vt:lpstr>
      <vt:lpstr>Parallelization process</vt:lpstr>
      <vt:lpstr>Parallelization process</vt:lpstr>
      <vt:lpstr>Parallelization process (2)</vt:lpstr>
      <vt:lpstr>Parallelization process (3)</vt:lpstr>
      <vt:lpstr>Steps in the parallelization process</vt:lpstr>
      <vt:lpstr>Decomposition</vt:lpstr>
      <vt:lpstr>Assignment</vt:lpstr>
      <vt:lpstr>Orchestration</vt:lpstr>
      <vt:lpstr>Mapping</vt:lpstr>
      <vt:lpstr>Goals of parallelization process</vt:lpstr>
      <vt:lpstr>Example</vt:lpstr>
      <vt:lpstr>Exercises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larsab</dc:creator>
  <cp:lastModifiedBy>larsab</cp:lastModifiedBy>
  <cp:revision>64</cp:revision>
  <dcterms:created xsi:type="dcterms:W3CDTF">2013-08-07T10:42:41Z</dcterms:created>
  <dcterms:modified xsi:type="dcterms:W3CDTF">2013-09-02T13:19:26Z</dcterms:modified>
</cp:coreProperties>
</file>