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266" r:id="rId4"/>
    <p:sldId id="267" r:id="rId5"/>
    <p:sldId id="269" r:id="rId6"/>
    <p:sldId id="270" r:id="rId7"/>
    <p:sldId id="271" r:id="rId8"/>
    <p:sldId id="268" r:id="rId9"/>
    <p:sldId id="272" r:id="rId10"/>
    <p:sldId id="258" r:id="rId11"/>
    <p:sldId id="259" r:id="rId12"/>
    <p:sldId id="262" r:id="rId13"/>
    <p:sldId id="261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B523"/>
    <a:srgbClr val="EDEDED"/>
    <a:srgbClr val="FFB952"/>
    <a:srgbClr val="B1B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90" autoAdjust="0"/>
  </p:normalViewPr>
  <p:slideViewPr>
    <p:cSldViewPr snapToGrid="0" snapToObjects="1">
      <p:cViewPr varScale="1">
        <p:scale>
          <a:sx n="71" d="100"/>
          <a:sy n="71" d="100"/>
        </p:scale>
        <p:origin x="-1344" y="-96"/>
      </p:cViewPr>
      <p:guideLst>
        <p:guide orient="horz" pos="3865"/>
        <p:guide pos="4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D2493-0AFC-45FB-85C8-B9D552CC01B0}" type="datetimeFigureOut">
              <a:rPr lang="en-US" smtClean="0"/>
              <a:t>16-Aug-13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F574B-F1F9-4A58-A9A6-B35C496CFC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2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Sources:</a:t>
            </a:r>
            <a:r>
              <a:rPr lang="en-US" baseline="0" dirty="0" smtClean="0"/>
              <a:t> </a:t>
            </a:r>
          </a:p>
          <a:p>
            <a:r>
              <a:rPr lang="en-US" dirty="0" smtClean="0"/>
              <a:t>http://engineering.stanford.edu/news/stanford-researchers-break-million-core-supercomputer-barrier</a:t>
            </a:r>
          </a:p>
          <a:p>
            <a:r>
              <a:rPr lang="en-US" dirty="0" smtClean="0"/>
              <a:t>http://techcrunch.com/2012/08/22/how-big-is-facebooks-data-2-5-billion-pieces-of-content-and-500-terabytes-ingested-every-day/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F574B-F1F9-4A58-A9A6-B35C496CFC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28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Sources:</a:t>
            </a:r>
          </a:p>
          <a:p>
            <a:r>
              <a:rPr lang="en-US" dirty="0" smtClean="0"/>
              <a:t>http://blogs.windows.com/windows/b/extremewindows/archive/2013/07/25/pushing-the-12k-pc-gaming-boundary-at-1-5-billion-pixels-per-second.aspx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F574B-F1F9-4A58-A9A6-B35C496CFC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99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Figure from a lecture by Bruce</a:t>
            </a:r>
            <a:r>
              <a:rPr lang="en-US" baseline="0" dirty="0" smtClean="0"/>
              <a:t> Shriver, Feb 2012, </a:t>
            </a:r>
            <a:r>
              <a:rPr lang="en-US" baseline="0" dirty="0" err="1" smtClean="0"/>
              <a:t>UiT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F574B-F1F9-4A58-A9A6-B35C496CFC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01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Slide from a lecture by Bruce</a:t>
            </a:r>
            <a:r>
              <a:rPr lang="en-US" baseline="0" dirty="0" smtClean="0"/>
              <a:t> Shriver, Feb 2012, </a:t>
            </a:r>
            <a:r>
              <a:rPr lang="en-US" baseline="0" dirty="0" err="1" smtClean="0"/>
              <a:t>UiT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F574B-F1F9-4A58-A9A6-B35C496CFC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48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Slide from a lecture by Bruce</a:t>
            </a:r>
            <a:r>
              <a:rPr lang="en-US" baseline="0" dirty="0" smtClean="0"/>
              <a:t> Shriver, Feb 2012, </a:t>
            </a:r>
            <a:r>
              <a:rPr lang="en-US" baseline="0" dirty="0" err="1" smtClean="0"/>
              <a:t>UiT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F574B-F1F9-4A58-A9A6-B35C496CFC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1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4">
                  <a:lumMod val="60000"/>
                  <a:lumOff val="40000"/>
                </a:schemeClr>
              </a:gs>
            </a:gsLst>
            <a:lin ang="132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910403"/>
            <a:ext cx="7772400" cy="1470025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94365" y="3666178"/>
            <a:ext cx="7763835" cy="1752600"/>
          </a:xfrm>
        </p:spPr>
        <p:txBody>
          <a:bodyPr/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cxnSp>
        <p:nvCxnSpPr>
          <p:cNvPr id="15" name="Rett linje 14"/>
          <p:cNvCxnSpPr/>
          <p:nvPr userDrawn="1"/>
        </p:nvCxnSpPr>
        <p:spPr>
          <a:xfrm flipV="1">
            <a:off x="2190060" y="3750273"/>
            <a:ext cx="6953942" cy="3107727"/>
          </a:xfrm>
          <a:prstGeom prst="line">
            <a:avLst/>
          </a:prstGeom>
          <a:ln w="25400" cap="flat" cmpd="sng" algn="ctr">
            <a:solidFill>
              <a:schemeClr val="accent4">
                <a:lumMod val="60000"/>
                <a:lumOff val="40000"/>
                <a:alpha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/>
          <p:cNvCxnSpPr/>
          <p:nvPr userDrawn="1"/>
        </p:nvCxnSpPr>
        <p:spPr>
          <a:xfrm rot="16200000" flipH="1">
            <a:off x="4816284" y="3694065"/>
            <a:ext cx="4297813" cy="2030055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ett linje 17"/>
          <p:cNvCxnSpPr/>
          <p:nvPr userDrawn="1"/>
        </p:nvCxnSpPr>
        <p:spPr>
          <a:xfrm>
            <a:off x="5370147" y="4006212"/>
            <a:ext cx="3773855" cy="1504193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 userDrawn="1"/>
        </p:nvCxnSpPr>
        <p:spPr>
          <a:xfrm rot="5400000">
            <a:off x="2187498" y="2118964"/>
            <a:ext cx="6858000" cy="2620072"/>
          </a:xfrm>
          <a:prstGeom prst="line">
            <a:avLst/>
          </a:prstGeom>
          <a:ln w="50800" cap="flat" cmpd="sng" algn="ctr">
            <a:solidFill>
              <a:srgbClr val="F1B52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tt linje 27"/>
          <p:cNvCxnSpPr/>
          <p:nvPr userDrawn="1"/>
        </p:nvCxnSpPr>
        <p:spPr>
          <a:xfrm>
            <a:off x="790575" y="3470437"/>
            <a:ext cx="4579572" cy="1588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Bilde 19" descr="LogoNors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7049" y="5990437"/>
            <a:ext cx="532755" cy="532755"/>
          </a:xfrm>
          <a:prstGeom prst="rect">
            <a:avLst/>
          </a:prstGeom>
        </p:spPr>
      </p:pic>
      <p:pic>
        <p:nvPicPr>
          <p:cNvPr id="21" name="Bilde 20" descr="UiT_Navn_en_blaa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360025" cy="22867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15.08.2013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1748" y="1837780"/>
            <a:ext cx="4038600" cy="428838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837780"/>
            <a:ext cx="3902216" cy="428838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n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15.08.2013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15.08.2013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>
            <a:gsLst>
              <a:gs pos="54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  <a:alpha val="54000"/>
                </a:schemeClr>
              </a:gs>
            </a:gsLst>
            <a:lin ang="33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15.08.2013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9E8F3-4849-FA48-B4C8-2D894E979956}" type="datetimeFigureOut">
              <a:rPr lang="nn-NO" smtClean="0"/>
              <a:pPr/>
              <a:t>15.08.2013</a:t>
            </a:fld>
            <a:endParaRPr lang="nn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67F36-0B61-F749-ACDB-F36D75792314}" type="slidenum">
              <a:rPr lang="nn-NO" smtClean="0"/>
              <a:pPr/>
              <a:t>‹#›</a:t>
            </a:fld>
            <a:endParaRPr lang="nn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2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4">
                  <a:lumMod val="60000"/>
                  <a:lumOff val="40000"/>
                </a:schemeClr>
              </a:gs>
            </a:gsLst>
            <a:lin ang="132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694365" y="3666178"/>
            <a:ext cx="7763835" cy="1752600"/>
          </a:xfrm>
        </p:spPr>
        <p:txBody>
          <a:bodyPr/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n-NO" dirty="0"/>
          </a:p>
        </p:txBody>
      </p:sp>
      <p:cxnSp>
        <p:nvCxnSpPr>
          <p:cNvPr id="10" name="Rett linje 9"/>
          <p:cNvCxnSpPr/>
          <p:nvPr userDrawn="1"/>
        </p:nvCxnSpPr>
        <p:spPr>
          <a:xfrm flipV="1">
            <a:off x="2190060" y="3750273"/>
            <a:ext cx="6953942" cy="3107727"/>
          </a:xfrm>
          <a:prstGeom prst="line">
            <a:avLst/>
          </a:prstGeom>
          <a:ln w="25400" cap="flat" cmpd="sng" algn="ctr">
            <a:solidFill>
              <a:schemeClr val="accent4">
                <a:lumMod val="60000"/>
                <a:lumOff val="40000"/>
                <a:alpha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tt linje 10"/>
          <p:cNvCxnSpPr/>
          <p:nvPr userDrawn="1"/>
        </p:nvCxnSpPr>
        <p:spPr>
          <a:xfrm rot="16200000" flipH="1">
            <a:off x="4816284" y="3694065"/>
            <a:ext cx="4297813" cy="2030055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 userDrawn="1"/>
        </p:nvCxnSpPr>
        <p:spPr>
          <a:xfrm>
            <a:off x="5370147" y="4006212"/>
            <a:ext cx="3773855" cy="1504193"/>
          </a:xfrm>
          <a:prstGeom prst="line">
            <a:avLst/>
          </a:prstGeom>
          <a:ln w="19050" cap="flat" cmpd="sng" algn="ctr">
            <a:solidFill>
              <a:schemeClr val="accent4">
                <a:lumMod val="60000"/>
                <a:lumOff val="40000"/>
                <a:alpha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 userDrawn="1"/>
        </p:nvCxnSpPr>
        <p:spPr>
          <a:xfrm rot="5400000">
            <a:off x="2187498" y="2118964"/>
            <a:ext cx="6858000" cy="2620072"/>
          </a:xfrm>
          <a:prstGeom prst="line">
            <a:avLst/>
          </a:prstGeom>
          <a:ln w="50800" cap="flat" cmpd="sng" algn="ctr">
            <a:solidFill>
              <a:srgbClr val="F1B52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Undertittel 2"/>
          <p:cNvSpPr txBox="1">
            <a:spLocks/>
          </p:cNvSpPr>
          <p:nvPr userDrawn="1"/>
        </p:nvSpPr>
        <p:spPr>
          <a:xfrm>
            <a:off x="706461" y="5870703"/>
            <a:ext cx="7763835" cy="374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Open Sans"/>
              </a:rPr>
              <a:t>uit.no</a:t>
            </a:r>
            <a:endParaRPr kumimoji="0" lang="nn-NO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Open Sans"/>
            </a:endParaRPr>
          </a:p>
        </p:txBody>
      </p:sp>
      <p:pic>
        <p:nvPicPr>
          <p:cNvPr id="17" name="Bilde 16" descr="LogoNors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7049" y="5990437"/>
            <a:ext cx="532755" cy="532755"/>
          </a:xfrm>
          <a:prstGeom prst="rect">
            <a:avLst/>
          </a:prstGeom>
        </p:spPr>
      </p:pic>
      <p:pic>
        <p:nvPicPr>
          <p:cNvPr id="18" name="Bilde 17" descr="UiT_Navn_en_blaa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360025" cy="228671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2" y="0"/>
            <a:ext cx="9144000" cy="6858000"/>
          </a:xfrm>
          <a:prstGeom prst="rect">
            <a:avLst/>
          </a:prstGeom>
          <a:gradFill>
            <a:gsLst>
              <a:gs pos="54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  <a:alpha val="54000"/>
                </a:schemeClr>
              </a:gs>
            </a:gsLst>
            <a:lin ang="33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70300" y="300207"/>
            <a:ext cx="7880116" cy="12169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29282" y="1751183"/>
            <a:ext cx="8229600" cy="4374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12376" y="6356350"/>
            <a:ext cx="647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fld id="{8DF9E8F3-4849-FA48-B4C8-2D894E979956}" type="datetimeFigureOut">
              <a:rPr lang="nn-NO" smtClean="0"/>
              <a:pPr/>
              <a:t>15.08.2013</a:t>
            </a:fld>
            <a:endParaRPr lang="nn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49119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endParaRPr lang="nn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827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en Sans Light"/>
                <a:cs typeface="Open Sans Light"/>
              </a:defRPr>
            </a:lvl1pPr>
          </a:lstStyle>
          <a:p>
            <a:fld id="{48967F36-0B61-F749-ACDB-F36D75792314}" type="slidenum">
              <a:rPr lang="nn-NO" smtClean="0"/>
              <a:pPr/>
              <a:t>‹#›</a:t>
            </a:fld>
            <a:endParaRPr lang="nn-NO" dirty="0"/>
          </a:p>
        </p:txBody>
      </p:sp>
      <p:cxnSp>
        <p:nvCxnSpPr>
          <p:cNvPr id="10" name="Rett linje 9"/>
          <p:cNvCxnSpPr/>
          <p:nvPr/>
        </p:nvCxnSpPr>
        <p:spPr>
          <a:xfrm rot="5400000">
            <a:off x="7719376" y="5433376"/>
            <a:ext cx="2085544" cy="763704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 rot="10800000" flipV="1">
            <a:off x="6927456" y="5850106"/>
            <a:ext cx="2216545" cy="1007893"/>
          </a:xfrm>
          <a:prstGeom prst="line">
            <a:avLst/>
          </a:prstGeom>
          <a:ln>
            <a:solidFill>
              <a:schemeClr val="accent3">
                <a:alpha val="16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/>
          <p:nvPr/>
        </p:nvCxnSpPr>
        <p:spPr>
          <a:xfrm rot="5400000">
            <a:off x="8334481" y="6048478"/>
            <a:ext cx="1161841" cy="457200"/>
          </a:xfrm>
          <a:prstGeom prst="line">
            <a:avLst/>
          </a:prstGeom>
          <a:ln w="19050" cap="flat" cmpd="sng" algn="ctr">
            <a:solidFill>
              <a:schemeClr val="accent1">
                <a:alpha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tt linje 15"/>
          <p:cNvCxnSpPr/>
          <p:nvPr/>
        </p:nvCxnSpPr>
        <p:spPr>
          <a:xfrm>
            <a:off x="770102" y="1603376"/>
            <a:ext cx="7788780" cy="1588"/>
          </a:xfrm>
          <a:prstGeom prst="line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2600" b="1" i="0" kern="1200">
          <a:solidFill>
            <a:schemeClr val="tx1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Open Sans Light"/>
          <a:ea typeface="+mn-ea"/>
          <a:cs typeface="Open Sans Ligh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Open Sans Light"/>
          <a:ea typeface="+mn-ea"/>
          <a:cs typeface="Open Sans Ligh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Open Sans Light"/>
          <a:ea typeface="+mn-ea"/>
          <a:cs typeface="Open Sans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Inf-2202 Concurrent and System Level Programming</a:t>
            </a:r>
          </a:p>
          <a:p>
            <a:r>
              <a:rPr lang="en-US" sz="2000" dirty="0" smtClean="0"/>
              <a:t>Fall 2013</a:t>
            </a:r>
          </a:p>
          <a:p>
            <a:r>
              <a:rPr lang="en-US" sz="2000" dirty="0" smtClean="0"/>
              <a:t>Lars Ailo Bongo (larsab@cs.uit.no)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Associate prof. Lars Ailo Bongo</a:t>
            </a:r>
          </a:p>
          <a:p>
            <a:r>
              <a:rPr lang="en-US" dirty="0" smtClean="0"/>
              <a:t>PhD student </a:t>
            </a:r>
            <a:r>
              <a:rPr lang="en-US" dirty="0" smtClean="0"/>
              <a:t>Ibrahim Umar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1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sources and contact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page </a:t>
            </a:r>
            <a:endParaRPr lang="en-US" dirty="0" smtClean="0"/>
          </a:p>
          <a:p>
            <a:r>
              <a:rPr lang="en-US" dirty="0" smtClean="0"/>
              <a:t>Mailing </a:t>
            </a:r>
            <a:r>
              <a:rPr lang="en-US" dirty="0" smtClean="0"/>
              <a:t>list</a:t>
            </a:r>
          </a:p>
          <a:p>
            <a:r>
              <a:rPr lang="en-US" dirty="0" smtClean="0"/>
              <a:t>We will only use </a:t>
            </a:r>
            <a:r>
              <a:rPr lang="en-US" dirty="0" err="1" smtClean="0"/>
              <a:t>Fronter</a:t>
            </a:r>
            <a:r>
              <a:rPr lang="en-US" dirty="0" smtClean="0"/>
              <a:t> for </a:t>
            </a:r>
            <a:r>
              <a:rPr lang="en-US" dirty="0" err="1" smtClean="0"/>
              <a:t>handins</a:t>
            </a:r>
            <a:endParaRPr lang="en-US" dirty="0" smtClean="0"/>
          </a:p>
          <a:p>
            <a:r>
              <a:rPr lang="en-US" dirty="0" smtClean="0"/>
              <a:t>Email</a:t>
            </a:r>
          </a:p>
          <a:p>
            <a:r>
              <a:rPr lang="en-US" dirty="0" smtClean="0"/>
              <a:t>Office</a:t>
            </a:r>
          </a:p>
          <a:p>
            <a:pPr lvl="1"/>
            <a:r>
              <a:rPr lang="en-US" dirty="0" smtClean="0"/>
              <a:t>Lars Ailo: A257, but due to construction noise I am mostly in </a:t>
            </a:r>
            <a:r>
              <a:rPr lang="en-US" dirty="0" err="1" smtClean="0"/>
              <a:t>Forskningsparken</a:t>
            </a:r>
            <a:endParaRPr lang="en-US" dirty="0" smtClean="0"/>
          </a:p>
          <a:p>
            <a:pPr lvl="1"/>
            <a:r>
              <a:rPr lang="en-US" dirty="0" smtClean="0"/>
              <a:t>Ibrahim: A135</a:t>
            </a:r>
          </a:p>
        </p:txBody>
      </p:sp>
    </p:spTree>
    <p:extLst>
      <p:ext uri="{BB962C8B-B14F-4D97-AF65-F5344CB8AC3E}">
        <p14:creationId xmlns:p14="http://schemas.microsoft.com/office/powerpoint/2010/main" val="145316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new course in concurrent programming?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Concurrency part of operating systems, architecture, databases, networking…</a:t>
            </a:r>
          </a:p>
          <a:p>
            <a:r>
              <a:rPr lang="en-US" dirty="0" smtClean="0"/>
              <a:t>Some of content in current </a:t>
            </a:r>
            <a:r>
              <a:rPr lang="en-US" dirty="0" smtClean="0"/>
              <a:t>inf-3201 Parallel Programming </a:t>
            </a:r>
            <a:r>
              <a:rPr lang="en-US" dirty="0" smtClean="0"/>
              <a:t>too simple for 3000-level</a:t>
            </a:r>
          </a:p>
          <a:p>
            <a:endParaRPr lang="en-US" dirty="0"/>
          </a:p>
          <a:p>
            <a:r>
              <a:rPr lang="en-US" dirty="0" smtClean="0"/>
              <a:t>Inf-2202 vs. Inf-3201</a:t>
            </a:r>
          </a:p>
          <a:p>
            <a:pPr lvl="1"/>
            <a:r>
              <a:rPr lang="en-US" dirty="0" smtClean="0"/>
              <a:t>Programming vs. understanding systems</a:t>
            </a:r>
          </a:p>
          <a:p>
            <a:pPr lvl="1"/>
            <a:r>
              <a:rPr lang="en-US" dirty="0" smtClean="0"/>
              <a:t>Shared memory vs. distributed </a:t>
            </a:r>
            <a:r>
              <a:rPr lang="en-US" dirty="0" smtClean="0"/>
              <a:t>systems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543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main topics:</a:t>
            </a:r>
          </a:p>
          <a:p>
            <a:pPr lvl="1"/>
            <a:r>
              <a:rPr lang="en-US" dirty="0" smtClean="0"/>
              <a:t>Parallel programming (overlaps with current </a:t>
            </a:r>
            <a:r>
              <a:rPr lang="en-US" dirty="0" smtClean="0"/>
              <a:t>inf-3201 </a:t>
            </a:r>
            <a:r>
              <a:rPr lang="en-US" dirty="0" smtClean="0"/>
              <a:t>course)</a:t>
            </a:r>
          </a:p>
          <a:p>
            <a:pPr lvl="1"/>
            <a:r>
              <a:rPr lang="en-US" dirty="0" smtClean="0"/>
              <a:t>Data-intensive computing</a:t>
            </a:r>
          </a:p>
          <a:p>
            <a:pPr lvl="1"/>
            <a:r>
              <a:rPr lang="en-US" dirty="0" smtClean="0"/>
              <a:t>Performance evaluation</a:t>
            </a:r>
          </a:p>
          <a:p>
            <a:pPr lvl="1"/>
            <a:endParaRPr lang="en-US" dirty="0"/>
          </a:p>
          <a:p>
            <a:r>
              <a:rPr lang="en-US" dirty="0" smtClean="0"/>
              <a:t>Considered but not included</a:t>
            </a:r>
          </a:p>
          <a:p>
            <a:pPr lvl="1"/>
            <a:r>
              <a:rPr lang="en-US" dirty="0" smtClean="0"/>
              <a:t>GPU programming</a:t>
            </a:r>
          </a:p>
          <a:p>
            <a:pPr lvl="1"/>
            <a:r>
              <a:rPr lang="en-US" dirty="0" smtClean="0"/>
              <a:t>Concurrency </a:t>
            </a:r>
            <a:r>
              <a:rPr lang="en-US" dirty="0" smtClean="0"/>
              <a:t>theory</a:t>
            </a:r>
          </a:p>
          <a:p>
            <a:pPr lvl="1"/>
            <a:endParaRPr lang="en-US" dirty="0"/>
          </a:p>
          <a:p>
            <a:r>
              <a:rPr lang="en-US" dirty="0" smtClean="0"/>
              <a:t>No textbook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4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300" y="31267"/>
            <a:ext cx="7880116" cy="762111"/>
          </a:xfrm>
        </p:spPr>
        <p:txBody>
          <a:bodyPr/>
          <a:lstStyle/>
          <a:p>
            <a:r>
              <a:rPr lang="en-US" dirty="0" smtClean="0"/>
              <a:t>Lecture plan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098830"/>
              </p:ext>
            </p:extLst>
          </p:nvPr>
        </p:nvGraphicFramePr>
        <p:xfrm>
          <a:off x="847164" y="968194"/>
          <a:ext cx="7703252" cy="5649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3228"/>
                <a:gridCol w="1117500"/>
                <a:gridCol w="3894903"/>
                <a:gridCol w="1817621"/>
              </a:tblGrid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Lecture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Subject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Lecturer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L1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Fri 16.08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Introduction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Lars Ailo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20.08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Threads &amp; synchronization primitives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Lars Ailo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L3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27.08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Parallel architectures and system software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Lars Ailo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L4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03.09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Parallel programs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Lars Ailo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L5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10.09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Programming for performance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Lars Ailo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L6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17.09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Guest lecture: Go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Giacomo Tartari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L7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24.09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Performance evaluation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Lars Ailo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L8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01.10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Parallel program performance evaluation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Lars Ailo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L9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08.10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Guest lecture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TBA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L10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15.10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Data-intensive computing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Lars Ailo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L11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22.10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MapReduce &amp; BigTable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Lars Ailo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L12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29.10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Data analytics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Lars Ailo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L13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5.11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Event-based programming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Lars Ailo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L14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12.11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Summary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Lars Ailo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Tue 19.11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 lecture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1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Fri 22.11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Exam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45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Mandatory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Thread programming on Lego </a:t>
            </a:r>
            <a:r>
              <a:rPr lang="en-US" dirty="0" err="1" smtClean="0"/>
              <a:t>Mindstorms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Data intensive 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96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Note! This is a programming course. You need to spend a significant amount of time designing, implementing, testing, and evaluating programs.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5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More motivation</a:t>
            </a:r>
            <a:endParaRPr lang="en-US" dirty="0" smtClean="0"/>
          </a:p>
          <a:p>
            <a:r>
              <a:rPr lang="en-US" dirty="0" smtClean="0"/>
              <a:t>Practicalities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40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– Take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important applications require parallelism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2375647"/>
            <a:ext cx="67913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4406153"/>
            <a:ext cx="62674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288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– Take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cool application require parallelism</a:t>
            </a:r>
            <a:endParaRPr lang="en-US" dirty="0"/>
          </a:p>
        </p:txBody>
      </p:sp>
      <p:pic>
        <p:nvPicPr>
          <p:cNvPr id="3074" name="Picture 2" descr="dirt3-11520x2160-3x1-30h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05" y="2448765"/>
            <a:ext cx="7340350" cy="137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onsters University (2013) Post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784" y="3939988"/>
            <a:ext cx="1897265" cy="281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upload.wikimedia.org/wikipedia/commons/thumb/a/a6/IngressAstoriaNY.jpg/220px-IngressAstoriaN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301" y="3967839"/>
            <a:ext cx="1565648" cy="2782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52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– Take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core is the logic gate of the 21</a:t>
            </a:r>
            <a:r>
              <a:rPr lang="en-US" baseline="30000" dirty="0" smtClean="0"/>
              <a:t>st</a:t>
            </a:r>
            <a:r>
              <a:rPr lang="en-US" dirty="0" smtClean="0"/>
              <a:t> century” </a:t>
            </a:r>
            <a:br>
              <a:rPr lang="en-US" dirty="0" smtClean="0"/>
            </a:br>
            <a:r>
              <a:rPr lang="en-US" dirty="0" err="1" smtClean="0"/>
              <a:t>Anant</a:t>
            </a:r>
            <a:r>
              <a:rPr lang="en-US" dirty="0" smtClean="0"/>
              <a:t> </a:t>
            </a:r>
            <a:r>
              <a:rPr lang="en-US" dirty="0" err="1" smtClean="0"/>
              <a:t>Agarwal</a:t>
            </a:r>
            <a:r>
              <a:rPr lang="en-US" dirty="0" smtClean="0"/>
              <a:t>, MIT</a:t>
            </a:r>
          </a:p>
          <a:p>
            <a:pPr lvl="1"/>
            <a:r>
              <a:rPr lang="en-US" dirty="0" smtClean="0"/>
              <a:t>The number of cores will double every 18</a:t>
            </a:r>
            <a:r>
              <a:rPr lang="en-US" baseline="30000" dirty="0" smtClean="0"/>
              <a:t>th</a:t>
            </a:r>
            <a:r>
              <a:rPr lang="en-US" dirty="0" smtClean="0"/>
              <a:t> month</a:t>
            </a:r>
          </a:p>
          <a:p>
            <a:pPr lvl="1"/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285" y="3307324"/>
            <a:ext cx="4886325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42285" y="6359586"/>
            <a:ext cx="5103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Figure from a lecture by Bruce Shriver, Feb 2012, </a:t>
            </a:r>
            <a:r>
              <a:rPr lang="en-US" dirty="0" err="1"/>
              <a:t>UiT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223558"/>
            <a:ext cx="9029700" cy="611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87025" y="6405843"/>
            <a:ext cx="4969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from a lecture by Bruce Shriver, Feb 2012, </a:t>
            </a:r>
            <a:r>
              <a:rPr lang="en-US" dirty="0" err="1"/>
              <a:t>UiT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80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7262"/>
            <a:ext cx="9144000" cy="5166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87025" y="6405843"/>
            <a:ext cx="49699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from a lecture by Bruce Shriver, Feb 2012, </a:t>
            </a:r>
            <a:r>
              <a:rPr lang="en-US" dirty="0" err="1"/>
              <a:t>UiT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67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pull</a:t>
            </a:r>
          </a:p>
          <a:p>
            <a:pPr lvl="1"/>
            <a:r>
              <a:rPr lang="en-US" dirty="0" smtClean="0"/>
              <a:t>Supercomputing</a:t>
            </a:r>
          </a:p>
          <a:p>
            <a:pPr lvl="1"/>
            <a:r>
              <a:rPr lang="en-US" dirty="0" smtClean="0"/>
              <a:t>Data-intensive computing</a:t>
            </a:r>
          </a:p>
          <a:p>
            <a:pPr lvl="1"/>
            <a:r>
              <a:rPr lang="en-US" dirty="0" smtClean="0"/>
              <a:t>Games</a:t>
            </a:r>
          </a:p>
          <a:p>
            <a:pPr lvl="1"/>
            <a:r>
              <a:rPr lang="en-US" dirty="0" smtClean="0"/>
              <a:t>Robotics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Technology push</a:t>
            </a:r>
          </a:p>
          <a:p>
            <a:pPr lvl="1"/>
            <a:r>
              <a:rPr lang="en-US" dirty="0" smtClean="0"/>
              <a:t>How to utilize 1000’s of cores?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1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14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l_blaa_engelsk">
  <a:themeElements>
    <a:clrScheme name="Egendefinert 5">
      <a:dk1>
        <a:sysClr val="windowText" lastClr="000000"/>
      </a:dk1>
      <a:lt1>
        <a:sysClr val="window" lastClr="FFFFFF"/>
      </a:lt1>
      <a:dk2>
        <a:srgbClr val="00617F"/>
      </a:dk2>
      <a:lt2>
        <a:srgbClr val="EEECE1"/>
      </a:lt2>
      <a:accent1>
        <a:srgbClr val="00617F"/>
      </a:accent1>
      <a:accent2>
        <a:srgbClr val="CB343B"/>
      </a:accent2>
      <a:accent3>
        <a:srgbClr val="15718F"/>
      </a:accent3>
      <a:accent4>
        <a:srgbClr val="59A1A2"/>
      </a:accent4>
      <a:accent5>
        <a:srgbClr val="26828C"/>
      </a:accent5>
      <a:accent6>
        <a:srgbClr val="DE7C00"/>
      </a:accent6>
      <a:hlink>
        <a:srgbClr val="007396"/>
      </a:hlink>
      <a:folHlink>
        <a:srgbClr val="A6BBC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Mal_blaa_engelsk</Template>
  <TotalTime>150</TotalTime>
  <Words>446</Words>
  <Application>Microsoft Office PowerPoint</Application>
  <PresentationFormat>On-screen Show (4:3)</PresentationFormat>
  <Paragraphs>145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Mal_blaa_engelsk</vt:lpstr>
      <vt:lpstr>Introduction</vt:lpstr>
      <vt:lpstr>Outline</vt:lpstr>
      <vt:lpstr>Motivation – Take 1 </vt:lpstr>
      <vt:lpstr>Motivation – Take 1</vt:lpstr>
      <vt:lpstr>Motivation – Take 2</vt:lpstr>
      <vt:lpstr>PowerPoint Presentation</vt:lpstr>
      <vt:lpstr>PowerPoint Presentation</vt:lpstr>
      <vt:lpstr>Motivation</vt:lpstr>
      <vt:lpstr>Practicalities</vt:lpstr>
      <vt:lpstr>Teaching staff</vt:lpstr>
      <vt:lpstr>Information sources and contact info</vt:lpstr>
      <vt:lpstr>Why a new course in concurrent programming?</vt:lpstr>
      <vt:lpstr>Course content</vt:lpstr>
      <vt:lpstr>Lecture plan</vt:lpstr>
      <vt:lpstr>Mandatory assignments</vt:lpstr>
      <vt:lpstr>Exercises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larsab</dc:creator>
  <cp:lastModifiedBy>larsab</cp:lastModifiedBy>
  <cp:revision>26</cp:revision>
  <dcterms:created xsi:type="dcterms:W3CDTF">2013-08-07T10:42:41Z</dcterms:created>
  <dcterms:modified xsi:type="dcterms:W3CDTF">2013-08-15T22:32:09Z</dcterms:modified>
</cp:coreProperties>
</file>