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8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2" r:id="rId20"/>
    <p:sldId id="280" r:id="rId21"/>
    <p:sldId id="281" r:id="rId22"/>
    <p:sldId id="276" r:id="rId23"/>
    <p:sldId id="277" r:id="rId24"/>
    <p:sldId id="279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FC399-508B-4159-9812-09937502870E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9D8C4-A52A-40A5-940B-C6D882DE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00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9D8C4-A52A-40A5-940B-C6D882DEF5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7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2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2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1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3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6D41E-7FAB-4B42-B8FF-41FA1DD84F76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423C1-D3AD-426D-83CB-19DA2FD0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5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rinceton.edu/~schapire/talks/picasso-minicours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oadinstitute.org/annotation/winter_course_2006/index_files/Noble%202006%20SVM%20tutorial%20Nat%20Biotech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mturing.acm.org/award_winners/pearl_2658896.cf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iolab.org/blogs/radiolab-blog/2012/mar/19/turing-problem/" TargetMode="External"/><Relationship Id="rId2" Type="http://schemas.openxmlformats.org/officeDocument/2006/relationships/hyperlink" Target="http://www.nature.com/news/specials/turing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10/06/20/magazine/20Computer-t.html?pagewanted=all" TargetMode="External"/><Relationship Id="rId2" Type="http://schemas.openxmlformats.org/officeDocument/2006/relationships/hyperlink" Target="http://www-03.ibm.com/innovation/us/wats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Inf-2101, fall 2012</a:t>
            </a:r>
          </a:p>
          <a:p>
            <a:r>
              <a:rPr lang="en-US" sz="2800" dirty="0" smtClean="0"/>
              <a:t>Lars Ailo Bongo</a:t>
            </a:r>
          </a:p>
          <a:p>
            <a:r>
              <a:rPr lang="en-US" sz="2400" dirty="0" smtClean="0"/>
              <a:t>larsab@cs.uit.no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art?</a:t>
            </a:r>
            <a:endParaRPr lang="en-US" dirty="0"/>
          </a:p>
        </p:txBody>
      </p:sp>
      <p:pic>
        <p:nvPicPr>
          <p:cNvPr id="2050" name="Picture 2" descr="http://www.irobot.com/%7E/media/Images/iRobot/Robots/HRD/Roomba/700%20Series/Landing%20Overview/irobot-roomba-landing-video.ash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399"/>
            <a:ext cx="8153400" cy="429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2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 of AI</a:t>
            </a:r>
          </a:p>
          <a:p>
            <a:r>
              <a:rPr lang="en-US" dirty="0" smtClean="0"/>
              <a:t>Very much in use:</a:t>
            </a:r>
          </a:p>
          <a:p>
            <a:pPr lvl="1"/>
            <a:r>
              <a:rPr lang="en-US" dirty="0" smtClean="0"/>
              <a:t>Bioinformatics</a:t>
            </a:r>
          </a:p>
          <a:p>
            <a:pPr lvl="1"/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Business </a:t>
            </a:r>
            <a:r>
              <a:rPr lang="en-US" dirty="0" err="1" smtClean="0"/>
              <a:t>Inteligence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26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Fifth Paradigm in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: computational science</a:t>
            </a:r>
          </a:p>
          <a:p>
            <a:pPr lvl="1"/>
            <a:r>
              <a:rPr lang="en-US" dirty="0" smtClean="0"/>
              <a:t>Last decade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: data-intensive science</a:t>
            </a:r>
          </a:p>
          <a:p>
            <a:pPr lvl="1"/>
            <a:r>
              <a:rPr lang="en-US" dirty="0" smtClean="0"/>
              <a:t>Currently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: hypothesis generation</a:t>
            </a:r>
          </a:p>
          <a:p>
            <a:pPr lvl="1"/>
            <a:r>
              <a:rPr lang="en-US" dirty="0" smtClean="0"/>
              <a:t>Some claim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PICASso</a:t>
            </a:r>
            <a:r>
              <a:rPr lang="en-US" dirty="0" smtClean="0"/>
              <a:t> Mini-Course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http://www.cs.princeton.edu/~schapire/talks/picasso-minicourse.pdf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in next slide is from: </a:t>
            </a:r>
            <a:r>
              <a:rPr lang="en-US" dirty="0" smtClean="0">
                <a:hlinkClick r:id="rId2"/>
              </a:rPr>
              <a:t>http://www.broadinstitute.org/annotation/winter_course_2006/index_files/Noble%202006%20SVM%20tutorial%20Nat%20Biotech.pdf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3839"/>
            <a:ext cx="9144000" cy="5963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1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</a:t>
            </a:r>
            <a:r>
              <a:rPr lang="en-US" dirty="0" smtClean="0"/>
              <a:t>Learning</a:t>
            </a:r>
            <a:br>
              <a:rPr lang="en-US" dirty="0" smtClean="0"/>
            </a:br>
            <a:r>
              <a:rPr lang="en-US" dirty="0" smtClean="0"/>
              <a:t>(part II)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Inf-2101, fall 2012</a:t>
            </a:r>
          </a:p>
          <a:p>
            <a:r>
              <a:rPr lang="en-US" sz="2800" dirty="0" smtClean="0"/>
              <a:t>Lars Ailo Bongo</a:t>
            </a:r>
          </a:p>
          <a:p>
            <a:r>
              <a:rPr lang="en-US" sz="2400" dirty="0" smtClean="0"/>
              <a:t>larsab@cs.uit.no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81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week:</a:t>
            </a:r>
            <a:endParaRPr lang="en-US" dirty="0" smtClean="0"/>
          </a:p>
          <a:p>
            <a:pPr lvl="1"/>
            <a:r>
              <a:rPr lang="en-US" dirty="0" smtClean="0"/>
              <a:t>Why machine learning?</a:t>
            </a:r>
          </a:p>
          <a:p>
            <a:pPr lvl="1"/>
            <a:r>
              <a:rPr lang="en-US" dirty="0" smtClean="0"/>
              <a:t>Machine learning for classification</a:t>
            </a:r>
          </a:p>
          <a:p>
            <a:r>
              <a:rPr lang="en-US" dirty="0" smtClean="0"/>
              <a:t>This week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Data analysis using machine </a:t>
            </a:r>
            <a:r>
              <a:rPr lang="en-US" dirty="0" smtClean="0"/>
              <a:t>learning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035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for Examples</a:t>
            </a:r>
            <a:endParaRPr lang="en-US" dirty="0"/>
          </a:p>
        </p:txBody>
      </p:sp>
      <p:pic>
        <p:nvPicPr>
          <p:cNvPr id="1026" name="Picture 2" descr="Case Studies and Algorithms to Get You Star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71600"/>
            <a:ext cx="3810000" cy="49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28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Book</a:t>
            </a:r>
            <a:br>
              <a:rPr lang="en-US" dirty="0" smtClean="0"/>
            </a:br>
            <a:r>
              <a:rPr lang="en-US" dirty="0" smtClean="0"/>
              <a:t>(does not focus on machine learning)</a:t>
            </a:r>
            <a:endParaRPr lang="en-US" dirty="0"/>
          </a:p>
        </p:txBody>
      </p:sp>
      <p:pic>
        <p:nvPicPr>
          <p:cNvPr id="4098" name="Picture 2" descr="A hands-on guide for programmers and data scienti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00200"/>
            <a:ext cx="3810000" cy="49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</a:p>
          <a:p>
            <a:pPr lvl="1"/>
            <a:r>
              <a:rPr lang="en-US" dirty="0" smtClean="0"/>
              <a:t>Why machine learning?</a:t>
            </a:r>
          </a:p>
          <a:p>
            <a:pPr lvl="1"/>
            <a:r>
              <a:rPr lang="en-US" dirty="0" smtClean="0"/>
              <a:t>Machine learning for classification</a:t>
            </a:r>
          </a:p>
          <a:p>
            <a:pPr lvl="2"/>
            <a:r>
              <a:rPr lang="en-US" dirty="0" smtClean="0"/>
              <a:t>Rob </a:t>
            </a:r>
            <a:r>
              <a:rPr lang="en-US" dirty="0" err="1" smtClean="0"/>
              <a:t>Shapire</a:t>
            </a:r>
            <a:endParaRPr lang="en-US" dirty="0" smtClean="0"/>
          </a:p>
          <a:p>
            <a:pPr lvl="2"/>
            <a:r>
              <a:rPr lang="en-US" dirty="0" smtClean="0"/>
              <a:t>Princeton </a:t>
            </a:r>
            <a:r>
              <a:rPr lang="en-US" dirty="0" err="1" smtClean="0"/>
              <a:t>PICASso</a:t>
            </a:r>
            <a:r>
              <a:rPr lang="en-US" dirty="0" smtClean="0"/>
              <a:t> mini-course</a:t>
            </a:r>
          </a:p>
          <a:p>
            <a:r>
              <a:rPr lang="en-US" dirty="0" smtClean="0"/>
              <a:t>Next week:</a:t>
            </a:r>
          </a:p>
          <a:p>
            <a:pPr lvl="1"/>
            <a:r>
              <a:rPr lang="en-US" dirty="0" smtClean="0"/>
              <a:t>Data analysis using machine learning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6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20" y="685800"/>
            <a:ext cx="6200775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02692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5144869"/>
            <a:ext cx="7541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“The best thing about R is that it was developed by statisticians. The worst thing about R is that… it was developed by statisticians</a:t>
            </a:r>
            <a:r>
              <a:rPr lang="en-US" sz="2400" dirty="0" smtClean="0"/>
              <a:t>.” -</a:t>
            </a:r>
            <a:r>
              <a:rPr lang="en-US" sz="2400" i="1" dirty="0"/>
              <a:t>Bo </a:t>
            </a:r>
            <a:r>
              <a:rPr lang="en-US" sz="2400" i="1" dirty="0" err="1"/>
              <a:t>Cowgill</a:t>
            </a:r>
            <a:r>
              <a:rPr lang="en-US" sz="2400" i="1" dirty="0"/>
              <a:t>, Google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42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28600"/>
            <a:ext cx="82867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29" y="2438400"/>
            <a:ext cx="5116141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08629"/>
            <a:ext cx="8991600" cy="245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67352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74" y="50042"/>
            <a:ext cx="7836418" cy="6807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98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UFO Sightings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pattern in UFO sightings/ visitors?</a:t>
            </a:r>
          </a:p>
          <a:p>
            <a:endParaRPr lang="en-US" dirty="0"/>
          </a:p>
          <a:p>
            <a:r>
              <a:rPr lang="en-US" dirty="0" smtClean="0"/>
              <a:t>Introduction to R</a:t>
            </a:r>
          </a:p>
          <a:p>
            <a:r>
              <a:rPr lang="en-US" dirty="0" smtClean="0"/>
              <a:t>Data exploration</a:t>
            </a:r>
          </a:p>
          <a:p>
            <a:r>
              <a:rPr lang="en-US" dirty="0" smtClean="0"/>
              <a:t>Data cleaning</a:t>
            </a:r>
          </a:p>
          <a:p>
            <a:r>
              <a:rPr lang="en-US" dirty="0" smtClean="0"/>
              <a:t>Naïve Bayes</a:t>
            </a:r>
          </a:p>
        </p:txBody>
      </p:sp>
    </p:spTree>
    <p:extLst>
      <p:ext uri="{BB962C8B-B14F-4D97-AF65-F5344CB8AC3E}">
        <p14:creationId xmlns:p14="http://schemas.microsoft.com/office/powerpoint/2010/main" val="3797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mail as either SPAM or HAM</a:t>
            </a:r>
          </a:p>
          <a:p>
            <a:r>
              <a:rPr lang="en-US" dirty="0" smtClean="0"/>
              <a:t>Binary classifier</a:t>
            </a:r>
          </a:p>
        </p:txBody>
      </p:sp>
    </p:spTree>
    <p:extLst>
      <p:ext uri="{BB962C8B-B14F-4D97-AF65-F5344CB8AC3E}">
        <p14:creationId xmlns:p14="http://schemas.microsoft.com/office/powerpoint/2010/main" val="226855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Partisanism</a:t>
            </a:r>
            <a:r>
              <a:rPr lang="en-US" dirty="0" smtClean="0"/>
              <a:t> in the US Senate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US senate become more partisan?</a:t>
            </a:r>
          </a:p>
          <a:p>
            <a:r>
              <a:rPr lang="en-US" dirty="0" smtClean="0"/>
              <a:t>Clustering based on voting similarity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break a secret code?</a:t>
            </a:r>
          </a:p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Metropolitan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learning is a big topic</a:t>
            </a:r>
          </a:p>
          <a:p>
            <a:pPr lvl="1"/>
            <a:r>
              <a:rPr lang="en-US" dirty="0" smtClean="0"/>
              <a:t>Goal for these lectures is to give you an overview</a:t>
            </a:r>
          </a:p>
          <a:p>
            <a:r>
              <a:rPr lang="en-US" dirty="0" smtClean="0"/>
              <a:t>I am not an expert in machine learning</a:t>
            </a:r>
          </a:p>
          <a:p>
            <a:r>
              <a:rPr lang="en-US" dirty="0" smtClean="0"/>
              <a:t>To learn more: </a:t>
            </a:r>
          </a:p>
          <a:p>
            <a:pPr lvl="1"/>
            <a:r>
              <a:rPr lang="en-US" dirty="0" smtClean="0"/>
              <a:t>FYS-3012 Pattern Recognition</a:t>
            </a:r>
          </a:p>
          <a:p>
            <a:pPr lvl="1"/>
            <a:r>
              <a:rPr lang="en-US" dirty="0" smtClean="0"/>
              <a:t>Requires linear algebra and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86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learn machine learning?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Turing Award 2012</a:t>
            </a:r>
            <a:br>
              <a:rPr lang="en-US" dirty="0" smtClean="0"/>
            </a:br>
            <a:r>
              <a:rPr lang="en-US" dirty="0" smtClean="0"/>
              <a:t>(Nobel Prize of Computing)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Judea Perl (UCLA)</a:t>
            </a:r>
          </a:p>
          <a:p>
            <a:r>
              <a:rPr lang="en-US" dirty="0" smtClean="0"/>
              <a:t>“For fundamental contributions to artificial intelligence through the development of a calculus for probabilistic and causal reasoning.”</a:t>
            </a:r>
          </a:p>
          <a:p>
            <a:r>
              <a:rPr lang="en-US" dirty="0" smtClean="0">
                <a:hlinkClick r:id="rId2"/>
              </a:rPr>
              <a:t>http://amturing.acm.org/award_winners/pearl_2658896.cfm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86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Born July 23, 1912</a:t>
            </a:r>
          </a:p>
          <a:p>
            <a:r>
              <a:rPr lang="en-US" dirty="0" smtClean="0"/>
              <a:t>Computer science pioneer</a:t>
            </a:r>
          </a:p>
          <a:p>
            <a:r>
              <a:rPr lang="en-US" dirty="0" smtClean="0"/>
              <a:t>Father of Artificial Intelligence</a:t>
            </a:r>
            <a:endParaRPr lang="en-US" dirty="0"/>
          </a:p>
          <a:p>
            <a:pPr lvl="1"/>
            <a:r>
              <a:rPr lang="en-US" dirty="0" smtClean="0"/>
              <a:t>Turing test</a:t>
            </a:r>
          </a:p>
          <a:p>
            <a:r>
              <a:rPr lang="en-US" dirty="0" smtClean="0"/>
              <a:t>War hero (</a:t>
            </a:r>
            <a:r>
              <a:rPr lang="en-US" dirty="0" err="1" smtClean="0"/>
              <a:t>cryptoanalysis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Homosexual</a:t>
            </a:r>
          </a:p>
          <a:p>
            <a:r>
              <a:rPr lang="en-US" dirty="0" smtClean="0">
                <a:hlinkClick r:id="rId2"/>
              </a:rPr>
              <a:t>http://www.nature.com/news/specials/turing/index.html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http://www.radiolab.org/blogs/radiolab-blog/2012/mar/19/turing-problem/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6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199"/>
            <a:ext cx="8229600" cy="16764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Greatest Jeopardy! player in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1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Watson?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Artificial Intelligence demonstration system from IBM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http://www-03.ibm.com/innovation/us/watson/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http://www.nytimes.com/2010/06/20/magazine/20Computer-t.html?pagewanted=all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Fiction</a:t>
            </a:r>
            <a:endParaRPr lang="en-US" dirty="0"/>
          </a:p>
        </p:txBody>
      </p:sp>
      <p:pic>
        <p:nvPicPr>
          <p:cNvPr id="1026" name="Picture 2" descr="Genetic Algorith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42563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8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348</Words>
  <Application>Microsoft Office PowerPoint</Application>
  <PresentationFormat>On-screen Show (4:3)</PresentationFormat>
  <Paragraphs>88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Machine Learning</vt:lpstr>
      <vt:lpstr>Overview</vt:lpstr>
      <vt:lpstr>Disclaimer</vt:lpstr>
      <vt:lpstr>Why learn machine learning?</vt:lpstr>
      <vt:lpstr>Turing Award 2012 (Nobel Prize of Computing)</vt:lpstr>
      <vt:lpstr>Alan Turing</vt:lpstr>
      <vt:lpstr>PowerPoint Presentation</vt:lpstr>
      <vt:lpstr>Who is Watson?</vt:lpstr>
      <vt:lpstr>Science Fiction</vt:lpstr>
      <vt:lpstr>State of the art?</vt:lpstr>
      <vt:lpstr>Machine learning</vt:lpstr>
      <vt:lpstr>Fifth Paradigm in Science</vt:lpstr>
      <vt:lpstr>PICASso Mini-Course</vt:lpstr>
      <vt:lpstr>SVM</vt:lpstr>
      <vt:lpstr>PowerPoint Presentation</vt:lpstr>
      <vt:lpstr>Machine Learning (part II)</vt:lpstr>
      <vt:lpstr>Overview</vt:lpstr>
      <vt:lpstr>Source for Examples</vt:lpstr>
      <vt:lpstr>Alternative Book (does not focus on machine learning)</vt:lpstr>
      <vt:lpstr>PowerPoint Presentation</vt:lpstr>
      <vt:lpstr>PowerPoint Presentation</vt:lpstr>
      <vt:lpstr>UFO Sightings</vt:lpstr>
      <vt:lpstr>SPAM Filter</vt:lpstr>
      <vt:lpstr>Partisanism in the US Senate</vt:lpstr>
      <vt:lpstr>Breaking Codes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larsab</dc:creator>
  <cp:lastModifiedBy>larsab</cp:lastModifiedBy>
  <cp:revision>25</cp:revision>
  <dcterms:created xsi:type="dcterms:W3CDTF">2012-10-24T20:00:40Z</dcterms:created>
  <dcterms:modified xsi:type="dcterms:W3CDTF">2012-11-01T09:10:18Z</dcterms:modified>
</cp:coreProperties>
</file>