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sldIdLst>
    <p:sldId id="256" r:id="rId2"/>
    <p:sldId id="257" r:id="rId3"/>
    <p:sldId id="259" r:id="rId4"/>
    <p:sldId id="260" r:id="rId5"/>
    <p:sldId id="282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  <p:sldId id="271" r:id="rId16"/>
    <p:sldId id="273" r:id="rId17"/>
    <p:sldId id="274" r:id="rId18"/>
    <p:sldId id="283" r:id="rId19"/>
    <p:sldId id="292" r:id="rId20"/>
    <p:sldId id="293" r:id="rId21"/>
    <p:sldId id="294" r:id="rId22"/>
    <p:sldId id="284" r:id="rId23"/>
    <p:sldId id="289" r:id="rId24"/>
    <p:sldId id="295" r:id="rId25"/>
    <p:sldId id="296" r:id="rId26"/>
    <p:sldId id="298" r:id="rId27"/>
    <p:sldId id="331" r:id="rId28"/>
    <p:sldId id="275" r:id="rId29"/>
    <p:sldId id="297" r:id="rId30"/>
    <p:sldId id="300" r:id="rId31"/>
    <p:sldId id="301" r:id="rId32"/>
    <p:sldId id="302" r:id="rId33"/>
    <p:sldId id="303" r:id="rId34"/>
    <p:sldId id="276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4" r:id="rId43"/>
    <p:sldId id="315" r:id="rId44"/>
    <p:sldId id="317" r:id="rId45"/>
    <p:sldId id="318" r:id="rId46"/>
    <p:sldId id="277" r:id="rId47"/>
    <p:sldId id="319" r:id="rId48"/>
    <p:sldId id="320" r:id="rId49"/>
    <p:sldId id="322" r:id="rId50"/>
    <p:sldId id="323" r:id="rId51"/>
    <p:sldId id="321" r:id="rId52"/>
    <p:sldId id="324" r:id="rId53"/>
    <p:sldId id="278" r:id="rId54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78185" autoAdjust="0"/>
  </p:normalViewPr>
  <p:slideViewPr>
    <p:cSldViewPr>
      <p:cViewPr>
        <p:scale>
          <a:sx n="64" d="100"/>
          <a:sy n="64" d="100"/>
        </p:scale>
        <p:origin x="-15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73B5BB5F-FFA6-4DE8-9400-7890EBBB4B4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F606CEDD-418C-4835-B1C1-FE863879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4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BFS: V^2 for </a:t>
            </a:r>
            <a:r>
              <a:rPr lang="en-US" dirty="0" err="1" smtClean="0"/>
              <a:t>adj</a:t>
            </a:r>
            <a:r>
              <a:rPr lang="en-US" dirty="0" smtClean="0"/>
              <a:t> matrix, V+E adj.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EDD-418C-4835-B1C1-FE863879BB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484A9E-89E7-43BE-8284-B3BC77777E50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C4752F-02AE-4C14-B5DA-55F9B8FAD7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osone.org/article/info:doi/10.1371/journal.pone.0004803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</a:rPr>
              <a:t>Directed Graphs</a:t>
            </a:r>
            <a:endParaRPr lang="en-US" cap="none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Inf-2101, Fall </a:t>
            </a:r>
            <a:r>
              <a:rPr lang="en-US" sz="1800" dirty="0" smtClean="0"/>
              <a:t>2012</a:t>
            </a:r>
            <a:endParaRPr lang="en-US" sz="1800" dirty="0" smtClean="0"/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Lars </a:t>
            </a:r>
            <a:r>
              <a:rPr lang="en-US" sz="1800" dirty="0" err="1" smtClean="0"/>
              <a:t>Ailo</a:t>
            </a:r>
            <a:r>
              <a:rPr lang="en-US" sz="1800" dirty="0" smtClean="0"/>
              <a:t> Bongo (larsab@cs.uit.no)</a:t>
            </a:r>
          </a:p>
          <a:p>
            <a:r>
              <a:rPr lang="en-US" sz="1800" dirty="0" smtClean="0"/>
              <a:t>Department of Computer Science, University of </a:t>
            </a:r>
            <a:r>
              <a:rPr lang="en-US" sz="1800" dirty="0" err="1" smtClean="0"/>
              <a:t>Tromsø</a:t>
            </a: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5791200"/>
            <a:ext cx="747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and including slides by Robert </a:t>
            </a:r>
            <a:r>
              <a:rPr lang="en-US" dirty="0" err="1" smtClean="0"/>
              <a:t>Sedgewick</a:t>
            </a:r>
            <a:r>
              <a:rPr lang="en-US" dirty="0" smtClean="0"/>
              <a:t> and Kevin Wayne, </a:t>
            </a:r>
            <a:br>
              <a:rPr lang="en-US" dirty="0" smtClean="0"/>
            </a:br>
            <a:r>
              <a:rPr lang="en-US" dirty="0" smtClean="0"/>
              <a:t>Princeton University.</a:t>
            </a:r>
            <a:endParaRPr lang="en-US" dirty="0"/>
          </a:p>
        </p:txBody>
      </p:sp>
      <p:pic>
        <p:nvPicPr>
          <p:cNvPr id="14338" name="Picture 2" descr="http://upload.wikimedia.org/wikipedia/commons/thumb/a/a2/Directed.svg/125px-Direct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11" y="762000"/>
            <a:ext cx="2407588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applications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194088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 intersection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One-way street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</a:t>
                      </a:r>
                      <a:r>
                        <a:rPr lang="en-US" baseline="0" dirty="0" smtClean="0"/>
                        <a:t>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Hyperlink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 regulatory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</a:t>
                      </a:r>
                      <a:r>
                        <a:rPr lang="en-US" baseline="0" dirty="0" smtClean="0"/>
                        <a:t> “component”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ImageNet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(is a…)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Mastermind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</a:t>
                      </a:r>
                      <a:r>
                        <a:rPr lang="en-US" baseline="0" dirty="0" smtClean="0"/>
                        <a:t>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 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 pipeline scheduling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Precedence</a:t>
                      </a:r>
                      <a:r>
                        <a:rPr lang="en-US" baseline="0" dirty="0" smtClean="0"/>
                        <a:t> constraint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Stock,</a:t>
                      </a:r>
                      <a:r>
                        <a:rPr lang="en-US" baseline="0" dirty="0" smtClean="0"/>
                        <a:t> currency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Placed</a:t>
                      </a:r>
                      <a:r>
                        <a:rPr lang="en-US" baseline="0" dirty="0" smtClean="0"/>
                        <a:t> call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Infectious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 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Inheritance hierarchy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Inherits from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7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Path: is there a direct path from s to t?</a:t>
            </a:r>
          </a:p>
          <a:p>
            <a:r>
              <a:rPr lang="en-US" dirty="0" smtClean="0"/>
              <a:t>Shortest path: what is the shortest path from s to t?</a:t>
            </a:r>
          </a:p>
          <a:p>
            <a:r>
              <a:rPr lang="en-US" dirty="0" smtClean="0"/>
              <a:t>Strong connectivity: are all vertices mutually reachable?</a:t>
            </a:r>
          </a:p>
          <a:p>
            <a:r>
              <a:rPr lang="en-US" dirty="0" smtClean="0"/>
              <a:t>Transitive closure: for which vertices v and w is there a path from v to w?</a:t>
            </a:r>
          </a:p>
          <a:p>
            <a:r>
              <a:rPr lang="en-US" dirty="0" smtClean="0"/>
              <a:t>Topological sort: can you draw the digraph so that all edges point from left to right?</a:t>
            </a:r>
          </a:p>
          <a:p>
            <a:r>
              <a:rPr lang="en-US" dirty="0" smtClean="0"/>
              <a:t>PageRank: what is the importance of web pages?</a:t>
            </a:r>
          </a:p>
          <a:p>
            <a:r>
              <a:rPr lang="en-US" dirty="0" smtClean="0"/>
              <a:t>Mastermind: how to win the competition?!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Digraph applications</a:t>
            </a:r>
          </a:p>
          <a:p>
            <a:r>
              <a:rPr lang="en-US" b="1" dirty="0" smtClean="0"/>
              <a:t>Digraph representations</a:t>
            </a:r>
          </a:p>
          <a:p>
            <a:r>
              <a:rPr lang="en-US" dirty="0" smtClean="0"/>
              <a:t>Digraph search</a:t>
            </a:r>
          </a:p>
          <a:p>
            <a:r>
              <a:rPr lang="en-US" dirty="0" smtClean="0"/>
              <a:t>Transitive closure</a:t>
            </a:r>
          </a:p>
          <a:p>
            <a:r>
              <a:rPr lang="en-US" dirty="0" smtClean="0"/>
              <a:t>Topological sort</a:t>
            </a:r>
          </a:p>
          <a:p>
            <a:r>
              <a:rPr lang="en-US" dirty="0" smtClean="0"/>
              <a:t>Strong components</a:t>
            </a:r>
          </a:p>
        </p:txBody>
      </p:sp>
    </p:spTree>
    <p:extLst>
      <p:ext uri="{BB962C8B-B14F-4D97-AF65-F5344CB8AC3E}">
        <p14:creationId xmlns:p14="http://schemas.microsoft.com/office/powerpoint/2010/main" val="24104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edges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the list of edges (linked list or array)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86075"/>
            <a:ext cx="48958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8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Adjacency-matrix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 two-dimensional v-by-v bitmap (</a:t>
            </a:r>
            <a:r>
              <a:rPr lang="en-US" dirty="0" err="1" smtClean="0"/>
              <a:t>boolean</a:t>
            </a:r>
            <a:r>
              <a:rPr lang="en-US" dirty="0" smtClean="0"/>
              <a:t> array)</a:t>
            </a:r>
          </a:p>
          <a:p>
            <a:r>
              <a:rPr lang="en-US" dirty="0" smtClean="0"/>
              <a:t>For each edge: </a:t>
            </a:r>
            <a:r>
              <a:rPr lang="en-US" dirty="0" err="1" smtClean="0"/>
              <a:t>v</a:t>
            </a:r>
            <a:r>
              <a:rPr lang="en-US" dirty="0" err="1" smtClean="0">
                <a:sym typeface="Wingdings" pitchFamily="2" charset="2"/>
              </a:rPr>
              <a:t>w</a:t>
            </a:r>
            <a:r>
              <a:rPr lang="en-US" dirty="0" smtClean="0">
                <a:sym typeface="Wingdings" pitchFamily="2" charset="2"/>
              </a:rPr>
              <a:t> in the digraph </a:t>
            </a:r>
            <a:r>
              <a:rPr lang="en-US" dirty="0" err="1" smtClean="0">
                <a:sym typeface="Wingdings" pitchFamily="2" charset="2"/>
              </a:rPr>
              <a:t>adj</a:t>
            </a:r>
            <a:r>
              <a:rPr lang="en-US" dirty="0" smtClean="0">
                <a:sym typeface="Wingdings" pitchFamily="2" charset="2"/>
              </a:rPr>
              <a:t>[v][w] = true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809875"/>
            <a:ext cx="66389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Adjacency-list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 smtClean="0"/>
              <a:t>Maintain vertex-indexed array of lists (use </a:t>
            </a:r>
            <a:r>
              <a:rPr lang="en-US" i="1" dirty="0" smtClean="0"/>
              <a:t>Bag</a:t>
            </a:r>
            <a:r>
              <a:rPr lang="en-US" dirty="0" smtClean="0"/>
              <a:t> abstraction)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24125"/>
            <a:ext cx="65532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practice: use adjacency-list representation</a:t>
            </a:r>
          </a:p>
          <a:p>
            <a:pPr lvl="1"/>
            <a:r>
              <a:rPr lang="en-US" dirty="0" smtClean="0"/>
              <a:t>Algorithms are all based on iterating over edges incident to v.</a:t>
            </a:r>
          </a:p>
          <a:p>
            <a:pPr lvl="1"/>
            <a:r>
              <a:rPr lang="en-US" dirty="0" smtClean="0"/>
              <a:t>Real-world digraphs tend to be sparse.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7048500" cy="3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Digraph applications</a:t>
            </a:r>
          </a:p>
          <a:p>
            <a:r>
              <a:rPr lang="en-US" dirty="0" smtClean="0"/>
              <a:t>Digraph API</a:t>
            </a:r>
          </a:p>
          <a:p>
            <a:r>
              <a:rPr lang="en-US" b="1" dirty="0" smtClean="0"/>
              <a:t>Digraph search</a:t>
            </a:r>
          </a:p>
          <a:p>
            <a:r>
              <a:rPr lang="en-US" dirty="0" smtClean="0"/>
              <a:t>Transitive closure</a:t>
            </a:r>
          </a:p>
          <a:p>
            <a:r>
              <a:rPr lang="en-US" dirty="0" smtClean="0"/>
              <a:t>Topological sort</a:t>
            </a:r>
          </a:p>
          <a:p>
            <a:r>
              <a:rPr lang="en-US" dirty="0" smtClean="0"/>
              <a:t>Strong components</a:t>
            </a:r>
          </a:p>
        </p:txBody>
      </p:sp>
    </p:spTree>
    <p:extLst>
      <p:ext uri="{BB962C8B-B14F-4D97-AF65-F5344CB8AC3E}">
        <p14:creationId xmlns:p14="http://schemas.microsoft.com/office/powerpoint/2010/main" val="32610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42" y="1600200"/>
            <a:ext cx="610695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Reachability application: </a:t>
            </a:r>
            <a:br>
              <a:rPr lang="en-US" dirty="0" smtClean="0"/>
            </a:br>
            <a:r>
              <a:rPr lang="en-US" dirty="0" smtClean="0"/>
              <a:t>program flow analysis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22141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Applications</a:t>
            </a:r>
            <a:endParaRPr lang="en-US" sz="2800" dirty="0"/>
          </a:p>
          <a:p>
            <a:r>
              <a:rPr lang="en-US" sz="2800" dirty="0" smtClean="0"/>
              <a:t>API</a:t>
            </a:r>
            <a:endParaRPr lang="en-US" sz="2800" dirty="0"/>
          </a:p>
          <a:p>
            <a:r>
              <a:rPr lang="en-US" sz="2800" dirty="0" smtClean="0"/>
              <a:t>Search</a:t>
            </a:r>
            <a:endParaRPr lang="en-US" sz="2800" dirty="0"/>
          </a:p>
          <a:p>
            <a:r>
              <a:rPr lang="en-US" sz="2800" dirty="0"/>
              <a:t>Transitive closure</a:t>
            </a:r>
          </a:p>
          <a:p>
            <a:r>
              <a:rPr lang="en-US" sz="2800" dirty="0"/>
              <a:t>Topological </a:t>
            </a:r>
            <a:r>
              <a:rPr lang="en-US" sz="2800" dirty="0" smtClean="0"/>
              <a:t>sort (DAGs)</a:t>
            </a:r>
            <a:endParaRPr lang="en-US" sz="2800" dirty="0"/>
          </a:p>
          <a:p>
            <a:r>
              <a:rPr lang="en-US" sz="2800" dirty="0" smtClean="0"/>
              <a:t>Strong connectivity</a:t>
            </a:r>
            <a:endParaRPr lang="en-US" sz="2800" dirty="0"/>
          </a:p>
          <a:p>
            <a:r>
              <a:rPr lang="en-US" sz="2800" dirty="0" smtClean="0"/>
              <a:t>Implementation issues</a:t>
            </a:r>
          </a:p>
        </p:txBody>
      </p:sp>
    </p:spTree>
    <p:extLst>
      <p:ext uri="{BB962C8B-B14F-4D97-AF65-F5344CB8AC3E}">
        <p14:creationId xmlns:p14="http://schemas.microsoft.com/office/powerpoint/2010/main" val="8909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Reachability application:</a:t>
            </a:r>
            <a:br>
              <a:rPr lang="en-US" dirty="0" smtClean="0"/>
            </a:br>
            <a:r>
              <a:rPr lang="en-US" dirty="0" smtClean="0"/>
              <a:t>Mark-sweep garbage collector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4975"/>
            <a:ext cx="64103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4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Reachability application:</a:t>
            </a:r>
            <a:br>
              <a:rPr lang="en-US" dirty="0"/>
            </a:br>
            <a:r>
              <a:rPr lang="en-US" dirty="0"/>
              <a:t>Mark-sweep garbage collector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781175"/>
            <a:ext cx="64579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in digraphs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8118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DFS </a:t>
            </a:r>
            <a:r>
              <a:rPr lang="en-US" dirty="0" err="1" smtClean="0"/>
              <a:t>pathfinding</a:t>
            </a:r>
            <a:r>
              <a:rPr lang="en-US" dirty="0" smtClean="0"/>
              <a:t> trace in digraph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3" y="1066800"/>
            <a:ext cx="801519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8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71560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 in digraphs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733550"/>
            <a:ext cx="66008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BFS application: web crawler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695450"/>
            <a:ext cx="67341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execution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source reachability: time proportional to edges in </a:t>
            </a:r>
            <a:r>
              <a:rPr lang="en-US" dirty="0" err="1" smtClean="0"/>
              <a:t>subgraph</a:t>
            </a:r>
            <a:r>
              <a:rPr lang="en-US" dirty="0" smtClean="0"/>
              <a:t> induced by reachable vertices</a:t>
            </a:r>
          </a:p>
          <a:p>
            <a:pPr lvl="1"/>
            <a:r>
              <a:rPr lang="en-US" dirty="0" smtClean="0"/>
              <a:t>Time for example graphs?</a:t>
            </a:r>
          </a:p>
          <a:p>
            <a:r>
              <a:rPr lang="en-US" dirty="0" smtClean="0"/>
              <a:t>Pathfinder time?</a:t>
            </a:r>
          </a:p>
          <a:p>
            <a:r>
              <a:rPr lang="en-US" dirty="0" smtClean="0"/>
              <a:t>BFS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Digraph applications</a:t>
            </a:r>
          </a:p>
          <a:p>
            <a:r>
              <a:rPr lang="en-US" dirty="0" smtClean="0"/>
              <a:t>Digraph API</a:t>
            </a:r>
          </a:p>
          <a:p>
            <a:r>
              <a:rPr lang="en-US" dirty="0" smtClean="0"/>
              <a:t>Digraph search</a:t>
            </a:r>
          </a:p>
          <a:p>
            <a:r>
              <a:rPr lang="en-US" b="1" dirty="0" smtClean="0"/>
              <a:t>Transitive closure</a:t>
            </a:r>
          </a:p>
          <a:p>
            <a:r>
              <a:rPr lang="en-US" dirty="0" smtClean="0"/>
              <a:t>Topological sort</a:t>
            </a:r>
          </a:p>
          <a:p>
            <a:r>
              <a:rPr lang="en-US" dirty="0" smtClean="0"/>
              <a:t>Strong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Graph-processing challenge (revisited)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85925"/>
            <a:ext cx="68199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8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09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Set of vertices connected by pairwise </a:t>
            </a:r>
            <a:r>
              <a:rPr lang="en-US" i="1" dirty="0" smtClean="0"/>
              <a:t>oriented</a:t>
            </a:r>
            <a:r>
              <a:rPr lang="en-US" dirty="0" smtClean="0"/>
              <a:t> edges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b="7111"/>
          <a:stretch/>
        </p:blipFill>
        <p:spPr bwMode="auto">
          <a:xfrm>
            <a:off x="1066800" y="1417093"/>
            <a:ext cx="7258050" cy="43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2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processing challenge 1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733550"/>
            <a:ext cx="69913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closure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828800"/>
            <a:ext cx="65436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Digraph processing challenge 1 (revisited)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349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Digraph processing challenge 1 </a:t>
            </a:r>
            <a:br>
              <a:rPr lang="en-US" dirty="0" smtClean="0"/>
            </a:br>
            <a:r>
              <a:rPr lang="en-US" dirty="0" smtClean="0"/>
              <a:t>(revised again)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885950"/>
            <a:ext cx="68865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Digraph applications</a:t>
            </a:r>
          </a:p>
          <a:p>
            <a:r>
              <a:rPr lang="en-US" dirty="0" smtClean="0"/>
              <a:t>Digraph API</a:t>
            </a:r>
          </a:p>
          <a:p>
            <a:r>
              <a:rPr lang="en-US" dirty="0" smtClean="0"/>
              <a:t>Digraph search</a:t>
            </a:r>
          </a:p>
          <a:p>
            <a:r>
              <a:rPr lang="en-US" dirty="0" smtClean="0"/>
              <a:t>Transitive closure</a:t>
            </a:r>
          </a:p>
          <a:p>
            <a:r>
              <a:rPr lang="en-US" b="1" dirty="0" smtClean="0"/>
              <a:t>Topological sort</a:t>
            </a:r>
          </a:p>
          <a:p>
            <a:r>
              <a:rPr lang="en-US" dirty="0" smtClean="0"/>
              <a:t>Strong components</a:t>
            </a:r>
          </a:p>
        </p:txBody>
      </p:sp>
    </p:spTree>
    <p:extLst>
      <p:ext uri="{BB962C8B-B14F-4D97-AF65-F5344CB8AC3E}">
        <p14:creationId xmlns:p14="http://schemas.microsoft.com/office/powerpoint/2010/main" val="32610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application: scheduling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704975"/>
            <a:ext cx="63055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6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application: scheduling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657350"/>
            <a:ext cx="55340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processing challenge 2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724025"/>
            <a:ext cx="69723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detection applications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014912" cy="47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 detection application: </a:t>
            </a:r>
            <a:br>
              <a:rPr lang="en-US" dirty="0" smtClean="0"/>
            </a:br>
            <a:r>
              <a:rPr lang="en-US" dirty="0" smtClean="0"/>
              <a:t>cyclic inheritance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0"/>
            <a:ext cx="64770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rsab\Downloads\journal.pone.0004803.g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61" y="381000"/>
            <a:ext cx="680595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9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structure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3276600" cy="106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/>
              <a:t>Map of </a:t>
            </a:r>
            <a:r>
              <a:rPr lang="en-US" sz="1400" b="1" dirty="0" smtClean="0"/>
              <a:t>science: </a:t>
            </a:r>
          </a:p>
          <a:p>
            <a:r>
              <a:rPr lang="en-US" sz="1400" b="1" dirty="0" smtClean="0"/>
              <a:t>Vertex: journal</a:t>
            </a:r>
          </a:p>
          <a:p>
            <a:r>
              <a:rPr lang="en-US" sz="1400" b="1" dirty="0" smtClean="0"/>
              <a:t>Edges: reference clicks</a:t>
            </a:r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://www.plosone.org/article/info:doi/10.1371/journal.pone.0004803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22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 detection application: </a:t>
            </a:r>
            <a:br>
              <a:rPr lang="en-US" dirty="0" smtClean="0"/>
            </a:br>
            <a:r>
              <a:rPr lang="en-US" dirty="0" smtClean="0"/>
              <a:t>spreadsheet recalculation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625600"/>
            <a:ext cx="6686722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1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 detection application:</a:t>
            </a:r>
            <a:br>
              <a:rPr lang="en-US" dirty="0" smtClean="0"/>
            </a:br>
            <a:r>
              <a:rPr lang="en-US" dirty="0" smtClean="0"/>
              <a:t>Linux file system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52650"/>
            <a:ext cx="48958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 cycle in a digraph: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028825"/>
            <a:ext cx="66389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752600"/>
            <a:ext cx="60674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DFS </a:t>
            </a:r>
            <a:r>
              <a:rPr lang="en-US" dirty="0" err="1" smtClean="0"/>
              <a:t>postorder</a:t>
            </a:r>
            <a:r>
              <a:rPr lang="en-US" dirty="0" smtClean="0"/>
              <a:t> in a DAG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533525"/>
            <a:ext cx="61531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Reverse DFS </a:t>
            </a:r>
            <a:r>
              <a:rPr lang="en-US" dirty="0" err="1"/>
              <a:t>postorder</a:t>
            </a:r>
            <a:r>
              <a:rPr lang="en-US" dirty="0"/>
              <a:t> in a </a:t>
            </a:r>
            <a:r>
              <a:rPr lang="en-US" dirty="0" smtClean="0"/>
              <a:t>DAG:</a:t>
            </a:r>
            <a:br>
              <a:rPr lang="en-US" dirty="0" smtClean="0"/>
            </a:br>
            <a:r>
              <a:rPr lang="en-US" dirty="0" smtClean="0"/>
              <a:t>an amazing fact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24025"/>
            <a:ext cx="71437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Digraph applications</a:t>
            </a:r>
          </a:p>
          <a:p>
            <a:r>
              <a:rPr lang="en-US" dirty="0" smtClean="0"/>
              <a:t>Digraph API</a:t>
            </a:r>
          </a:p>
          <a:p>
            <a:r>
              <a:rPr lang="en-US" dirty="0" smtClean="0"/>
              <a:t>Digraph search</a:t>
            </a:r>
          </a:p>
          <a:p>
            <a:r>
              <a:rPr lang="en-US" dirty="0" smtClean="0"/>
              <a:t>Transitive closure</a:t>
            </a:r>
          </a:p>
          <a:p>
            <a:r>
              <a:rPr lang="en-US" dirty="0" smtClean="0"/>
              <a:t>Topological sort</a:t>
            </a:r>
          </a:p>
          <a:p>
            <a:r>
              <a:rPr lang="en-US" b="1" dirty="0" smtClean="0"/>
              <a:t>Strong components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10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Strongly connected components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685925"/>
            <a:ext cx="64865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5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strongly connected components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00225"/>
            <a:ext cx="61912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1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component application: </a:t>
            </a:r>
            <a:br>
              <a:rPr lang="en-US" dirty="0" smtClean="0"/>
            </a:br>
            <a:r>
              <a:rPr lang="en-US" dirty="0" smtClean="0"/>
              <a:t>Ecological food web graph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714500"/>
            <a:ext cx="55149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772400" cy="555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component application: </a:t>
            </a:r>
            <a:br>
              <a:rPr lang="en-US" dirty="0"/>
            </a:br>
            <a:r>
              <a:rPr lang="en-US" dirty="0" smtClean="0"/>
              <a:t>Software module dependency graph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676400"/>
            <a:ext cx="69056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Digraph processing challenge 3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8775"/>
            <a:ext cx="67627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2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Kosaraju’s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781175"/>
            <a:ext cx="69151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7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algorithms of the day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9843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 Patent </a:t>
            </a:r>
            <a:r>
              <a:rPr lang="en-US" dirty="0" smtClean="0"/>
              <a:t>6,258,999:</a:t>
            </a:r>
            <a:endParaRPr lang="en-US" dirty="0"/>
          </a:p>
          <a:p>
            <a:r>
              <a:rPr lang="en-US" dirty="0" smtClean="0"/>
              <a:t>Method for Node Ranking In a Linked Database</a:t>
            </a:r>
          </a:p>
          <a:p>
            <a:pPr lvl="1"/>
            <a:r>
              <a:rPr lang="en-US" dirty="0" smtClean="0"/>
              <a:t>Vertex: web page</a:t>
            </a:r>
          </a:p>
          <a:p>
            <a:pPr lvl="1"/>
            <a:r>
              <a:rPr lang="en-US" dirty="0" smtClean="0"/>
              <a:t>Edge: hyperlink</a:t>
            </a:r>
          </a:p>
          <a:p>
            <a:r>
              <a:rPr lang="en-US" dirty="0" smtClean="0"/>
              <a:t>Aka. Google </a:t>
            </a:r>
            <a:r>
              <a:rPr lang="en-US" dirty="0" err="1" smtClean="0"/>
              <a:t>Pagerank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143000"/>
            <a:ext cx="3606193" cy="502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0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thumb/c/c4/Gene_Regulatory_Network.jpg/360px-Gene_Regulatory_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81024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regulation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8862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Vertex: DNA segments</a:t>
            </a:r>
            <a:endParaRPr lang="en-US" sz="2400" dirty="0"/>
          </a:p>
          <a:p>
            <a:r>
              <a:rPr lang="en-US" sz="2400" dirty="0" smtClean="0"/>
              <a:t>Edge: </a:t>
            </a:r>
            <a:br>
              <a:rPr lang="en-US" sz="2400" dirty="0" smtClean="0"/>
            </a:br>
            <a:r>
              <a:rPr lang="en-US" sz="2400" dirty="0" smtClean="0"/>
              <a:t>RNA/ protein expression product</a:t>
            </a:r>
          </a:p>
          <a:p>
            <a:pPr marL="0" indent="0">
              <a:buNone/>
            </a:pPr>
            <a:r>
              <a:rPr lang="en-US" sz="2400" dirty="0" smtClean="0"/>
              <a:t>Source: </a:t>
            </a:r>
            <a:r>
              <a:rPr lang="en-US" sz="2400" dirty="0" err="1" smtClean="0"/>
              <a:t>wikipedia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83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14663"/>
            <a:ext cx="872179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79952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/>
          <p:cNvSpPr/>
          <p:nvPr/>
        </p:nvSpPr>
        <p:spPr>
          <a:xfrm>
            <a:off x="3733800" y="609600"/>
            <a:ext cx="1143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/>
          <p:cNvSpPr/>
          <p:nvPr/>
        </p:nvSpPr>
        <p:spPr>
          <a:xfrm>
            <a:off x="4495800" y="457200"/>
            <a:ext cx="13716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5368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Vertex: image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Edge: relation ship (e.g. “is a”)</a:t>
            </a:r>
          </a:p>
          <a:p>
            <a:r>
              <a:rPr lang="en-US" sz="1400" dirty="0" smtClean="0"/>
              <a:t>Source: </a:t>
            </a:r>
            <a:r>
              <a:rPr lang="en-US" sz="1400" dirty="0" err="1" smtClean="0"/>
              <a:t>ImageNet</a:t>
            </a:r>
            <a:r>
              <a:rPr lang="en-US" sz="1400" dirty="0"/>
              <a:t>: A Large-Scale Hierarchical Image </a:t>
            </a:r>
            <a:r>
              <a:rPr lang="en-US" sz="1400" dirty="0" smtClean="0"/>
              <a:t>Database,</a:t>
            </a:r>
            <a:br>
              <a:rPr lang="en-US" sz="1400" dirty="0" smtClean="0"/>
            </a:br>
            <a:r>
              <a:rPr lang="en-US" sz="1400" dirty="0" smtClean="0"/>
              <a:t>Deng. et al. </a:t>
            </a:r>
            <a:r>
              <a:rPr lang="en-US" sz="1400" i="1" dirty="0" smtClean="0"/>
              <a:t>CVPR</a:t>
            </a:r>
            <a:r>
              <a:rPr lang="en-US" sz="1400" dirty="0" smtClean="0"/>
              <a:t>’09.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ImageNet</a:t>
            </a:r>
            <a:r>
              <a:rPr lang="en-US" dirty="0" smtClean="0"/>
              <a:t>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decision tree</a:t>
            </a:r>
            <a:endParaRPr lang="en-US" dirty="0"/>
          </a:p>
        </p:txBody>
      </p:sp>
      <p:pic>
        <p:nvPicPr>
          <p:cNvPr id="6146" name="Picture 2" descr="Possible Sequences of Mo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67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2890" y="5105400"/>
            <a:ext cx="393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Tic-tac-toe decision 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Vertex: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Edge: next move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1125"/>
            <a:ext cx="3581400" cy="53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7219</TotalTime>
  <Words>626</Words>
  <Application>Microsoft Office PowerPoint</Application>
  <PresentationFormat>On-screen Show (4:3)</PresentationFormat>
  <Paragraphs>184</Paragraphs>
  <Slides>53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Clarity</vt:lpstr>
      <vt:lpstr>Directed Graphs</vt:lpstr>
      <vt:lpstr>Outline</vt:lpstr>
      <vt:lpstr>Digraph</vt:lpstr>
      <vt:lpstr>Link structure</vt:lpstr>
      <vt:lpstr>Eh..</vt:lpstr>
      <vt:lpstr>Web graph</vt:lpstr>
      <vt:lpstr>Gene regulation networks</vt:lpstr>
      <vt:lpstr>ImageNet graph</vt:lpstr>
      <vt:lpstr>Game decision tree</vt:lpstr>
      <vt:lpstr>Digraph applications</vt:lpstr>
      <vt:lpstr>Some digraph problems</vt:lpstr>
      <vt:lpstr>Today’s Topics</vt:lpstr>
      <vt:lpstr>Set of edges representation</vt:lpstr>
      <vt:lpstr>Adjacency-matrix representation</vt:lpstr>
      <vt:lpstr>Adjacency-list representation</vt:lpstr>
      <vt:lpstr>Digraph representation</vt:lpstr>
      <vt:lpstr>Today’s Topics</vt:lpstr>
      <vt:lpstr>Reachability</vt:lpstr>
      <vt:lpstr>Reachability application:  program flow analysis</vt:lpstr>
      <vt:lpstr>Reachability application: Mark-sweep garbage collector</vt:lpstr>
      <vt:lpstr>Reachability application: Mark-sweep garbage collector</vt:lpstr>
      <vt:lpstr>Depth-first search in digraphs</vt:lpstr>
      <vt:lpstr>DFS pathfinding trace in digraph</vt:lpstr>
      <vt:lpstr>Depth-first search</vt:lpstr>
      <vt:lpstr>Breadth-first search in digraphs</vt:lpstr>
      <vt:lpstr>Digraph BFS application: web crawler</vt:lpstr>
      <vt:lpstr>Algorithm execution time</vt:lpstr>
      <vt:lpstr>Today’s Topics</vt:lpstr>
      <vt:lpstr>Graph-processing challenge (revisited)</vt:lpstr>
      <vt:lpstr>Digraph processing challenge 1</vt:lpstr>
      <vt:lpstr>Transitive closure</vt:lpstr>
      <vt:lpstr>Digraph processing challenge 1 (revisited)</vt:lpstr>
      <vt:lpstr>Digraph processing challenge 1  (revised again)</vt:lpstr>
      <vt:lpstr>Today’s Topics</vt:lpstr>
      <vt:lpstr>Digraph application: scheduling</vt:lpstr>
      <vt:lpstr>Digraph application: scheduling</vt:lpstr>
      <vt:lpstr>Digraph processing challenge 2</vt:lpstr>
      <vt:lpstr>Cycle detection applications</vt:lpstr>
      <vt:lpstr>Cycle detection application:  cyclic inheritance</vt:lpstr>
      <vt:lpstr>Cycle detection application:  spreadsheet recalculation</vt:lpstr>
      <vt:lpstr>Cycle detection application: Linux file system</vt:lpstr>
      <vt:lpstr>Finding a cycle in a digraph: </vt:lpstr>
      <vt:lpstr>Topological sort</vt:lpstr>
      <vt:lpstr>Reverse DFS postorder in a DAG</vt:lpstr>
      <vt:lpstr>Reverse DFS postorder in a DAG: an amazing fact</vt:lpstr>
      <vt:lpstr>Today’s Topics</vt:lpstr>
      <vt:lpstr>Strongly connected components</vt:lpstr>
      <vt:lpstr>Examples of strongly connected components</vt:lpstr>
      <vt:lpstr>Strong component application:  Ecological food web graph</vt:lpstr>
      <vt:lpstr>Strong component application:  Software module dependency graph</vt:lpstr>
      <vt:lpstr>Digraph processing challenge 3</vt:lpstr>
      <vt:lpstr>Kosaraju’s algorithm</vt:lpstr>
      <vt:lpstr>Summary: algorithms of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Diagraphs and DAGs</dc:title>
  <dc:creator>larsab</dc:creator>
  <cp:lastModifiedBy>larsab</cp:lastModifiedBy>
  <cp:revision>77</cp:revision>
  <cp:lastPrinted>2011-09-28T14:56:13Z</cp:lastPrinted>
  <dcterms:created xsi:type="dcterms:W3CDTF">2010-08-30T18:09:21Z</dcterms:created>
  <dcterms:modified xsi:type="dcterms:W3CDTF">2012-09-05T19:25:00Z</dcterms:modified>
</cp:coreProperties>
</file>