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1"/>
  </p:notesMasterIdLst>
  <p:handoutMasterIdLst>
    <p:handoutMasterId r:id="rId52"/>
  </p:handout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6" r:id="rId13"/>
    <p:sldId id="266" r:id="rId14"/>
    <p:sldId id="301" r:id="rId15"/>
    <p:sldId id="302" r:id="rId16"/>
    <p:sldId id="304" r:id="rId17"/>
    <p:sldId id="267" r:id="rId18"/>
    <p:sldId id="268" r:id="rId19"/>
    <p:sldId id="269" r:id="rId20"/>
    <p:sldId id="270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303" r:id="rId30"/>
    <p:sldId id="287" r:id="rId31"/>
    <p:sldId id="288" r:id="rId32"/>
    <p:sldId id="271" r:id="rId33"/>
    <p:sldId id="272" r:id="rId34"/>
    <p:sldId id="273" r:id="rId35"/>
    <p:sldId id="289" r:id="rId36"/>
    <p:sldId id="290" r:id="rId37"/>
    <p:sldId id="291" r:id="rId38"/>
    <p:sldId id="292" r:id="rId39"/>
    <p:sldId id="293" r:id="rId40"/>
    <p:sldId id="274" r:id="rId41"/>
    <p:sldId id="294" r:id="rId42"/>
    <p:sldId id="295" r:id="rId43"/>
    <p:sldId id="275" r:id="rId44"/>
    <p:sldId id="277" r:id="rId45"/>
    <p:sldId id="276" r:id="rId46"/>
    <p:sldId id="297" r:id="rId47"/>
    <p:sldId id="299" r:id="rId48"/>
    <p:sldId id="298" r:id="rId49"/>
    <p:sldId id="300" r:id="rId5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180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FE4E-0300-4815-901A-093D5E2EC6A8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7091-8994-4884-9027-72C778DBB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5E23-CF65-4E57-8060-6BCA3C380D17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DFDE9-4CF9-4FD9-B484-160AA890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abstract:</a:t>
            </a:r>
            <a:r>
              <a:rPr lang="en-US" baseline="0" dirty="0" smtClean="0"/>
              <a:t> 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FDE9-4CF9-4FD9-B484-160AA8902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abstract:</a:t>
            </a:r>
            <a:r>
              <a:rPr lang="en-US" baseline="0" dirty="0" smtClean="0"/>
              <a:t> 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FDE9-4CF9-4FD9-B484-160AA8902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FDE9-4CF9-4FD9-B484-160AA8902E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November 02,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November 02,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nix.org/publications/" TargetMode="External"/><Relationship Id="rId2" Type="http://schemas.openxmlformats.org/officeDocument/2006/relationships/hyperlink" Target="http://www.acm.org/d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.wisc.edu/Handbook/ScienceRepor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enginegenie.com/pagerank-10-sites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" TargetMode="External"/><Relationship Id="rId2" Type="http://schemas.openxmlformats.org/officeDocument/2006/relationships/hyperlink" Target="http://www.ep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patent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9/10/25/business/25ping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pp.com/us/library/white-papers.html" TargetMode="External"/><Relationship Id="rId2" Type="http://schemas.openxmlformats.org/officeDocument/2006/relationships/hyperlink" Target="http://www.chromium.org/chromium-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383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4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Where to find </a:t>
            </a:r>
            <a:r>
              <a:rPr lang="en-US" i="1" dirty="0"/>
              <a:t>good</a:t>
            </a:r>
            <a:r>
              <a:rPr lang="en-US" dirty="0"/>
              <a:t> Computer Science articles?</a:t>
            </a:r>
          </a:p>
          <a:p>
            <a:pPr lvl="1"/>
            <a:r>
              <a:rPr lang="en-US" dirty="0"/>
              <a:t>Published by ACM (</a:t>
            </a:r>
            <a:r>
              <a:rPr lang="en-US" dirty="0">
                <a:hlinkClick r:id="rId2"/>
              </a:rPr>
              <a:t>www.acm.org/dl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Published by </a:t>
            </a:r>
            <a:r>
              <a:rPr lang="en-US" dirty="0" err="1" smtClean="0"/>
              <a:t>Usenix</a:t>
            </a:r>
            <a:r>
              <a:rPr lang="en-US" dirty="0" smtClean="0"/>
              <a:t> (</a:t>
            </a:r>
            <a:r>
              <a:rPr lang="en-US" dirty="0">
                <a:hlinkClick r:id="rId3"/>
              </a:rPr>
              <a:t>http://www.usenix.org/publications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Published by IEEE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ieeexplore.ieee.org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publications of interest:</a:t>
            </a:r>
          </a:p>
          <a:p>
            <a:pPr lvl="1"/>
            <a:r>
              <a:rPr lang="en-US" dirty="0" smtClean="0"/>
              <a:t>Science, Nature</a:t>
            </a:r>
            <a:endParaRPr lang="en-US" dirty="0"/>
          </a:p>
          <a:p>
            <a:r>
              <a:rPr lang="en-US" dirty="0" smtClean="0"/>
              <a:t>Four main types:</a:t>
            </a:r>
          </a:p>
          <a:p>
            <a:pPr lvl="1"/>
            <a:r>
              <a:rPr lang="en-US" dirty="0" smtClean="0"/>
              <a:t>Journal article</a:t>
            </a:r>
          </a:p>
          <a:p>
            <a:pPr lvl="2"/>
            <a:r>
              <a:rPr lang="en-US" dirty="0" smtClean="0"/>
              <a:t>ACM Transaction on X, ACM Computing Surveys…</a:t>
            </a:r>
          </a:p>
          <a:p>
            <a:pPr lvl="1"/>
            <a:r>
              <a:rPr lang="en-US" dirty="0" smtClean="0"/>
              <a:t>Conference paper</a:t>
            </a:r>
          </a:p>
          <a:p>
            <a:pPr lvl="2"/>
            <a:r>
              <a:rPr lang="en-US" dirty="0" smtClean="0"/>
              <a:t>SOSP, OSDI, NSDI, FAST, VLDB, ISCA, ASPLOS, SIGMETRICS…</a:t>
            </a:r>
          </a:p>
          <a:p>
            <a:pPr lvl="1"/>
            <a:r>
              <a:rPr lang="en-US" dirty="0" smtClean="0"/>
              <a:t>Workshop paper</a:t>
            </a:r>
          </a:p>
          <a:p>
            <a:pPr lvl="2"/>
            <a:r>
              <a:rPr lang="en-US" dirty="0" err="1" smtClean="0"/>
              <a:t>HotOS</a:t>
            </a:r>
            <a:r>
              <a:rPr lang="en-US" dirty="0" smtClean="0"/>
              <a:t>, </a:t>
            </a:r>
            <a:r>
              <a:rPr lang="en-US" dirty="0" err="1" smtClean="0"/>
              <a:t>NetDB</a:t>
            </a:r>
            <a:r>
              <a:rPr lang="en-US" dirty="0" smtClean="0"/>
              <a:t>, </a:t>
            </a:r>
            <a:r>
              <a:rPr lang="en-US" dirty="0" err="1" smtClean="0"/>
              <a:t>HotStorage</a:t>
            </a:r>
            <a:r>
              <a:rPr lang="en-US" dirty="0" smtClean="0"/>
              <a:t>, LADIS…</a:t>
            </a:r>
          </a:p>
          <a:p>
            <a:pPr lvl="1"/>
            <a:r>
              <a:rPr lang="en-US" dirty="0" smtClean="0"/>
              <a:t>Technical report</a:t>
            </a:r>
          </a:p>
          <a:p>
            <a:pPr lvl="2"/>
            <a:r>
              <a:rPr lang="en-US" dirty="0" smtClean="0"/>
              <a:t>Stanford, Berkley, MIT, Princeton, Tromsø…</a:t>
            </a:r>
          </a:p>
        </p:txBody>
      </p:sp>
    </p:spTree>
    <p:extLst>
      <p:ext uri="{BB962C8B-B14F-4D97-AF65-F5344CB8AC3E}">
        <p14:creationId xmlns:p14="http://schemas.microsoft.com/office/powerpoint/2010/main" val="21702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volume of published papers</a:t>
            </a:r>
          </a:p>
          <a:p>
            <a:pPr lvl="1"/>
            <a:r>
              <a:rPr lang="en-US" dirty="0" smtClean="0"/>
              <a:t>Need efficient way of reading papers</a:t>
            </a:r>
          </a:p>
          <a:p>
            <a:r>
              <a:rPr lang="en-US" dirty="0" smtClean="0"/>
              <a:t>Solution: </a:t>
            </a:r>
            <a:r>
              <a:rPr lang="en-US" dirty="0" err="1" smtClean="0"/>
              <a:t>IMRaD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Materials &amp; Methods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Discussion</a:t>
            </a:r>
          </a:p>
          <a:p>
            <a:r>
              <a:rPr lang="en-US" dirty="0" smtClean="0"/>
              <a:t>All scientific papers are organized</a:t>
            </a:r>
            <a:br>
              <a:rPr lang="en-US" dirty="0" smtClean="0"/>
            </a:br>
            <a:r>
              <a:rPr lang="en-US" dirty="0" smtClean="0"/>
              <a:t>according to IMRAD</a:t>
            </a:r>
          </a:p>
          <a:p>
            <a:pPr lvl="1"/>
            <a:r>
              <a:rPr lang="en-US" dirty="0" smtClean="0"/>
              <a:t>In addition: clear and concise</a:t>
            </a:r>
            <a:endParaRPr lang="en-US" dirty="0"/>
          </a:p>
        </p:txBody>
      </p:sp>
      <p:pic>
        <p:nvPicPr>
          <p:cNvPr id="5122" name="Picture 2" descr="http://upload.wikimedia.org/wikipedia/commons/thumb/1/1e/Apollo_11_first_step.jpg/220px-Apollo_11_first_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513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– unpublished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as Stanford Technical report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better paper about the Google search engine (in Proc. of WWW’07):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648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660269"/>
            <a:ext cx="7291387" cy="21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19800"/>
            <a:ext cx="1581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49563"/>
            <a:ext cx="241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143625"/>
            <a:ext cx="2352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All papers starts with a summary of the article content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What did they investigate?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What did they do?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What did they find out?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What does their result mean?</a:t>
            </a:r>
          </a:p>
          <a:p>
            <a:pPr lvl="1"/>
            <a:r>
              <a:rPr lang="en-US" dirty="0" smtClean="0"/>
              <a:t>So what?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260068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3"/>
              </a:rPr>
              <a:t>http://writing.wisc.edu/Handbook/ScienceReport.html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– critical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papers starts with a summary of the article content </a:t>
            </a:r>
            <a:r>
              <a:rPr lang="en-US" dirty="0" smtClean="0">
                <a:solidFill>
                  <a:schemeClr val="tx2"/>
                </a:solidFill>
              </a:rPr>
              <a:t>- Should I spend my valuable time reading this article?</a:t>
            </a:r>
            <a:endParaRPr lang="en-US" dirty="0" smtClean="0"/>
          </a:p>
          <a:p>
            <a:pPr marL="182880" lvl="1"/>
            <a:r>
              <a:rPr lang="en-US" sz="2400" dirty="0" smtClean="0"/>
              <a:t>Motivation </a:t>
            </a:r>
            <a:r>
              <a:rPr lang="en-US" sz="2400" dirty="0" smtClean="0">
                <a:solidFill>
                  <a:schemeClr val="tx2"/>
                </a:solidFill>
              </a:rPr>
              <a:t>– Does anyone care about the problem?</a:t>
            </a:r>
            <a:endParaRPr lang="en-US" sz="2400" dirty="0" smtClean="0"/>
          </a:p>
          <a:p>
            <a:pPr lvl="1"/>
            <a:r>
              <a:rPr lang="en-US" dirty="0" smtClean="0"/>
              <a:t>What did they investigate? </a:t>
            </a:r>
          </a:p>
          <a:p>
            <a:pPr lvl="1"/>
            <a:r>
              <a:rPr lang="en-US" dirty="0" smtClean="0"/>
              <a:t>Why? </a:t>
            </a:r>
          </a:p>
          <a:p>
            <a:r>
              <a:rPr lang="en-US" dirty="0" smtClean="0"/>
              <a:t>Methods </a:t>
            </a:r>
            <a:r>
              <a:rPr lang="en-US" dirty="0" smtClean="0">
                <a:solidFill>
                  <a:schemeClr val="tx2"/>
                </a:solidFill>
              </a:rPr>
              <a:t>– Do they know what they are doing?</a:t>
            </a:r>
            <a:endParaRPr lang="en-US" dirty="0" smtClean="0"/>
          </a:p>
          <a:p>
            <a:pPr lvl="1"/>
            <a:r>
              <a:rPr lang="en-US" dirty="0" smtClean="0"/>
              <a:t>What did they do?</a:t>
            </a:r>
          </a:p>
          <a:p>
            <a:r>
              <a:rPr lang="en-US" dirty="0" smtClean="0"/>
              <a:t>Results </a:t>
            </a:r>
            <a:r>
              <a:rPr lang="en-US" dirty="0" smtClean="0">
                <a:solidFill>
                  <a:schemeClr val="tx2"/>
                </a:solidFill>
              </a:rPr>
              <a:t>– Did they mess up their experiments?</a:t>
            </a:r>
            <a:endParaRPr lang="en-US" dirty="0" smtClean="0"/>
          </a:p>
          <a:p>
            <a:pPr lvl="1"/>
            <a:r>
              <a:rPr lang="en-US" dirty="0" smtClean="0"/>
              <a:t>What did they find out?</a:t>
            </a:r>
          </a:p>
          <a:p>
            <a:r>
              <a:rPr lang="en-US" dirty="0" smtClean="0"/>
              <a:t>Conclusions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en-US" dirty="0">
                <a:solidFill>
                  <a:schemeClr val="tx2"/>
                </a:solidFill>
              </a:rPr>
              <a:t>Did they find out anything </a:t>
            </a:r>
            <a:r>
              <a:rPr lang="en-US" dirty="0" smtClean="0">
                <a:solidFill>
                  <a:schemeClr val="tx2"/>
                </a:solidFill>
              </a:rPr>
              <a:t>interesting</a:t>
            </a:r>
            <a:endParaRPr lang="en-US" dirty="0" smtClean="0"/>
          </a:p>
          <a:p>
            <a:pPr lvl="1"/>
            <a:r>
              <a:rPr lang="en-US" dirty="0" smtClean="0"/>
              <a:t>What does their result mean?</a:t>
            </a:r>
          </a:p>
          <a:p>
            <a:pPr lvl="1"/>
            <a:r>
              <a:rPr lang="en-US" dirty="0" smtClean="0"/>
              <a:t>So what?</a:t>
            </a:r>
          </a:p>
        </p:txBody>
      </p:sp>
    </p:spTree>
    <p:extLst>
      <p:ext uri="{BB962C8B-B14F-4D97-AF65-F5344CB8AC3E}">
        <p14:creationId xmlns:p14="http://schemas.microsoft.com/office/powerpoint/2010/main" val="13302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All papers starts with a summary of the article content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What did they investigate?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What did they do?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What did they find out?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What does their result mean?</a:t>
            </a:r>
          </a:p>
          <a:p>
            <a:pPr lvl="1"/>
            <a:r>
              <a:rPr lang="en-US" dirty="0" smtClean="0"/>
              <a:t>So what?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810000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Read abstract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Help me create a slide</a:t>
            </a:r>
          </a:p>
        </p:txBody>
      </p:sp>
    </p:spTree>
    <p:extLst>
      <p:ext uri="{BB962C8B-B14F-4D97-AF65-F5344CB8AC3E}">
        <p14:creationId xmlns:p14="http://schemas.microsoft.com/office/powerpoint/2010/main" val="13302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0" y="457200"/>
            <a:ext cx="6172200" cy="36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9" y="4267200"/>
            <a:ext cx="89946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Find relevant documents</a:t>
            </a:r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Count references to a document, probability of “random surfer”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Applicability for search and “user navigation”</a:t>
            </a:r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</a:p>
          <a:p>
            <a:pPr lvl="1"/>
            <a:r>
              <a:rPr lang="en-US" dirty="0" smtClean="0"/>
              <a:t>Problem description</a:t>
            </a:r>
          </a:p>
          <a:p>
            <a:pPr lvl="1"/>
            <a:r>
              <a:rPr lang="en-US" dirty="0" smtClean="0"/>
              <a:t>Context, key terms, and concepts</a:t>
            </a:r>
          </a:p>
          <a:p>
            <a:r>
              <a:rPr lang="en-US" dirty="0" smtClean="0"/>
              <a:t>Why is it important?</a:t>
            </a:r>
          </a:p>
          <a:p>
            <a:pPr lvl="1"/>
            <a:r>
              <a:rPr lang="en-US" dirty="0" smtClean="0"/>
              <a:t>Review of relevant research</a:t>
            </a:r>
          </a:p>
          <a:p>
            <a:pPr lvl="1"/>
            <a:r>
              <a:rPr lang="en-US" dirty="0" smtClean="0"/>
              <a:t>What unanswered questions does the experiment address?</a:t>
            </a:r>
          </a:p>
          <a:p>
            <a:pPr lvl="1"/>
            <a:r>
              <a:rPr lang="en-US" dirty="0" smtClean="0"/>
              <a:t>What findings of others are they challenging or extending?</a:t>
            </a:r>
          </a:p>
          <a:p>
            <a:r>
              <a:rPr lang="en-US" dirty="0" smtClean="0"/>
              <a:t>What solution is proposed?</a:t>
            </a:r>
          </a:p>
          <a:p>
            <a:pPr lvl="1"/>
            <a:r>
              <a:rPr lang="en-US" dirty="0" smtClean="0"/>
              <a:t>Hypothesis and/or research questions</a:t>
            </a:r>
          </a:p>
          <a:p>
            <a:pPr lvl="1"/>
            <a:r>
              <a:rPr lang="en-US" dirty="0" smtClean="0"/>
              <a:t>General experiment design</a:t>
            </a:r>
          </a:p>
          <a:p>
            <a:pPr lvl="1"/>
            <a:r>
              <a:rPr lang="en-US" dirty="0" smtClean="0"/>
              <a:t>Justification of experiment design</a:t>
            </a:r>
          </a:p>
          <a:p>
            <a:r>
              <a:rPr lang="en-US" dirty="0" smtClean="0"/>
              <a:t>Read introduction: ~5 minutes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problem?</a:t>
            </a:r>
          </a:p>
          <a:p>
            <a:pPr lvl="1"/>
            <a:r>
              <a:rPr lang="en-US" dirty="0" err="1" smtClean="0"/>
              <a:t>Oversikt</a:t>
            </a:r>
            <a:r>
              <a:rPr lang="en-US" dirty="0" smtClean="0"/>
              <a:t> over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finnes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nettet</a:t>
            </a:r>
            <a:endParaRPr lang="en-US" dirty="0" smtClean="0"/>
          </a:p>
          <a:p>
            <a:pPr lvl="1"/>
            <a:r>
              <a:rPr lang="en-US" dirty="0" err="1" smtClean="0"/>
              <a:t>Kvaliteten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websider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forskjellig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manipuleres</a:t>
            </a:r>
            <a:endParaRPr lang="en-US" dirty="0"/>
          </a:p>
          <a:p>
            <a:pPr lvl="1"/>
            <a:r>
              <a:rPr lang="en-US" dirty="0" err="1" smtClean="0"/>
              <a:t>Relevans</a:t>
            </a:r>
            <a:r>
              <a:rPr lang="en-US" dirty="0" smtClean="0"/>
              <a:t> I </a:t>
            </a:r>
            <a:r>
              <a:rPr lang="en-US" dirty="0" err="1" smtClean="0"/>
              <a:t>forhold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søke</a:t>
            </a:r>
            <a:r>
              <a:rPr lang="en-US" dirty="0" smtClean="0"/>
              <a:t> query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is it important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Lett</a:t>
            </a:r>
            <a:r>
              <a:rPr lang="en-US" dirty="0" smtClean="0"/>
              <a:t> å </a:t>
            </a:r>
            <a:r>
              <a:rPr lang="en-US" dirty="0" err="1" smtClean="0"/>
              <a:t>generer</a:t>
            </a:r>
            <a:r>
              <a:rPr lang="en-US" dirty="0" err="1" smtClean="0"/>
              <a:t>e</a:t>
            </a:r>
            <a:r>
              <a:rPr lang="en-US" dirty="0" smtClean="0"/>
              <a:t> sider med </a:t>
            </a:r>
            <a:r>
              <a:rPr lang="en-US" dirty="0" err="1" smtClean="0"/>
              <a:t>lav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mye</a:t>
            </a:r>
            <a:r>
              <a:rPr lang="en-US" dirty="0" smtClean="0">
                <a:sym typeface="Wingdings" pitchFamily="2" charset="2"/>
              </a:rPr>
              <a:t> “</a:t>
            </a:r>
            <a:r>
              <a:rPr lang="en-US" dirty="0" err="1" smtClean="0">
                <a:sym typeface="Wingdings" pitchFamily="2" charset="2"/>
              </a:rPr>
              <a:t>søppel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Finne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relevante</a:t>
            </a:r>
            <a:r>
              <a:rPr lang="en-US" dirty="0" smtClean="0">
                <a:sym typeface="Wingdings" pitchFamily="2" charset="2"/>
              </a:rPr>
              <a:t> sider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Kommersielle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interesser</a:t>
            </a:r>
            <a:r>
              <a:rPr lang="en-US" dirty="0" smtClean="0">
                <a:sym typeface="Wingdings" pitchFamily="2" charset="2"/>
              </a:rPr>
              <a:t>/ </a:t>
            </a:r>
            <a:r>
              <a:rPr lang="en-US" dirty="0" err="1" smtClean="0">
                <a:sym typeface="Wingdings" pitchFamily="2" charset="2"/>
              </a:rPr>
              <a:t>mulgiheter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solution is proposed?</a:t>
            </a:r>
          </a:p>
          <a:p>
            <a:pPr lvl="1"/>
            <a:r>
              <a:rPr lang="en-US" dirty="0" smtClean="0"/>
              <a:t>PageRank: </a:t>
            </a:r>
            <a:r>
              <a:rPr lang="en-US" dirty="0" err="1" smtClean="0"/>
              <a:t>metode</a:t>
            </a:r>
            <a:r>
              <a:rPr lang="en-US" dirty="0" smtClean="0"/>
              <a:t> for å </a:t>
            </a:r>
            <a:r>
              <a:rPr lang="en-US" dirty="0" err="1" smtClean="0"/>
              <a:t>beregne</a:t>
            </a:r>
            <a:r>
              <a:rPr lang="en-US" dirty="0" smtClean="0"/>
              <a:t> rank </a:t>
            </a:r>
            <a:r>
              <a:rPr lang="en-US" dirty="0" err="1" smtClean="0"/>
              <a:t>basert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grafen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weben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PageRank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914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Inf-2101, Fall </a:t>
            </a:r>
            <a:r>
              <a:rPr lang="en-US" dirty="0" smtClean="0"/>
              <a:t>2011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Lars </a:t>
            </a:r>
            <a:r>
              <a:rPr lang="en-US" dirty="0" err="1"/>
              <a:t>Ailo</a:t>
            </a:r>
            <a:r>
              <a:rPr lang="en-US" dirty="0"/>
              <a:t> Bongo (larsab@cs.uit.no)</a:t>
            </a:r>
          </a:p>
          <a:p>
            <a:r>
              <a:rPr lang="en-US" dirty="0"/>
              <a:t>Department of Computer Science, University of Tromsø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 and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concepts and results are illustrated using figures and tables</a:t>
            </a:r>
          </a:p>
        </p:txBody>
      </p:sp>
    </p:spTree>
    <p:extLst>
      <p:ext uri="{BB962C8B-B14F-4D97-AF65-F5344CB8AC3E}">
        <p14:creationId xmlns:p14="http://schemas.microsoft.com/office/powerpoint/2010/main" val="3260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33550"/>
            <a:ext cx="38576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85813"/>
            <a:ext cx="58293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062038"/>
            <a:ext cx="5724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00225"/>
            <a:ext cx="5867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1225"/>
            <a:ext cx="36004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33450"/>
            <a:ext cx="6810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9203"/>
            <a:ext cx="7848600" cy="62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71625"/>
            <a:ext cx="66008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10 sites: April 2010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39"/>
          <a:stretch/>
        </p:blipFill>
        <p:spPr bwMode="auto">
          <a:xfrm>
            <a:off x="653143" y="1447800"/>
            <a:ext cx="772885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6347" y="6400800"/>
            <a:ext cx="612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http://www.searchenginegenie.com/pagerank-10-sites.htm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PageRank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1676400"/>
            <a:ext cx="906757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972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1012"/>
            <a:ext cx="8162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http://upload.wikimedia.org/wikipedia/commons/thumb/4/49/John_McCarthy_Stanford.jpg/200px-John_McCarthy_Stanf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19400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85788"/>
            <a:ext cx="64484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their observations mean?    </a:t>
            </a:r>
          </a:p>
          <a:p>
            <a:r>
              <a:rPr lang="en-US" dirty="0" smtClean="0"/>
              <a:t>What conclusions do they draw?</a:t>
            </a:r>
          </a:p>
          <a:p>
            <a:pPr lvl="1"/>
            <a:r>
              <a:rPr lang="en-US" dirty="0" smtClean="0"/>
              <a:t>Patterns, principles, and relationships of their results</a:t>
            </a:r>
          </a:p>
          <a:p>
            <a:pPr lvl="1"/>
            <a:r>
              <a:rPr lang="en-US" dirty="0" smtClean="0"/>
              <a:t>How do the results relate to expectations in the literature?</a:t>
            </a:r>
          </a:p>
          <a:p>
            <a:pPr lvl="1"/>
            <a:r>
              <a:rPr lang="en-US" dirty="0" smtClean="0"/>
              <a:t>Agreements, contradictions or exceptions</a:t>
            </a:r>
          </a:p>
          <a:p>
            <a:pPr lvl="1"/>
            <a:r>
              <a:rPr lang="en-US" dirty="0" smtClean="0"/>
              <a:t>What additional research can resolve contradictions or explain exceptions</a:t>
            </a:r>
          </a:p>
          <a:p>
            <a:r>
              <a:rPr lang="en-US" dirty="0" smtClean="0"/>
              <a:t>How do the results fit in the broader context?</a:t>
            </a:r>
          </a:p>
          <a:p>
            <a:pPr lvl="1"/>
            <a:r>
              <a:rPr lang="en-US" dirty="0" smtClean="0"/>
              <a:t>Theoretical implications</a:t>
            </a:r>
          </a:p>
          <a:p>
            <a:pPr lvl="1"/>
            <a:r>
              <a:rPr lang="en-US" dirty="0" smtClean="0"/>
              <a:t>Practical applications</a:t>
            </a:r>
          </a:p>
          <a:p>
            <a:pPr lvl="1"/>
            <a:r>
              <a:rPr lang="en-US" dirty="0" smtClean="0"/>
              <a:t>Findings extended to other cases</a:t>
            </a:r>
          </a:p>
          <a:p>
            <a:pPr lvl="1"/>
            <a:r>
              <a:rPr lang="en-US" dirty="0" smtClean="0"/>
              <a:t>The big picture: do the findings help understand a broader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their observation mean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for </a:t>
            </a:r>
            <a:r>
              <a:rPr lang="en-US" dirty="0" err="1" smtClean="0"/>
              <a:t>sortering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søkeresultat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conclusions do they draw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PAgeRan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virker</a:t>
            </a:r>
            <a:r>
              <a:rPr lang="en-US" dirty="0" smtClean="0"/>
              <a:t> </a:t>
            </a:r>
            <a:r>
              <a:rPr lang="en-US" dirty="0" err="1" smtClean="0"/>
              <a:t>effektivt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gode</a:t>
            </a:r>
            <a:r>
              <a:rPr lang="en-US" dirty="0" smtClean="0"/>
              <a:t> </a:t>
            </a:r>
            <a:r>
              <a:rPr lang="en-US" dirty="0" err="1" smtClean="0"/>
              <a:t>resultater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Optimaliseringer</a:t>
            </a:r>
            <a:r>
              <a:rPr lang="en-US" dirty="0" smtClean="0"/>
              <a:t> </a:t>
            </a:r>
            <a:r>
              <a:rPr lang="en-US" dirty="0" err="1" smtClean="0"/>
              <a:t>mht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vha</a:t>
            </a:r>
            <a:r>
              <a:rPr lang="en-US" dirty="0" smtClean="0"/>
              <a:t>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databaser</a:t>
            </a:r>
            <a:endParaRPr lang="en-US" dirty="0" smtClean="0"/>
          </a:p>
          <a:p>
            <a:pPr lvl="1"/>
            <a:r>
              <a:rPr lang="en-US" dirty="0" err="1" smtClean="0"/>
              <a:t>Søk</a:t>
            </a:r>
            <a:r>
              <a:rPr lang="en-US" dirty="0" smtClean="0"/>
              <a:t> I </a:t>
            </a:r>
            <a:r>
              <a:rPr lang="en-US" dirty="0" err="1" smtClean="0"/>
              <a:t>databaser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WWW</a:t>
            </a:r>
          </a:p>
          <a:p>
            <a:pPr lvl="1"/>
            <a:r>
              <a:rPr lang="en-US" dirty="0" smtClean="0"/>
              <a:t>Traffic estimation </a:t>
            </a:r>
            <a:r>
              <a:rPr lang="en-US" dirty="0" err="1" smtClean="0"/>
              <a:t>basert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PageRank’en</a:t>
            </a:r>
            <a:endParaRPr lang="en-US" dirty="0" smtClean="0"/>
          </a:p>
          <a:p>
            <a:pPr lvl="1"/>
            <a:r>
              <a:rPr lang="en-US" dirty="0" err="1" smtClean="0"/>
              <a:t>Personlized</a:t>
            </a:r>
            <a:r>
              <a:rPr lang="en-US" dirty="0" smtClean="0"/>
              <a:t> PageRank</a:t>
            </a:r>
          </a:p>
          <a:p>
            <a:pPr lvl="1"/>
            <a:r>
              <a:rPr lang="en-US" dirty="0" err="1" smtClean="0"/>
              <a:t>Viktighet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sider: </a:t>
            </a:r>
            <a:r>
              <a:rPr lang="en-US" dirty="0" err="1" smtClean="0"/>
              <a:t>kommersielle</a:t>
            </a:r>
            <a:r>
              <a:rPr lang="en-US" dirty="0" smtClean="0"/>
              <a:t> </a:t>
            </a:r>
            <a:r>
              <a:rPr lang="en-US" dirty="0" err="1" smtClean="0"/>
              <a:t>høyere</a:t>
            </a:r>
            <a:r>
              <a:rPr lang="en-US" dirty="0" smtClean="0"/>
              <a:t> </a:t>
            </a:r>
            <a:r>
              <a:rPr lang="en-US" dirty="0" err="1" smtClean="0"/>
              <a:t>ranket</a:t>
            </a:r>
            <a:r>
              <a:rPr lang="en-US" dirty="0" smtClean="0"/>
              <a:t> en “private”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do the results fit in the broader context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bruksområder</a:t>
            </a:r>
            <a:endParaRPr lang="en-US" dirty="0" smtClean="0"/>
          </a:p>
          <a:p>
            <a:pPr lvl="1"/>
            <a:r>
              <a:rPr lang="en-US" dirty="0" err="1" smtClean="0"/>
              <a:t>Struktur</a:t>
            </a:r>
            <a:r>
              <a:rPr lang="en-US" dirty="0" smtClean="0"/>
              <a:t> I web </a:t>
            </a:r>
            <a:r>
              <a:rPr lang="en-US" dirty="0" err="1" smtClean="0"/>
              <a:t>nyttig</a:t>
            </a:r>
            <a:r>
              <a:rPr lang="en-US" dirty="0" smtClean="0"/>
              <a:t> for information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they study the problem?</a:t>
            </a:r>
          </a:p>
          <a:p>
            <a:pPr lvl="1"/>
            <a:r>
              <a:rPr lang="en-US" dirty="0" smtClean="0"/>
              <a:t>Algorithm description, system architecture, or protocol description</a:t>
            </a:r>
          </a:p>
          <a:p>
            <a:r>
              <a:rPr lang="en-US" dirty="0" smtClean="0"/>
              <a:t>What did they implement</a:t>
            </a:r>
          </a:p>
          <a:p>
            <a:pPr lvl="1"/>
            <a:r>
              <a:rPr lang="en-US" dirty="0" smtClean="0"/>
              <a:t>Detailed description of system design and implementation</a:t>
            </a:r>
          </a:p>
          <a:p>
            <a:r>
              <a:rPr lang="en-US" dirty="0" smtClean="0"/>
              <a:t>What did they measure</a:t>
            </a:r>
          </a:p>
          <a:p>
            <a:r>
              <a:rPr lang="en-US" dirty="0" smtClean="0"/>
              <a:t>How did they set up their experiments</a:t>
            </a:r>
          </a:p>
          <a:p>
            <a:r>
              <a:rPr lang="en-US" dirty="0" smtClean="0"/>
              <a:t>Read through sections: 2.2 - 2.5</a:t>
            </a:r>
          </a:p>
          <a:p>
            <a:pPr lvl="1"/>
            <a:r>
              <a:rPr lang="en-US" dirty="0" smtClean="0"/>
              <a:t>~7-8 minutes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33550"/>
            <a:ext cx="38576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85813"/>
            <a:ext cx="58293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062038"/>
            <a:ext cx="5724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00225"/>
            <a:ext cx="5867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return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/>
        </p:blipFill>
        <p:spPr bwMode="auto">
          <a:xfrm>
            <a:off x="350293" y="1524000"/>
            <a:ext cx="841270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they observe?</a:t>
            </a:r>
          </a:p>
          <a:p>
            <a:pPr lvl="1"/>
            <a:r>
              <a:rPr lang="en-US" dirty="0" smtClean="0"/>
              <a:t>For each experiment:</a:t>
            </a:r>
          </a:p>
          <a:p>
            <a:pPr lvl="2"/>
            <a:r>
              <a:rPr lang="en-US" dirty="0" smtClean="0"/>
              <a:t>Which question do they want to answer?</a:t>
            </a:r>
            <a:endParaRPr lang="en-US" dirty="0"/>
          </a:p>
          <a:p>
            <a:pPr lvl="2"/>
            <a:r>
              <a:rPr lang="en-US" dirty="0" smtClean="0"/>
              <a:t>How do they answer this question (brief description)</a:t>
            </a:r>
          </a:p>
          <a:p>
            <a:pPr lvl="2"/>
            <a:r>
              <a:rPr lang="en-US" dirty="0" smtClean="0"/>
              <a:t>Main results (common case, best-case, and exceptions)</a:t>
            </a:r>
          </a:p>
          <a:p>
            <a:r>
              <a:rPr lang="en-US" dirty="0" smtClean="0"/>
              <a:t>Read section 4 and explain Figure 5</a:t>
            </a:r>
          </a:p>
          <a:p>
            <a:pPr lvl="1"/>
            <a:r>
              <a:rPr lang="en-US" dirty="0" smtClean="0"/>
              <a:t>Be critical</a:t>
            </a:r>
          </a:p>
          <a:p>
            <a:pPr lvl="1"/>
            <a:r>
              <a:rPr lang="en-US" dirty="0" smtClean="0"/>
              <a:t>Discuss with a partner</a:t>
            </a:r>
          </a:p>
          <a:p>
            <a:pPr lvl="1"/>
            <a:r>
              <a:rPr lang="en-US" dirty="0" smtClean="0"/>
              <a:t>~ 5 minutes</a:t>
            </a:r>
          </a:p>
        </p:txBody>
      </p:sp>
    </p:spTree>
    <p:extLst>
      <p:ext uri="{BB962C8B-B14F-4D97-AF65-F5344CB8AC3E}">
        <p14:creationId xmlns:p14="http://schemas.microsoft.com/office/powerpoint/2010/main" val="24893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33450"/>
            <a:ext cx="6810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9203"/>
            <a:ext cx="7848600" cy="62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conclusions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the results justify the conclusion?</a:t>
            </a:r>
          </a:p>
          <a:p>
            <a:r>
              <a:rPr lang="en-US" dirty="0" smtClean="0">
                <a:hlinkClick r:id="rId2" action="ppaction://hlinksldjump"/>
              </a:rPr>
              <a:t>PageRank Conclusions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 a research paper</a:t>
            </a:r>
          </a:p>
          <a:p>
            <a:r>
              <a:rPr lang="en-US" dirty="0" smtClean="0"/>
              <a:t>PageRank research paper</a:t>
            </a:r>
          </a:p>
          <a:p>
            <a:r>
              <a:rPr lang="en-US" b="1" dirty="0" smtClean="0"/>
              <a:t>How to read a patent</a:t>
            </a:r>
          </a:p>
          <a:p>
            <a:r>
              <a:rPr lang="en-US" b="1" dirty="0" smtClean="0"/>
              <a:t>PageRank patent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exclusive rights granted to an inventor for a limited period of time in exchange for a public disclosure of an invention</a:t>
            </a:r>
          </a:p>
          <a:p>
            <a:r>
              <a:rPr lang="en-US" dirty="0" smtClean="0"/>
              <a:t>Rights to exclude others from using invention</a:t>
            </a:r>
          </a:p>
          <a:p>
            <a:r>
              <a:rPr lang="en-US" dirty="0" smtClean="0"/>
              <a:t>Enforced through civil lawsuits</a:t>
            </a:r>
          </a:p>
          <a:p>
            <a:r>
              <a:rPr lang="en-US" dirty="0" smtClean="0"/>
              <a:t>Usually granted by a nations patent office:</a:t>
            </a:r>
          </a:p>
          <a:p>
            <a:pPr lvl="1"/>
            <a:r>
              <a:rPr lang="en-US" dirty="0" smtClean="0"/>
              <a:t>European patent office: </a:t>
            </a:r>
            <a:r>
              <a:rPr lang="en-US" dirty="0">
                <a:hlinkClick r:id="rId2"/>
              </a:rPr>
              <a:t>http://www.epo.org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US Patent and Trademark office: </a:t>
            </a:r>
            <a:r>
              <a:rPr lang="en-US" dirty="0">
                <a:hlinkClick r:id="rId3"/>
              </a:rPr>
              <a:t>http://www.uspto.gov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Many patent applications are available online</a:t>
            </a:r>
          </a:p>
          <a:p>
            <a:pPr lvl="1"/>
            <a:r>
              <a:rPr lang="en-US" dirty="0">
                <a:hlinkClick r:id="rId4"/>
              </a:rPr>
              <a:t>http://www.google.com/patents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patent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20445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research paper but no evaluation</a:t>
            </a:r>
          </a:p>
          <a:p>
            <a:pPr lvl="1"/>
            <a:r>
              <a:rPr lang="en-US" dirty="0" smtClean="0"/>
              <a:t>Abstract</a:t>
            </a:r>
          </a:p>
          <a:p>
            <a:pPr lvl="1"/>
            <a:r>
              <a:rPr lang="en-US" dirty="0" smtClean="0"/>
              <a:t>Field of invention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Detailed description</a:t>
            </a:r>
          </a:p>
          <a:p>
            <a:pPr lvl="2"/>
            <a:r>
              <a:rPr lang="en-US" dirty="0" smtClean="0"/>
              <a:t>Including 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PageRank implemented?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267200" cy="4718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Detailed description columns 3-6</a:t>
            </a:r>
          </a:p>
          <a:p>
            <a:pPr lvl="1"/>
            <a:r>
              <a:rPr lang="en-US" dirty="0" smtClean="0"/>
              <a:t>~15-20 minutes</a:t>
            </a:r>
            <a:endParaRPr lang="en-US" dirty="0"/>
          </a:p>
          <a:p>
            <a:r>
              <a:rPr lang="en-US" dirty="0" smtClean="0"/>
              <a:t>Explain figure 3</a:t>
            </a:r>
          </a:p>
          <a:p>
            <a:pPr lvl="1"/>
            <a:r>
              <a:rPr lang="en-US" dirty="0" smtClean="0"/>
              <a:t>How to set initial ranks?</a:t>
            </a:r>
          </a:p>
          <a:p>
            <a:pPr lvl="1"/>
            <a:r>
              <a:rPr lang="en-US" dirty="0" smtClean="0"/>
              <a:t>When to stop the rank calculation?</a:t>
            </a:r>
          </a:p>
          <a:p>
            <a:pPr lvl="1"/>
            <a:r>
              <a:rPr lang="en-US" dirty="0" smtClean="0"/>
              <a:t>Why are pages without links a problem and how to deal with them?</a:t>
            </a:r>
          </a:p>
          <a:p>
            <a:pPr lvl="1"/>
            <a:r>
              <a:rPr lang="en-US" dirty="0" smtClean="0"/>
              <a:t>What is the dampening factor?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13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800225"/>
            <a:ext cx="6467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of Google = </a:t>
            </a:r>
            <a:br>
              <a:rPr lang="en-US" dirty="0" smtClean="0"/>
            </a:br>
            <a:r>
              <a:rPr lang="en-US" dirty="0" smtClean="0"/>
              <a:t>PageRank + Micro advertisement?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3999" cy="464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Billions of web pages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PDF’s, </a:t>
            </a:r>
            <a:r>
              <a:rPr lang="en-US" dirty="0" err="1" smtClean="0"/>
              <a:t>Powerpoint</a:t>
            </a:r>
            <a:r>
              <a:rPr lang="en-US" dirty="0" smtClean="0"/>
              <a:t> slides, images, movies…</a:t>
            </a:r>
          </a:p>
          <a:p>
            <a:r>
              <a:rPr lang="en-US" dirty="0" smtClean="0"/>
              <a:t>Search through all pages in ~0.1 seconds</a:t>
            </a:r>
          </a:p>
          <a:p>
            <a:r>
              <a:rPr lang="en-US" dirty="0" smtClean="0"/>
              <a:t>Google probably has more than 500.000 servers</a:t>
            </a:r>
          </a:p>
          <a:p>
            <a:r>
              <a:rPr lang="en-US" dirty="0" smtClean="0"/>
              <a:t>Many interesting systems motivated by search engine requirements:</a:t>
            </a:r>
          </a:p>
          <a:p>
            <a:pPr lvl="1"/>
            <a:r>
              <a:rPr lang="en-US" dirty="0" smtClean="0"/>
              <a:t>Google File System: distributed storage on commodity computers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: scalable fault-tolerant data-intensive processing</a:t>
            </a:r>
          </a:p>
          <a:p>
            <a:pPr lvl="1"/>
            <a:r>
              <a:rPr lang="en-US" dirty="0" smtClean="0"/>
              <a:t>BigTable: alternative to RDBM for very large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: graph processing on thousands of machines</a:t>
            </a:r>
            <a:endParaRPr lang="en-US" dirty="0" smtClean="0"/>
          </a:p>
          <a:p>
            <a:pPr lvl="1"/>
            <a:r>
              <a:rPr lang="en-US" dirty="0" smtClean="0"/>
              <a:t>Used by Facebook, Yahoo, </a:t>
            </a:r>
            <a:r>
              <a:rPr lang="en-US" dirty="0" err="1" smtClean="0"/>
              <a:t>ebay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Available as open source: </a:t>
            </a:r>
            <a:r>
              <a:rPr lang="en-US" dirty="0" err="1" smtClean="0"/>
              <a:t>hadoop</a:t>
            </a:r>
            <a:r>
              <a:rPr lang="en-US" dirty="0" smtClean="0"/>
              <a:t> MapReduce, HBase, </a:t>
            </a:r>
            <a:r>
              <a:rPr lang="en-US" dirty="0" err="1" smtClean="0"/>
              <a:t>nutch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5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Google dominates web search</a:t>
            </a:r>
          </a:p>
          <a:p>
            <a:r>
              <a:rPr lang="en-US" dirty="0" smtClean="0"/>
              <a:t>Hot topic: real-time search (social networking)</a:t>
            </a:r>
          </a:p>
          <a:p>
            <a:r>
              <a:rPr lang="en-US" dirty="0" smtClean="0"/>
              <a:t>Research stage: similarity search</a:t>
            </a:r>
          </a:p>
          <a:p>
            <a:r>
              <a:rPr lang="en-US" dirty="0" smtClean="0"/>
              <a:t>Niche market: bioinformatics search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73" y="1600200"/>
            <a:ext cx="4532526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Link: </a:t>
            </a:r>
            <a:r>
              <a:rPr lang="en-US" dirty="0">
                <a:hlinkClick r:id="rId3"/>
              </a:rPr>
              <a:t>http://www.nytimes.com/2009/10/25/business/25ping.html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 a research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PageRank paper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to read a patent</a:t>
            </a:r>
          </a:p>
          <a:p>
            <a:r>
              <a:rPr lang="en-US" dirty="0" smtClean="0"/>
              <a:t>PageRank patent</a:t>
            </a:r>
          </a:p>
          <a:p>
            <a:endParaRPr lang="en-US" dirty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I introduce</a:t>
            </a:r>
          </a:p>
          <a:p>
            <a:pPr lvl="1"/>
            <a:r>
              <a:rPr lang="en-US" dirty="0" smtClean="0"/>
              <a:t>You read</a:t>
            </a:r>
          </a:p>
          <a:p>
            <a:pPr lvl="1"/>
            <a:r>
              <a:rPr lang="en-US" dirty="0" smtClean="0"/>
              <a:t>We discuss</a:t>
            </a:r>
          </a:p>
        </p:txBody>
      </p:sp>
    </p:spTree>
    <p:extLst>
      <p:ext uri="{BB962C8B-B14F-4D97-AF65-F5344CB8AC3E}">
        <p14:creationId xmlns:p14="http://schemas.microsoft.com/office/powerpoint/2010/main" val="1175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Textbooks</a:t>
            </a:r>
          </a:p>
          <a:p>
            <a:r>
              <a:rPr lang="en-US" b="1" dirty="0" smtClean="0"/>
              <a:t>Research papers</a:t>
            </a:r>
          </a:p>
          <a:p>
            <a:r>
              <a:rPr lang="en-US" b="1" dirty="0" smtClean="0"/>
              <a:t>Patent applications</a:t>
            </a:r>
          </a:p>
          <a:p>
            <a:r>
              <a:rPr lang="en-US" dirty="0"/>
              <a:t>Design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Chromium OS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www.chromium.org/chromium-os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White papers</a:t>
            </a:r>
          </a:p>
          <a:p>
            <a:pPr lvl="1"/>
            <a:r>
              <a:rPr lang="en-US" dirty="0" err="1" smtClean="0"/>
              <a:t>NetApp</a:t>
            </a:r>
            <a:r>
              <a:rPr lang="en-US" dirty="0" smtClean="0"/>
              <a:t>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www.netapp.com/us/library/white-papers.html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Magazines, blogs, and other news outlets</a:t>
            </a:r>
          </a:p>
          <a:p>
            <a:pPr lvl="1"/>
            <a:r>
              <a:rPr lang="en-US" dirty="0" smtClean="0"/>
              <a:t>Slashdot, Google research blog, New York Times </a:t>
            </a:r>
          </a:p>
          <a:p>
            <a:r>
              <a:rPr lang="en-US" dirty="0" smtClean="0"/>
              <a:t>Open source projects</a:t>
            </a:r>
          </a:p>
          <a:p>
            <a:pPr lvl="1"/>
            <a:r>
              <a:rPr lang="en-US" dirty="0" smtClean="0"/>
              <a:t>Linux, </a:t>
            </a:r>
            <a:r>
              <a:rPr lang="en-US" dirty="0" err="1" smtClean="0"/>
              <a:t>Hadoop</a:t>
            </a:r>
            <a:r>
              <a:rPr lang="en-US" dirty="0" smtClean="0"/>
              <a:t>, </a:t>
            </a:r>
            <a:r>
              <a:rPr lang="en-US" dirty="0" err="1" smtClean="0"/>
              <a:t>nutch</a:t>
            </a:r>
            <a:r>
              <a:rPr lang="en-US" dirty="0" smtClean="0"/>
              <a:t>, Android</a:t>
            </a:r>
          </a:p>
          <a:p>
            <a:r>
              <a:rPr lang="en-US" dirty="0" smtClean="0"/>
              <a:t>Grant proposals</a:t>
            </a:r>
          </a:p>
          <a:p>
            <a:r>
              <a:rPr lang="en-US" dirty="0" smtClean="0"/>
              <a:t>Word-of-mouth</a:t>
            </a:r>
          </a:p>
        </p:txBody>
      </p:sp>
    </p:spTree>
    <p:extLst>
      <p:ext uri="{BB962C8B-B14F-4D97-AF65-F5344CB8AC3E}">
        <p14:creationId xmlns:p14="http://schemas.microsoft.com/office/powerpoint/2010/main" val="12881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2247</TotalTime>
  <Words>1178</Words>
  <Application>Microsoft Office PowerPoint</Application>
  <PresentationFormat>On-screen Show (4:3)</PresentationFormat>
  <Paragraphs>244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Clarity</vt:lpstr>
      <vt:lpstr>PowerPoint Presentation</vt:lpstr>
      <vt:lpstr>PageRank</vt:lpstr>
      <vt:lpstr>No PageRank</vt:lpstr>
      <vt:lpstr>PageRank</vt:lpstr>
      <vt:lpstr>Success of Google =  PageRank + Micro advertisement?</vt:lpstr>
      <vt:lpstr>Properties</vt:lpstr>
      <vt:lpstr>The Future of Search</vt:lpstr>
      <vt:lpstr>Outline</vt:lpstr>
      <vt:lpstr>Information Sources</vt:lpstr>
      <vt:lpstr>Research papers</vt:lpstr>
      <vt:lpstr>IMRaD</vt:lpstr>
      <vt:lpstr>PageRank – unpublished draft</vt:lpstr>
      <vt:lpstr>Abstract</vt:lpstr>
      <vt:lpstr>Abstract – critical reader</vt:lpstr>
      <vt:lpstr>Abstract</vt:lpstr>
      <vt:lpstr>PowerPoint Presentation</vt:lpstr>
      <vt:lpstr>PageRank Abstract</vt:lpstr>
      <vt:lpstr>Introduction</vt:lpstr>
      <vt:lpstr>PageRank Introduction</vt:lpstr>
      <vt:lpstr>Figures and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PageRank 10 sites: April 2010</vt:lpstr>
      <vt:lpstr>PowerPoint Presentation</vt:lpstr>
      <vt:lpstr>PowerPoint Presentation</vt:lpstr>
      <vt:lpstr>Discussion (Conclusion)</vt:lpstr>
      <vt:lpstr>PageRank Conclusions</vt:lpstr>
      <vt:lpstr>Methods</vt:lpstr>
      <vt:lpstr>PowerPoint Presentation</vt:lpstr>
      <vt:lpstr>PowerPoint Presentation</vt:lpstr>
      <vt:lpstr>PowerPoint Presentation</vt:lpstr>
      <vt:lpstr>PowerPoint Presentation</vt:lpstr>
      <vt:lpstr>Iterative algorithm</vt:lpstr>
      <vt:lpstr>Results</vt:lpstr>
      <vt:lpstr>PowerPoint Presentation</vt:lpstr>
      <vt:lpstr>PowerPoint Presentation</vt:lpstr>
      <vt:lpstr>PageRank conclusions - revisited</vt:lpstr>
      <vt:lpstr>Outline</vt:lpstr>
      <vt:lpstr>Patents</vt:lpstr>
      <vt:lpstr>PageRank patent</vt:lpstr>
      <vt:lpstr>Patent structure</vt:lpstr>
      <vt:lpstr>How is PageRank implemented?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PageRank</dc:title>
  <dc:creator>larsab</dc:creator>
  <cp:lastModifiedBy>larsab</cp:lastModifiedBy>
  <cp:revision>63</cp:revision>
  <cp:lastPrinted>2010-09-20T07:09:19Z</cp:lastPrinted>
  <dcterms:created xsi:type="dcterms:W3CDTF">2010-09-19T13:41:04Z</dcterms:created>
  <dcterms:modified xsi:type="dcterms:W3CDTF">2011-11-03T11:03:34Z</dcterms:modified>
</cp:coreProperties>
</file>